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58"/>
  </p:notesMasterIdLst>
  <p:handoutMasterIdLst>
    <p:handoutMasterId r:id="rId59"/>
  </p:handoutMasterIdLst>
  <p:sldIdLst>
    <p:sldId id="257" r:id="rId3"/>
    <p:sldId id="263" r:id="rId4"/>
    <p:sldId id="269" r:id="rId5"/>
    <p:sldId id="261" r:id="rId6"/>
    <p:sldId id="262" r:id="rId7"/>
    <p:sldId id="259" r:id="rId8"/>
    <p:sldId id="264" r:id="rId9"/>
    <p:sldId id="260" r:id="rId10"/>
    <p:sldId id="314" r:id="rId11"/>
    <p:sldId id="315" r:id="rId12"/>
    <p:sldId id="272" r:id="rId13"/>
    <p:sldId id="273" r:id="rId14"/>
    <p:sldId id="274" r:id="rId15"/>
    <p:sldId id="275" r:id="rId16"/>
    <p:sldId id="276" r:id="rId17"/>
    <p:sldId id="277" r:id="rId18"/>
    <p:sldId id="296" r:id="rId19"/>
    <p:sldId id="336" r:id="rId20"/>
    <p:sldId id="337" r:id="rId21"/>
    <p:sldId id="297" r:id="rId22"/>
    <p:sldId id="298" r:id="rId23"/>
    <p:sldId id="299" r:id="rId24"/>
    <p:sldId id="329" r:id="rId25"/>
    <p:sldId id="338" r:id="rId26"/>
    <p:sldId id="319" r:id="rId27"/>
    <p:sldId id="333" r:id="rId28"/>
    <p:sldId id="330" r:id="rId29"/>
    <p:sldId id="279" r:id="rId30"/>
    <p:sldId id="280" r:id="rId31"/>
    <p:sldId id="281" r:id="rId32"/>
    <p:sldId id="282" r:id="rId33"/>
    <p:sldId id="339" r:id="rId34"/>
    <p:sldId id="285" r:id="rId35"/>
    <p:sldId id="287" r:id="rId36"/>
    <p:sldId id="288" r:id="rId37"/>
    <p:sldId id="289" r:id="rId38"/>
    <p:sldId id="334" r:id="rId39"/>
    <p:sldId id="290" r:id="rId40"/>
    <p:sldId id="291" r:id="rId41"/>
    <p:sldId id="292" r:id="rId42"/>
    <p:sldId id="293" r:id="rId43"/>
    <p:sldId id="305" r:id="rId44"/>
    <p:sldId id="306" r:id="rId45"/>
    <p:sldId id="307" r:id="rId46"/>
    <p:sldId id="308" r:id="rId47"/>
    <p:sldId id="335" r:id="rId48"/>
    <p:sldId id="301" r:id="rId49"/>
    <p:sldId id="321" r:id="rId50"/>
    <p:sldId id="322" r:id="rId51"/>
    <p:sldId id="323" r:id="rId52"/>
    <p:sldId id="324" r:id="rId53"/>
    <p:sldId id="325" r:id="rId54"/>
    <p:sldId id="316" r:id="rId55"/>
    <p:sldId id="331" r:id="rId56"/>
    <p:sldId id="318" r:id="rId5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2424" autoAdjust="0"/>
  </p:normalViewPr>
  <p:slideViewPr>
    <p:cSldViewPr snapToGrid="0">
      <p:cViewPr varScale="1">
        <p:scale>
          <a:sx n="71" d="100"/>
          <a:sy n="71" d="100"/>
        </p:scale>
        <p:origin x="738" y="78"/>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11/9/2017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2017/11/9</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33</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34</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2017/11/9</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2017/11/9</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2017/11/9</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2017/11/9</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11/9/2017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组长：吴思楠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组员：沈舸帆 沈家豪 汤志东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项目可行性分析</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前景与范围</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GB+T-8567-2006.</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rPr>
              <a:t>国标《计算机软件文档编制规范》</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国标标准文档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ISO</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3.3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《概要设计说明》</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3.4 </a:t>
            </a:r>
            <a:r>
              <a:rPr lang="zh-CN" altLang="en-US" dirty="0"/>
              <a:t>验收标准</a:t>
            </a:r>
          </a:p>
        </p:txBody>
      </p:sp>
      <p:sp>
        <p:nvSpPr>
          <p:cNvPr id="3" name="矩形 2"/>
          <p:cNvSpPr>
            <a:spLocks noGrp="1"/>
          </p:cNvSpPr>
          <p:nvPr>
            <p:ph idx="1"/>
          </p:nvPr>
        </p:nvSpPr>
        <p:spPr/>
        <p:txBody>
          <a:bodyPr>
            <a:normAutofit/>
          </a:bodyPr>
          <a:lstStyle/>
          <a:p>
            <a:pPr marL="0" indent="0">
              <a:buNone/>
            </a:pPr>
            <a:r>
              <a:rPr lang="zh-CN" altLang="zh-CN" sz="2800" dirty="0"/>
              <a:t>完成</a:t>
            </a:r>
            <a:r>
              <a:rPr lang="en-US" altLang="zh-CN" sz="2800" dirty="0"/>
              <a:t>“</a:t>
            </a:r>
            <a:r>
              <a:rPr lang="zh-CN" altLang="zh-CN" sz="2800" dirty="0"/>
              <a:t>软件工程系列课程教学辅助网站”项目各种必要性文档编写，合理安排各成员的工作，听取指导老师以及各种用户的意见和建议，总结归纳，完成各个阶段的文档编写。</a:t>
            </a:r>
          </a:p>
          <a:p>
            <a:pPr marL="0" indent="0">
              <a:buNone/>
            </a:pPr>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a:solidFill>
                  <a:schemeClr val="tx1">
                    <a:lumMod val="50000"/>
                    <a:lumOff val="50000"/>
                  </a:schemeClr>
                </a:solidFill>
                <a:latin typeface="微软雅黑" panose="020B0503020204020204" pitchFamily="34" charset="-122"/>
                <a:ea typeface="微软雅黑" panose="020B0503020204020204" pitchFamily="34" charset="-122"/>
              </a:rPr>
              <a:t>21</a:t>
            </a:r>
            <a:r>
              <a:rPr lang="zh-CN" altLang="en-US" sz="2400" b="1">
                <a:solidFill>
                  <a:schemeClr val="tx1">
                    <a:lumMod val="50000"/>
                    <a:lumOff val="50000"/>
                  </a:schemeClr>
                </a:solidFill>
                <a:latin typeface="微软雅黑" panose="020B0503020204020204" pitchFamily="34" charset="-122"/>
                <a:ea typeface="微软雅黑" panose="020B0503020204020204" pitchFamily="34" charset="-122"/>
              </a:rPr>
              <a:t>日前</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1</a:t>
            </a:r>
            <a:r>
              <a:rPr lang="zh-CN" altLang="en-US" dirty="0"/>
              <a:t>）</a:t>
            </a:r>
          </a:p>
        </p:txBody>
      </p:sp>
      <p:graphicFrame>
        <p:nvGraphicFramePr>
          <p:cNvPr id="8" name="表格 7"/>
          <p:cNvGraphicFramePr>
            <a:graphicFrameLocks noGrp="1"/>
          </p:cNvGraphicFramePr>
          <p:nvPr>
            <p:extLst>
              <p:ext uri="{D42A27DB-BD31-4B8C-83A1-F6EECF244321}">
                <p14:modId xmlns:p14="http://schemas.microsoft.com/office/powerpoint/2010/main" val="3847180989"/>
              </p:ext>
            </p:extLst>
          </p:nvPr>
        </p:nvGraphicFramePr>
        <p:xfrm>
          <a:off x="2066193" y="1281470"/>
          <a:ext cx="7737230" cy="5242420"/>
        </p:xfrm>
        <a:graphic>
          <a:graphicData uri="http://schemas.openxmlformats.org/drawingml/2006/table">
            <a:tbl>
              <a:tblPr firstRow="1" firstCol="1" bandRow="1"/>
              <a:tblGrid>
                <a:gridCol w="3073061">
                  <a:extLst>
                    <a:ext uri="{9D8B030D-6E8A-4147-A177-3AD203B41FA5}">
                      <a16:colId xmlns:a16="http://schemas.microsoft.com/office/drawing/2014/main" val="20000"/>
                    </a:ext>
                  </a:extLst>
                </a:gridCol>
                <a:gridCol w="1602985">
                  <a:extLst>
                    <a:ext uri="{9D8B030D-6E8A-4147-A177-3AD203B41FA5}">
                      <a16:colId xmlns:a16="http://schemas.microsoft.com/office/drawing/2014/main" val="20001"/>
                    </a:ext>
                  </a:extLst>
                </a:gridCol>
                <a:gridCol w="3061184">
                  <a:extLst>
                    <a:ext uri="{9D8B030D-6E8A-4147-A177-3AD203B41FA5}">
                      <a16:colId xmlns:a16="http://schemas.microsoft.com/office/drawing/2014/main" val="20002"/>
                    </a:ext>
                  </a:extLst>
                </a:gridCol>
              </a:tblGrid>
              <a:tr h="250714">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extLst>
                  <a:ext uri="{0D108BD9-81ED-4DB2-BD59-A6C34878D82A}">
                    <a16:rowId xmlns:a16="http://schemas.microsoft.com/office/drawing/2014/main" val="10000"/>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获取需求</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sz="1100" kern="100">
                          <a:solidFill>
                            <a:schemeClr val="bg1"/>
                          </a:solidFill>
                          <a:effectLst/>
                          <a:latin typeface="Calibri"/>
                          <a:ea typeface="宋体"/>
                          <a:cs typeface="Times New Roman"/>
                        </a:rPr>
                        <a:t>吴思楠</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编写项目视图与范围</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用户群分类</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选择产品代表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确定使用实例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478854">
                <a:tc>
                  <a:txBody>
                    <a:bodyPr/>
                    <a:lstStyle/>
                    <a:p>
                      <a:pPr indent="304800" algn="just">
                        <a:spcAft>
                          <a:spcPts val="0"/>
                        </a:spcAft>
                      </a:pPr>
                      <a:r>
                        <a:rPr lang="zh-CN" sz="1100" kern="100" dirty="0">
                          <a:solidFill>
                            <a:schemeClr val="bg1"/>
                          </a:solidFill>
                          <a:effectLst/>
                          <a:latin typeface="Calibri"/>
                          <a:ea typeface="宋体"/>
                          <a:cs typeface="Times New Roman"/>
                        </a:rPr>
                        <a:t>召开应用程序开发联系会议</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需求访谈</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分析用户工作流程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确定质量属性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检查问题报告</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需求重用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需求分析</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sz="1100" kern="100">
                          <a:solidFill>
                            <a:schemeClr val="bg1"/>
                          </a:solidFill>
                          <a:effectLst/>
                          <a:latin typeface="Calibri"/>
                          <a:ea typeface="宋体"/>
                          <a:cs typeface="Times New Roman"/>
                        </a:rPr>
                        <a:t>沈家豪</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sz="1000" b="1" kern="100">
                          <a:solidFill>
                            <a:schemeClr val="bg1"/>
                          </a:solidFill>
                          <a:effectLst/>
                          <a:latin typeface="Calibri"/>
                          <a:ea typeface="等线"/>
                          <a:cs typeface="Times New Roman"/>
                        </a:rPr>
                        <a:t>吴思楠、沈舸帆、沈家豪、汤志东、姚天恒、叶家威</a:t>
                      </a:r>
                      <a:endParaRPr lang="zh-CN" sz="1100" kern="10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绘制关联图</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创建开发原型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分析可行性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5"/>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确定需求优先级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为需求建立模型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编写数据字典</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应用质量功能调配</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979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2</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663779043"/>
              </p:ext>
            </p:extLst>
          </p:nvPr>
        </p:nvGraphicFramePr>
        <p:xfrm>
          <a:off x="975944" y="1362805"/>
          <a:ext cx="10058401" cy="5134713"/>
        </p:xfrm>
        <a:graphic>
          <a:graphicData uri="http://schemas.openxmlformats.org/drawingml/2006/table">
            <a:tbl>
              <a:tblPr firstRow="1" firstCol="1" bandRow="1"/>
              <a:tblGrid>
                <a:gridCol w="3882693">
                  <a:extLst>
                    <a:ext uri="{9D8B030D-6E8A-4147-A177-3AD203B41FA5}">
                      <a16:colId xmlns:a16="http://schemas.microsoft.com/office/drawing/2014/main" val="20000"/>
                    </a:ext>
                  </a:extLst>
                </a:gridCol>
                <a:gridCol w="2122472">
                  <a:extLst>
                    <a:ext uri="{9D8B030D-6E8A-4147-A177-3AD203B41FA5}">
                      <a16:colId xmlns:a16="http://schemas.microsoft.com/office/drawing/2014/main" val="20001"/>
                    </a:ext>
                  </a:extLst>
                </a:gridCol>
                <a:gridCol w="4053236">
                  <a:extLst>
                    <a:ext uri="{9D8B030D-6E8A-4147-A177-3AD203B41FA5}">
                      <a16:colId xmlns:a16="http://schemas.microsoft.com/office/drawing/2014/main" val="20002"/>
                    </a:ext>
                  </a:extLst>
                </a:gridCol>
              </a:tblGrid>
              <a:tr h="348592">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需求规格说明</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sz="1100" kern="100" dirty="0">
                          <a:solidFill>
                            <a:schemeClr val="bg1"/>
                          </a:solidFill>
                          <a:effectLst/>
                          <a:latin typeface="Calibri"/>
                          <a:ea typeface="宋体"/>
                          <a:cs typeface="Times New Roman"/>
                        </a:rPr>
                        <a:t>沈舸帆</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sz="1000" b="1" kern="100">
                          <a:solidFill>
                            <a:schemeClr val="bg1"/>
                          </a:solidFill>
                          <a:effectLst/>
                          <a:latin typeface="Calibri"/>
                          <a:ea typeface="等线"/>
                          <a:cs typeface="Times New Roman"/>
                        </a:rPr>
                        <a:t>吴思楠、沈舸帆、沈家豪、汤志东、姚天恒、叶家威</a:t>
                      </a:r>
                      <a:endParaRPr lang="zh-CN" sz="1100" kern="10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采用软件需求规格说明模板</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指明需求来源</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为每一项需求注上标号</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记录业务规范</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创建需求跟踪能力矩阵</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需求规格审核</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100" kern="100" dirty="0">
                          <a:solidFill>
                            <a:schemeClr val="bg1"/>
                          </a:solidFill>
                          <a:effectLst/>
                          <a:latin typeface="Calibri"/>
                          <a:ea typeface="宋体"/>
                          <a:cs typeface="Times New Roman"/>
                        </a:rPr>
                        <a:t>姚天恒</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编写测试用例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编写用户手册</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确定合格的标准</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审查需求文档</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931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lnSpcReduction="1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参考资料</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3</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成本管理计划</a:t>
            </a:r>
            <a:endParaRPr lang="en-US" altLang="zh-CN" dirty="0"/>
          </a:p>
          <a:p>
            <a:r>
              <a:rPr lang="zh-CN" altLang="en-US" dirty="0"/>
              <a:t>第</a:t>
            </a:r>
            <a:r>
              <a:rPr lang="en-US" altLang="zh-CN" dirty="0"/>
              <a:t>9</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10</a:t>
            </a:r>
            <a:r>
              <a:rPr lang="zh-CN" altLang="en-US" dirty="0"/>
              <a:t>章 小组分工和绩效评定</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4.2</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4.2</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94" y="1156433"/>
            <a:ext cx="1049655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1100"/>
            <a:ext cx="10515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60" y="1565031"/>
            <a:ext cx="11296358" cy="358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322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4.4</a:t>
            </a:r>
            <a:r>
              <a:rPr lang="zh-CN" altLang="en-US" dirty="0"/>
              <a:t>甘特图</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486" y="1199173"/>
            <a:ext cx="5959475"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48" y="1115831"/>
            <a:ext cx="66611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424" y="1805599"/>
            <a:ext cx="2690813" cy="410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fade">
                                      <p:cBhvr>
                                        <p:cTn id="13"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6" name="图片 5" descr="1510156414(1)"/>
          <p:cNvPicPr/>
          <p:nvPr/>
        </p:nvPicPr>
        <p:blipFill>
          <a:blip r:embed="rId2"/>
          <a:stretch>
            <a:fillRect/>
          </a:stretch>
        </p:blipFill>
        <p:spPr>
          <a:xfrm>
            <a:off x="1591407" y="1090141"/>
            <a:ext cx="8554915" cy="5695023"/>
          </a:xfrm>
          <a:prstGeom prst="rect">
            <a:avLst/>
          </a:prstGeom>
        </p:spPr>
      </p:pic>
    </p:spTree>
    <p:extLst>
      <p:ext uri="{BB962C8B-B14F-4D97-AF65-F5344CB8AC3E}">
        <p14:creationId xmlns:p14="http://schemas.microsoft.com/office/powerpoint/2010/main" val="3550024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4.5</a:t>
            </a:r>
            <a:r>
              <a:rPr lang="zh-CN" altLang="en-US" dirty="0"/>
              <a:t>里程碑</a:t>
            </a:r>
          </a:p>
        </p:txBody>
      </p:sp>
      <p:graphicFrame>
        <p:nvGraphicFramePr>
          <p:cNvPr id="5" name="表格 4"/>
          <p:cNvGraphicFramePr>
            <a:graphicFrameLocks noGrp="1"/>
          </p:cNvGraphicFramePr>
          <p:nvPr>
            <p:extLst>
              <p:ext uri="{D42A27DB-BD31-4B8C-83A1-F6EECF244321}">
                <p14:modId xmlns:p14="http://schemas.microsoft.com/office/powerpoint/2010/main" val="1780708299"/>
              </p:ext>
            </p:extLst>
          </p:nvPr>
        </p:nvGraphicFramePr>
        <p:xfrm>
          <a:off x="1072662" y="1565018"/>
          <a:ext cx="9592406" cy="4176351"/>
        </p:xfrm>
        <a:graphic>
          <a:graphicData uri="http://schemas.openxmlformats.org/drawingml/2006/table">
            <a:tbl>
              <a:tblPr firstRow="1" bandRow="1">
                <a:tableStyleId>{7DF18680-E054-41AD-8BC1-D1AEF772440D}</a:tableStyleId>
              </a:tblPr>
              <a:tblGrid>
                <a:gridCol w="4796203">
                  <a:extLst>
                    <a:ext uri="{9D8B030D-6E8A-4147-A177-3AD203B41FA5}">
                      <a16:colId xmlns:a16="http://schemas.microsoft.com/office/drawing/2014/main" val="20000"/>
                    </a:ext>
                  </a:extLst>
                </a:gridCol>
                <a:gridCol w="4796203">
                  <a:extLst>
                    <a:ext uri="{9D8B030D-6E8A-4147-A177-3AD203B41FA5}">
                      <a16:colId xmlns:a16="http://schemas.microsoft.com/office/drawing/2014/main" val="20001"/>
                    </a:ext>
                  </a:extLst>
                </a:gridCol>
              </a:tblGrid>
              <a:tr h="464039">
                <a:tc>
                  <a:txBody>
                    <a:bodyPr/>
                    <a:lstStyle/>
                    <a:p>
                      <a:r>
                        <a:rPr lang="zh-CN" altLang="en-US" dirty="0"/>
                        <a:t>时间</a:t>
                      </a:r>
                    </a:p>
                  </a:txBody>
                  <a:tcPr/>
                </a:tc>
                <a:tc>
                  <a:txBody>
                    <a:bodyPr/>
                    <a:lstStyle/>
                    <a:p>
                      <a:r>
                        <a:rPr lang="zh-CN" altLang="en-US" dirty="0"/>
                        <a:t>内容</a:t>
                      </a:r>
                    </a:p>
                  </a:txBody>
                  <a:tcPr/>
                </a:tc>
                <a:extLst>
                  <a:ext uri="{0D108BD9-81ED-4DB2-BD59-A6C34878D82A}">
                    <a16:rowId xmlns:a16="http://schemas.microsoft.com/office/drawing/2014/main" val="10000"/>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9</a:t>
                      </a:r>
                      <a:r>
                        <a:rPr lang="zh-CN" altLang="en-US" dirty="0"/>
                        <a:t>日 </a:t>
                      </a:r>
                    </a:p>
                  </a:txBody>
                  <a:tcPr/>
                </a:tc>
                <a:tc>
                  <a:txBody>
                    <a:bodyPr/>
                    <a:lstStyle/>
                    <a:p>
                      <a:r>
                        <a:rPr lang="zh-CN" altLang="en-US" dirty="0"/>
                        <a:t>确认项目组</a:t>
                      </a:r>
                    </a:p>
                  </a:txBody>
                  <a:tcPr/>
                </a:tc>
                <a:extLst>
                  <a:ext uri="{0D108BD9-81ED-4DB2-BD59-A6C34878D82A}">
                    <a16:rowId xmlns:a16="http://schemas.microsoft.com/office/drawing/2014/main" val="10001"/>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12</a:t>
                      </a:r>
                      <a:r>
                        <a:rPr lang="zh-CN" altLang="en-US" dirty="0"/>
                        <a:t>日 </a:t>
                      </a:r>
                    </a:p>
                  </a:txBody>
                  <a:tcPr/>
                </a:tc>
                <a:tc>
                  <a:txBody>
                    <a:bodyPr/>
                    <a:lstStyle/>
                    <a:p>
                      <a:r>
                        <a:rPr lang="zh-CN" altLang="en-US" dirty="0"/>
                        <a:t>完成项目章程</a:t>
                      </a:r>
                    </a:p>
                  </a:txBody>
                  <a:tcPr/>
                </a:tc>
                <a:extLst>
                  <a:ext uri="{0D108BD9-81ED-4DB2-BD59-A6C34878D82A}">
                    <a16:rowId xmlns:a16="http://schemas.microsoft.com/office/drawing/2014/main" val="10002"/>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30</a:t>
                      </a:r>
                      <a:r>
                        <a:rPr lang="zh-CN" altLang="en-US" dirty="0"/>
                        <a:t>日</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需求工程计划</a:t>
                      </a:r>
                      <a:r>
                        <a:rPr lang="en-US" altLang="zh-CN" dirty="0"/>
                        <a:t>1.0</a:t>
                      </a:r>
                      <a:r>
                        <a:rPr lang="zh-CN" altLang="en-US" dirty="0"/>
                        <a:t>完成及上交</a:t>
                      </a:r>
                      <a:endParaRPr lang="en-US" altLang="zh-CN" dirty="0"/>
                    </a:p>
                  </a:txBody>
                  <a:tcPr/>
                </a:tc>
                <a:extLst>
                  <a:ext uri="{0D108BD9-81ED-4DB2-BD59-A6C34878D82A}">
                    <a16:rowId xmlns:a16="http://schemas.microsoft.com/office/drawing/2014/main" val="10003"/>
                  </a:ext>
                </a:extLst>
              </a:tr>
              <a:tr h="464039">
                <a:tc>
                  <a:txBody>
                    <a:bodyPr/>
                    <a:lstStyle/>
                    <a:p>
                      <a:r>
                        <a:rPr lang="en-US" altLang="zh-CN" dirty="0"/>
                        <a:t>2017</a:t>
                      </a:r>
                      <a:r>
                        <a:rPr lang="zh-CN" altLang="en-US" dirty="0"/>
                        <a:t>年</a:t>
                      </a:r>
                      <a:r>
                        <a:rPr lang="en-US" altLang="zh-CN" dirty="0"/>
                        <a:t>11</a:t>
                      </a:r>
                      <a:r>
                        <a:rPr lang="zh-CN" altLang="en-US" dirty="0"/>
                        <a:t>月</a:t>
                      </a:r>
                      <a:r>
                        <a:rPr lang="en-US" altLang="zh-CN" dirty="0"/>
                        <a:t>4</a:t>
                      </a:r>
                      <a:r>
                        <a:rPr lang="zh-CN" altLang="en-US" dirty="0"/>
                        <a:t>日</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编写项目视图与范围完成及上交</a:t>
                      </a:r>
                      <a:endParaRPr lang="en-US" altLang="zh-CN" dirty="0"/>
                    </a:p>
                  </a:txBody>
                  <a:tcPr/>
                </a:tc>
                <a:extLst>
                  <a:ext uri="{0D108BD9-81ED-4DB2-BD59-A6C34878D82A}">
                    <a16:rowId xmlns:a16="http://schemas.microsoft.com/office/drawing/2014/main" val="10004"/>
                  </a:ext>
                </a:extLst>
              </a:tr>
              <a:tr h="464039">
                <a:tc>
                  <a:txBody>
                    <a:bodyPr/>
                    <a:lstStyle/>
                    <a:p>
                      <a:r>
                        <a:rPr lang="en-US" altLang="zh-CN" dirty="0"/>
                        <a:t>2017</a:t>
                      </a:r>
                      <a:r>
                        <a:rPr lang="zh-CN" altLang="en-US" dirty="0"/>
                        <a:t>年</a:t>
                      </a:r>
                      <a:r>
                        <a:rPr lang="en-US" altLang="zh-CN" dirty="0"/>
                        <a:t>11</a:t>
                      </a:r>
                      <a:r>
                        <a:rPr lang="zh-CN" altLang="en-US" dirty="0"/>
                        <a:t>月</a:t>
                      </a:r>
                      <a:r>
                        <a:rPr lang="en-US" altLang="zh-CN" dirty="0"/>
                        <a:t>22</a:t>
                      </a:r>
                      <a:r>
                        <a:rPr lang="zh-CN" altLang="en-US" dirty="0"/>
                        <a:t>日 </a:t>
                      </a:r>
                    </a:p>
                  </a:txBody>
                  <a:tcPr/>
                </a:tc>
                <a:tc>
                  <a:txBody>
                    <a:bodyPr/>
                    <a:lstStyle/>
                    <a:p>
                      <a:r>
                        <a:rPr lang="zh-CN" altLang="en-US" dirty="0"/>
                        <a:t>分析可行性</a:t>
                      </a:r>
                    </a:p>
                  </a:txBody>
                  <a:tcPr/>
                </a:tc>
                <a:extLst>
                  <a:ext uri="{0D108BD9-81ED-4DB2-BD59-A6C34878D82A}">
                    <a16:rowId xmlns:a16="http://schemas.microsoft.com/office/drawing/2014/main" val="10005"/>
                  </a:ext>
                </a:extLst>
              </a:tr>
              <a:tr h="464039">
                <a:tc>
                  <a:txBody>
                    <a:bodyPr/>
                    <a:lstStyle/>
                    <a:p>
                      <a:r>
                        <a:rPr lang="en-US" altLang="zh-CN" dirty="0"/>
                        <a:t>2017</a:t>
                      </a:r>
                      <a:r>
                        <a:rPr lang="zh-CN" altLang="en-US" dirty="0"/>
                        <a:t>年</a:t>
                      </a:r>
                      <a:r>
                        <a:rPr lang="en-US" altLang="zh-CN" dirty="0"/>
                        <a:t>12</a:t>
                      </a:r>
                      <a:r>
                        <a:rPr lang="zh-CN" altLang="en-US" dirty="0"/>
                        <a:t>月</a:t>
                      </a:r>
                      <a:r>
                        <a:rPr lang="en-US" altLang="zh-CN" dirty="0"/>
                        <a:t>22</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SRS</a:t>
                      </a:r>
                      <a:r>
                        <a:rPr lang="zh-CN" altLang="en-US" dirty="0"/>
                        <a:t>文档正式版发布</a:t>
                      </a:r>
                      <a:endParaRPr lang="en-US" altLang="zh-CN" dirty="0"/>
                    </a:p>
                  </a:txBody>
                  <a:tcPr/>
                </a:tc>
                <a:extLst>
                  <a:ext uri="{0D108BD9-81ED-4DB2-BD59-A6C34878D82A}">
                    <a16:rowId xmlns:a16="http://schemas.microsoft.com/office/drawing/2014/main" val="10006"/>
                  </a:ext>
                </a:extLst>
              </a:tr>
              <a:tr h="464039">
                <a:tc>
                  <a:txBody>
                    <a:bodyPr/>
                    <a:lstStyle/>
                    <a:p>
                      <a:r>
                        <a:rPr lang="en-US" altLang="zh-CN" dirty="0"/>
                        <a:t>2018</a:t>
                      </a:r>
                      <a:r>
                        <a:rPr lang="zh-CN" altLang="en-US" dirty="0"/>
                        <a:t>年</a:t>
                      </a:r>
                      <a:r>
                        <a:rPr lang="en-US" altLang="zh-CN" dirty="0"/>
                        <a:t>1</a:t>
                      </a:r>
                      <a:r>
                        <a:rPr lang="zh-CN" altLang="en-US" dirty="0"/>
                        <a:t>月</a:t>
                      </a:r>
                      <a:r>
                        <a:rPr lang="en-US" altLang="zh-CN" dirty="0"/>
                        <a:t>2</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维护变更历史纪录</a:t>
                      </a:r>
                      <a:endParaRPr lang="en-US" altLang="zh-CN" dirty="0"/>
                    </a:p>
                  </a:txBody>
                  <a:tcPr/>
                </a:tc>
                <a:extLst>
                  <a:ext uri="{0D108BD9-81ED-4DB2-BD59-A6C34878D82A}">
                    <a16:rowId xmlns:a16="http://schemas.microsoft.com/office/drawing/2014/main" val="10007"/>
                  </a:ext>
                </a:extLst>
              </a:tr>
              <a:tr h="464039">
                <a:tc>
                  <a:txBody>
                    <a:bodyPr/>
                    <a:lstStyle/>
                    <a:p>
                      <a:r>
                        <a:rPr lang="en-US" altLang="zh-CN" dirty="0"/>
                        <a:t>2018</a:t>
                      </a:r>
                      <a:r>
                        <a:rPr lang="zh-CN" altLang="en-US" dirty="0"/>
                        <a:t>年</a:t>
                      </a:r>
                      <a:r>
                        <a:rPr lang="en-US" altLang="zh-CN" dirty="0"/>
                        <a:t>1</a:t>
                      </a:r>
                      <a:r>
                        <a:rPr lang="zh-CN" altLang="en-US" dirty="0"/>
                        <a:t>月</a:t>
                      </a:r>
                      <a:r>
                        <a:rPr lang="en-US" altLang="zh-CN" dirty="0"/>
                        <a:t>19</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最终评审</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rPr>
              <a:t>1</a:t>
            </a:r>
            <a:r>
              <a:rPr lang="zh-CN" altLang="en-US" sz="2400" b="1" dirty="0">
                <a:solidFill>
                  <a:schemeClr val="tx1">
                    <a:lumMod val="50000"/>
                    <a:lumOff val="50000"/>
                  </a:schemeClr>
                </a:solidFill>
              </a:rPr>
              <a:t>、</a:t>
            </a:r>
            <a:r>
              <a:rPr lang="zh-CN" altLang="en-US" sz="2400" dirty="0">
                <a:solidFill>
                  <a:schemeClr val="tx1">
                    <a:lumMod val="50000"/>
                    <a:lumOff val="50000"/>
                  </a:schemeClr>
                </a:solidFill>
              </a:rPr>
              <a:t>网站上要有系统的课程介绍包括项目管理</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需求工程等几门课的课时安排、教学计划、使用教材、国际国内背景、考核方式、和学生选这门课所需要的知识背景，以及大作业的介绍。并可以在以后增加另外课程的时候可以定制</a:t>
            </a:r>
            <a:r>
              <a:rPr lang="en-US" altLang="zh-CN" sz="2400" dirty="0">
                <a:solidFill>
                  <a:schemeClr val="tx1">
                    <a:lumMod val="50000"/>
                    <a:lumOff val="50000"/>
                  </a:schemeClr>
                </a:solidFill>
              </a:rPr>
              <a:t>.</a:t>
            </a:r>
          </a:p>
          <a:p>
            <a:r>
              <a:rPr lang="en-US" altLang="zh-CN" sz="2400" dirty="0">
                <a:solidFill>
                  <a:schemeClr val="tx1">
                    <a:lumMod val="50000"/>
                    <a:lumOff val="50000"/>
                  </a:schemeClr>
                </a:solidFill>
              </a:rPr>
              <a:t>	2</a:t>
            </a:r>
            <a:r>
              <a:rPr lang="zh-CN" altLang="en-US" sz="2400" dirty="0">
                <a:solidFill>
                  <a:schemeClr val="tx1">
                    <a:lumMod val="50000"/>
                    <a:lumOff val="50000"/>
                  </a:schemeClr>
                </a:solidFill>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dirty="0">
                <a:solidFill>
                  <a:schemeClr val="tx1">
                    <a:lumMod val="50000"/>
                    <a:lumOff val="50000"/>
                  </a:schemeClr>
                </a:solidFill>
              </a:rPr>
              <a:t>	3</a:t>
            </a:r>
            <a:r>
              <a:rPr lang="zh-CN" altLang="en-US" sz="2400" dirty="0">
                <a:solidFill>
                  <a:schemeClr val="tx1">
                    <a:lumMod val="50000"/>
                    <a:lumOff val="50000"/>
                  </a:schemeClr>
                </a:solidFill>
              </a:rPr>
              <a:t>、教师消息发布栏用于老师发布作业点评、临时课程变更等通知。</a:t>
            </a:r>
          </a:p>
          <a:p>
            <a:r>
              <a:rPr lang="en-US" altLang="zh-CN" sz="2400" dirty="0">
                <a:solidFill>
                  <a:schemeClr val="tx1">
                    <a:lumMod val="50000"/>
                    <a:lumOff val="50000"/>
                  </a:schemeClr>
                </a:solidFill>
              </a:rPr>
              <a:t>	4</a:t>
            </a:r>
            <a:r>
              <a:rPr lang="zh-CN" altLang="en-US" sz="2400" dirty="0">
                <a:solidFill>
                  <a:schemeClr val="tx1">
                    <a:lumMod val="50000"/>
                    <a:lumOff val="50000"/>
                  </a:schemeClr>
                </a:solidFill>
              </a:rPr>
              <a:t>、网站上要有网站向导即使用指南。</a:t>
            </a:r>
          </a:p>
          <a:p>
            <a:r>
              <a:rPr lang="en-US" altLang="zh-CN" sz="2400" dirty="0">
                <a:solidFill>
                  <a:schemeClr val="tx1">
                    <a:lumMod val="50000"/>
                    <a:lumOff val="50000"/>
                  </a:schemeClr>
                </a:solidFill>
              </a:rPr>
              <a:t>	5</a:t>
            </a:r>
            <a:r>
              <a:rPr lang="zh-CN" altLang="en-US" sz="2400" dirty="0">
                <a:solidFill>
                  <a:schemeClr val="tx1">
                    <a:lumMod val="50000"/>
                    <a:lumOff val="50000"/>
                  </a:schemeClr>
                </a:solidFill>
              </a:rPr>
              <a:t>、最新信息：公布老师最近的一些教学或外出交流的心得，以及网站一些最近更新信息的介绍。</a:t>
            </a:r>
          </a:p>
          <a:p>
            <a:r>
              <a:rPr lang="en-US" altLang="zh-CN" sz="2400" dirty="0">
                <a:solidFill>
                  <a:schemeClr val="tx1">
                    <a:lumMod val="50000"/>
                    <a:lumOff val="50000"/>
                  </a:schemeClr>
                </a:solidFill>
              </a:rPr>
              <a:t>	6</a:t>
            </a:r>
            <a:r>
              <a:rPr lang="zh-CN" altLang="en-US" sz="2400" dirty="0">
                <a:solidFill>
                  <a:schemeClr val="tx1">
                    <a:lumMod val="50000"/>
                    <a:lumOff val="50000"/>
                  </a:schemeClr>
                </a:solidFill>
              </a:rPr>
              <a:t>、友情连接（如网上选课主页）有老师要求管理员实时更新。</a:t>
            </a:r>
          </a:p>
          <a:p>
            <a:r>
              <a:rPr lang="en-US" altLang="zh-CN" sz="2400" dirty="0">
                <a:solidFill>
                  <a:schemeClr val="tx1">
                    <a:lumMod val="50000"/>
                    <a:lumOff val="50000"/>
                  </a:schemeClr>
                </a:solidFill>
              </a:rPr>
              <a:t>	7</a:t>
            </a:r>
            <a:r>
              <a:rPr lang="zh-CN" altLang="en-US" sz="2400" dirty="0">
                <a:solidFill>
                  <a:schemeClr val="tx1">
                    <a:lumMod val="50000"/>
                    <a:lumOff val="50000"/>
                  </a:schemeClr>
                </a:solidFill>
              </a:rPr>
              <a:t>、提供专门的作业点评</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作业完成情况跟踪的功能</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对学生的作业</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管理回收站，可以清空或者恢复</a:t>
            </a:r>
            <a:endParaRPr lang="en-US" altLang="zh-CN" sz="2400" dirty="0"/>
          </a:p>
          <a:p>
            <a:r>
              <a:rPr lang="zh-CN" altLang="zh-CN" sz="2400" dirty="0"/>
              <a:t>对于网站留言的管理（删除或隐藏）</a:t>
            </a:r>
          </a:p>
          <a:p>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46DA-25EA-4387-A46A-FF5F7B7E0442}"/>
              </a:ext>
            </a:extLst>
          </p:cNvPr>
          <p:cNvSpPr>
            <a:spLocks noGrp="1"/>
          </p:cNvSpPr>
          <p:nvPr>
            <p:ph type="title"/>
          </p:nvPr>
        </p:nvSpPr>
        <p:spPr/>
        <p:txBody>
          <a:bodyPr/>
          <a:lstStyle/>
          <a:p>
            <a:r>
              <a:rPr lang="en-US" altLang="zh-CN" dirty="0"/>
              <a:t>5.4 </a:t>
            </a:r>
            <a:r>
              <a:rPr lang="zh-CN" altLang="en-US" dirty="0"/>
              <a:t>游客需求</a:t>
            </a:r>
          </a:p>
        </p:txBody>
      </p:sp>
      <p:sp>
        <p:nvSpPr>
          <p:cNvPr id="3" name="内容占位符 2">
            <a:extLst>
              <a:ext uri="{FF2B5EF4-FFF2-40B4-BE49-F238E27FC236}">
                <a16:creationId xmlns:a16="http://schemas.microsoft.com/office/drawing/2014/main" id="{3CCF6493-D7D6-499A-B091-7565A830301C}"/>
              </a:ext>
            </a:extLst>
          </p:cNvPr>
          <p:cNvSpPr>
            <a:spLocks noGrp="1"/>
          </p:cNvSpPr>
          <p:nvPr>
            <p:ph idx="1"/>
          </p:nvPr>
        </p:nvSpPr>
        <p:spPr/>
        <p:txBody>
          <a:bodyPr/>
          <a:lstStyle/>
          <a:p>
            <a:r>
              <a:rPr lang="en-US" altLang="zh-CN" sz="2400" dirty="0"/>
              <a:t>1</a:t>
            </a:r>
            <a:r>
              <a:rPr lang="zh-CN" altLang="zh-CN" sz="2400" dirty="0"/>
              <a:t>、网站提供项目管理</a:t>
            </a:r>
            <a:r>
              <a:rPr lang="en-US" altLang="zh-CN" sz="2400" dirty="0"/>
              <a:t>,</a:t>
            </a:r>
            <a:r>
              <a:rPr lang="zh-CN" altLang="zh-CN" sz="2400" dirty="0"/>
              <a:t>需求工程</a:t>
            </a:r>
            <a:r>
              <a:rPr lang="en-US" altLang="zh-CN" sz="2400" dirty="0"/>
              <a:t>,</a:t>
            </a:r>
            <a:r>
              <a:rPr lang="zh-CN" altLang="zh-CN" sz="2400" dirty="0"/>
              <a:t>对象建模，以及软件工程相关课程、还有老师的详细介绍，并放在网站显著位置。</a:t>
            </a:r>
          </a:p>
          <a:p>
            <a:r>
              <a:rPr lang="en-US" altLang="zh-CN" sz="2400" dirty="0"/>
              <a:t>2</a:t>
            </a:r>
            <a:r>
              <a:rPr lang="zh-CN" altLang="zh-CN" sz="2400" dirty="0"/>
              <a:t>、相关链接</a:t>
            </a:r>
            <a:r>
              <a:rPr lang="en-US" altLang="zh-CN" sz="2400" dirty="0"/>
              <a:t>(</a:t>
            </a:r>
            <a:r>
              <a:rPr lang="zh-CN" altLang="zh-CN" sz="2400" dirty="0"/>
              <a:t>含学校选课系统，以及需求相关主题网站</a:t>
            </a:r>
            <a:r>
              <a:rPr lang="en-US" altLang="zh-CN" sz="2400" dirty="0"/>
              <a:t>)</a:t>
            </a:r>
            <a:r>
              <a:rPr lang="zh-CN" altLang="zh-CN" sz="2400" dirty="0"/>
              <a:t>。</a:t>
            </a:r>
          </a:p>
          <a:p>
            <a:r>
              <a:rPr lang="en-US" altLang="zh-CN" sz="2400" dirty="0"/>
              <a:t>3</a:t>
            </a:r>
            <a:r>
              <a:rPr lang="zh-CN" altLang="zh-CN" sz="2400" dirty="0"/>
              <a:t>、网站允许游客可以针对网站内容留言</a:t>
            </a:r>
            <a:r>
              <a:rPr lang="en-US" altLang="zh-CN" sz="2400" dirty="0"/>
              <a:t>(</a:t>
            </a:r>
            <a:r>
              <a:rPr lang="zh-CN" altLang="zh-CN" sz="2400" dirty="0"/>
              <a:t>如提供留言板的功能，留言者有</a:t>
            </a:r>
            <a:r>
              <a:rPr lang="en-US" altLang="zh-CN" sz="2400" dirty="0"/>
              <a:t>EMAIL</a:t>
            </a:r>
            <a:r>
              <a:rPr lang="zh-CN" altLang="zh-CN" sz="2400" dirty="0"/>
              <a:t>可选项，用于信息反馈</a:t>
            </a:r>
            <a:r>
              <a:rPr lang="en-US" altLang="zh-CN" sz="2400" dirty="0"/>
              <a:t>)</a:t>
            </a:r>
            <a:r>
              <a:rPr lang="zh-CN" altLang="zh-CN" sz="2400" dirty="0"/>
              <a:t>。</a:t>
            </a:r>
          </a:p>
          <a:p>
            <a:pPr marL="0" indent="0">
              <a:buNone/>
            </a:pPr>
            <a:endParaRPr lang="zh-CN" altLang="en-US" dirty="0"/>
          </a:p>
        </p:txBody>
      </p:sp>
    </p:spTree>
    <p:extLst>
      <p:ext uri="{BB962C8B-B14F-4D97-AF65-F5344CB8AC3E}">
        <p14:creationId xmlns:p14="http://schemas.microsoft.com/office/powerpoint/2010/main" val="2144835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47240910"/>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干系人联系</a:t>
            </a:r>
          </a:p>
        </p:txBody>
      </p:sp>
    </p:spTree>
    <p:extLst>
      <p:ext uri="{BB962C8B-B14F-4D97-AF65-F5344CB8AC3E}">
        <p14:creationId xmlns:p14="http://schemas.microsoft.com/office/powerpoint/2010/main" val="468249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a:extLst>
              <a:ext uri="{FF2B5EF4-FFF2-40B4-BE49-F238E27FC236}">
                <a16:creationId xmlns:a16="http://schemas.microsoft.com/office/drawing/2014/main" id="{ADF2E141-50B2-4D55-9E91-6002C9C5DD18}"/>
              </a:ext>
            </a:extLst>
          </p:cNvPr>
          <p:cNvGraphicFramePr>
            <a:graphicFrameLocks noGrp="1"/>
          </p:cNvGraphicFramePr>
          <p:nvPr>
            <p:extLst>
              <p:ext uri="{D42A27DB-BD31-4B8C-83A1-F6EECF244321}">
                <p14:modId xmlns:p14="http://schemas.microsoft.com/office/powerpoint/2010/main" val="1900592719"/>
              </p:ext>
            </p:extLst>
          </p:nvPr>
        </p:nvGraphicFramePr>
        <p:xfrm>
          <a:off x="537883" y="2028634"/>
          <a:ext cx="11214846" cy="3006490"/>
        </p:xfrm>
        <a:graphic>
          <a:graphicData uri="http://schemas.openxmlformats.org/drawingml/2006/table">
            <a:tbl>
              <a:tblPr firstRow="1" firstCol="1" bandRow="1">
                <a:tableStyleId>{00A15C55-8517-42AA-B614-E9B94910E393}</a:tableStyleId>
              </a:tblPr>
              <a:tblGrid>
                <a:gridCol w="1089211">
                  <a:extLst>
                    <a:ext uri="{9D8B030D-6E8A-4147-A177-3AD203B41FA5}">
                      <a16:colId xmlns:a16="http://schemas.microsoft.com/office/drawing/2014/main" val="1637428417"/>
                    </a:ext>
                  </a:extLst>
                </a:gridCol>
                <a:gridCol w="1438835">
                  <a:extLst>
                    <a:ext uri="{9D8B030D-6E8A-4147-A177-3AD203B41FA5}">
                      <a16:colId xmlns:a16="http://schemas.microsoft.com/office/drawing/2014/main" val="3254004349"/>
                    </a:ext>
                  </a:extLst>
                </a:gridCol>
                <a:gridCol w="1775012">
                  <a:extLst>
                    <a:ext uri="{9D8B030D-6E8A-4147-A177-3AD203B41FA5}">
                      <a16:colId xmlns:a16="http://schemas.microsoft.com/office/drawing/2014/main" val="3483128932"/>
                    </a:ext>
                  </a:extLst>
                </a:gridCol>
                <a:gridCol w="1613647">
                  <a:extLst>
                    <a:ext uri="{9D8B030D-6E8A-4147-A177-3AD203B41FA5}">
                      <a16:colId xmlns:a16="http://schemas.microsoft.com/office/drawing/2014/main" val="2597373270"/>
                    </a:ext>
                  </a:extLst>
                </a:gridCol>
                <a:gridCol w="1506071">
                  <a:extLst>
                    <a:ext uri="{9D8B030D-6E8A-4147-A177-3AD203B41FA5}">
                      <a16:colId xmlns:a16="http://schemas.microsoft.com/office/drawing/2014/main" val="3886367726"/>
                    </a:ext>
                  </a:extLst>
                </a:gridCol>
                <a:gridCol w="1990165">
                  <a:extLst>
                    <a:ext uri="{9D8B030D-6E8A-4147-A177-3AD203B41FA5}">
                      <a16:colId xmlns:a16="http://schemas.microsoft.com/office/drawing/2014/main" val="1427837327"/>
                    </a:ext>
                  </a:extLst>
                </a:gridCol>
                <a:gridCol w="1801905">
                  <a:extLst>
                    <a:ext uri="{9D8B030D-6E8A-4147-A177-3AD203B41FA5}">
                      <a16:colId xmlns:a16="http://schemas.microsoft.com/office/drawing/2014/main" val="4182100121"/>
                    </a:ext>
                  </a:extLst>
                </a:gridCol>
              </a:tblGrid>
              <a:tr h="811930">
                <a:tc>
                  <a:txBody>
                    <a:bodyPr/>
                    <a:lstStyle/>
                    <a:p>
                      <a:pPr indent="316230" algn="just">
                        <a:lnSpc>
                          <a:spcPct val="150000"/>
                        </a:lnSpc>
                        <a:spcAft>
                          <a:spcPts val="0"/>
                        </a:spcAft>
                      </a:pPr>
                      <a:r>
                        <a:rPr lang="zh-CN" sz="1600" dirty="0">
                          <a:effectLst/>
                        </a:rPr>
                        <a:t>责任人</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600">
                          <a:effectLst/>
                        </a:rPr>
                        <a:t>角色</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600" dirty="0">
                          <a:effectLst/>
                        </a:rPr>
                        <a:t>电话</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600">
                          <a:effectLst/>
                        </a:rPr>
                        <a:t>QQ</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600" dirty="0">
                          <a:effectLst/>
                        </a:rPr>
                        <a:t>微信</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600" dirty="0">
                          <a:effectLst/>
                        </a:rPr>
                        <a:t>邮箱</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600">
                          <a:effectLst/>
                        </a:rPr>
                        <a:t>办公地点</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059317"/>
                  </a:ext>
                </a:extLst>
              </a:tr>
              <a:tr h="811930">
                <a:tc>
                  <a:txBody>
                    <a:bodyPr/>
                    <a:lstStyle/>
                    <a:p>
                      <a:pPr indent="316230" algn="just">
                        <a:lnSpc>
                          <a:spcPct val="150000"/>
                        </a:lnSpc>
                        <a:spcAft>
                          <a:spcPts val="0"/>
                        </a:spcAft>
                      </a:pPr>
                      <a:r>
                        <a:rPr lang="zh-CN" sz="1600">
                          <a:effectLst/>
                        </a:rPr>
                        <a:t>杨枨</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600" dirty="0">
                          <a:effectLst/>
                        </a:rPr>
                        <a:t>项目发布人</a:t>
                      </a:r>
                      <a:r>
                        <a:rPr lang="zh-CN" altLang="en-US" sz="1600" dirty="0">
                          <a:effectLst/>
                        </a:rPr>
                        <a:t>以及客户代表</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a:effectLst/>
                        </a:rPr>
                        <a:t>13357102333</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a:effectLst/>
                        </a:rPr>
                        <a:t>3407837159</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a:effectLst/>
                        </a:rPr>
                        <a:t>HolleyYang</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a:effectLst/>
                        </a:rPr>
                        <a:t>yangc@zucc.edu.cn</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600" dirty="0">
                          <a:effectLst/>
                        </a:rPr>
                        <a:t>理</a:t>
                      </a:r>
                      <a:r>
                        <a:rPr lang="en-US" sz="1600" dirty="0">
                          <a:effectLst/>
                        </a:rPr>
                        <a:t>4-506</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1532241"/>
                  </a:ext>
                </a:extLst>
              </a:tr>
              <a:tr h="811930">
                <a:tc>
                  <a:txBody>
                    <a:bodyPr/>
                    <a:lstStyle/>
                    <a:p>
                      <a:pPr indent="316230" algn="just">
                        <a:lnSpc>
                          <a:spcPct val="150000"/>
                        </a:lnSpc>
                        <a:spcAft>
                          <a:spcPts val="0"/>
                        </a:spcAft>
                      </a:pPr>
                      <a:r>
                        <a:rPr lang="zh-CN" sz="1600">
                          <a:effectLst/>
                        </a:rPr>
                        <a:t>侯宏仑</a:t>
                      </a:r>
                      <a:endParaRPr lang="zh-CN" sz="16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600" dirty="0">
                          <a:effectLst/>
                        </a:rPr>
                        <a:t>项目发布人</a:t>
                      </a:r>
                      <a:r>
                        <a:rPr lang="zh-CN" altLang="en-US" sz="1600" dirty="0">
                          <a:effectLst/>
                        </a:rPr>
                        <a:t>以及客户代表</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a:effectLst/>
                        </a:rPr>
                        <a:t>13071858629</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a:effectLst/>
                        </a:rPr>
                        <a:t>56689824</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err="1">
                          <a:effectLst/>
                        </a:rPr>
                        <a:t>tuuuuuuudou</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600" dirty="0">
                          <a:effectLst/>
                        </a:rPr>
                        <a:t>houhl@zucc.edu.cn</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600" dirty="0">
                          <a:effectLst/>
                        </a:rPr>
                        <a:t>理</a:t>
                      </a:r>
                      <a:r>
                        <a:rPr lang="en-US" sz="1600" dirty="0">
                          <a:effectLst/>
                        </a:rPr>
                        <a:t>4-501</a:t>
                      </a:r>
                      <a:r>
                        <a:rPr lang="zh-CN" sz="1600" dirty="0">
                          <a:effectLst/>
                        </a:rPr>
                        <a:t>至</a:t>
                      </a:r>
                      <a:r>
                        <a:rPr lang="en-US" sz="1600" dirty="0">
                          <a:effectLst/>
                        </a:rPr>
                        <a:t>515</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3370803"/>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确定试工作业的具体安排</a:t>
            </a:r>
          </a:p>
          <a:p>
            <a:pPr marL="0" indent="0">
              <a:buNone/>
            </a:pPr>
            <a:r>
              <a:rPr lang="zh-CN" altLang="en-US" sz="2400" dirty="0"/>
              <a:t>确定计划期内的人、机、料需求</a:t>
            </a:r>
          </a:p>
          <a:p>
            <a:pPr marL="0" indent="0">
              <a:buNone/>
            </a:pPr>
            <a:r>
              <a:rPr lang="zh-CN" altLang="en-US" sz="2400" dirty="0"/>
              <a:t>确定控制性进度计划的关键指标</a:t>
            </a:r>
          </a:p>
          <a:p>
            <a:pPr marL="0" indent="0">
              <a:buNone/>
            </a:pPr>
            <a:r>
              <a:rPr lang="zh-CN" altLang="en-US" sz="2400" dirty="0"/>
              <a:t>确定里程碑计划节点</a:t>
            </a:r>
          </a:p>
          <a:p>
            <a:pPr marL="0" indent="0">
              <a:buNone/>
            </a:pPr>
            <a:r>
              <a:rPr lang="zh-CN" altLang="en-US" sz="2400" dirty="0"/>
              <a:t>确定计划期内的资金需求</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zh-CN" altLang="zh-CN" sz="4200" kern="1200" dirty="0">
                <a:latin typeface="Microsoft YaHei UI" panose="020B0503020204020204" pitchFamily="34" charset="-122"/>
                <a:ea typeface="Microsoft YaHei UI" panose="020B0503020204020204" pitchFamily="34" charset="-122"/>
                <a:cs typeface="+mj-cs"/>
              </a:rPr>
              <a:t> 风险分类</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800100" y="1995124"/>
            <a:ext cx="9372600" cy="3108543"/>
          </a:xfrm>
          <a:prstGeom prst="rect">
            <a:avLst/>
          </a:prstGeom>
        </p:spPr>
        <p:txBody>
          <a:bodyPr wrap="square">
            <a:spAutoFit/>
          </a:bodyPr>
          <a:lstStyle/>
          <a:p>
            <a:r>
              <a:rPr lang="zh-CN" altLang="zh-CN" sz="2800" dirty="0"/>
              <a:t>参与者风险：所有开发过程中出现的人员流失率导致项目有价值信息的流失。</a:t>
            </a:r>
          </a:p>
          <a:p>
            <a:r>
              <a:rPr lang="zh-CN" altLang="zh-CN" sz="2800" dirty="0"/>
              <a:t>技术风险：应用实现和产品交付时所用的各种技术所出现的缺陷。</a:t>
            </a:r>
          </a:p>
          <a:p>
            <a:r>
              <a:rPr lang="zh-CN" altLang="zh-CN" sz="2800" dirty="0"/>
              <a:t>结构风险：项目管理结构和系统，包括影响策划和控制的结构和系统。</a:t>
            </a:r>
          </a:p>
          <a:p>
            <a:r>
              <a:rPr lang="zh-CN" altLang="zh-CN" sz="2800" dirty="0"/>
              <a:t>任务风险：与计划的工作出现偏差，以及任务分配不平均。</a:t>
            </a:r>
            <a:endParaRPr lang="zh-CN" altLang="en-US" sz="2800" dirty="0"/>
          </a:p>
        </p:txBody>
      </p:sp>
    </p:spTree>
    <p:extLst>
      <p:ext uri="{BB962C8B-B14F-4D97-AF65-F5344CB8AC3E}">
        <p14:creationId xmlns:p14="http://schemas.microsoft.com/office/powerpoint/2010/main" val="276345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风险概率与影响的定义</a:t>
            </a:r>
          </a:p>
        </p:txBody>
      </p:sp>
      <p:sp>
        <p:nvSpPr>
          <p:cNvPr id="7" name="矩形 6"/>
          <p:cNvSpPr/>
          <p:nvPr/>
        </p:nvSpPr>
        <p:spPr>
          <a:xfrm>
            <a:off x="742244" y="1380365"/>
            <a:ext cx="6032421" cy="461665"/>
          </a:xfrm>
          <a:prstGeom prst="rect">
            <a:avLst/>
          </a:prstGeom>
        </p:spPr>
        <p:txBody>
          <a:bodyPr wrap="none">
            <a:spAutoFit/>
          </a:bodyPr>
          <a:lstStyle/>
          <a:p>
            <a:r>
              <a:rPr lang="zh-CN" altLang="zh-CN" sz="2400" dirty="0"/>
              <a:t>风险可能性的定性描述及其相应的范围值：</a:t>
            </a:r>
          </a:p>
        </p:txBody>
      </p:sp>
      <p:graphicFrame>
        <p:nvGraphicFramePr>
          <p:cNvPr id="8" name="表格 7"/>
          <p:cNvGraphicFramePr>
            <a:graphicFrameLocks noGrp="1"/>
          </p:cNvGraphicFramePr>
          <p:nvPr>
            <p:extLst>
              <p:ext uri="{D42A27DB-BD31-4B8C-83A1-F6EECF244321}">
                <p14:modId xmlns:p14="http://schemas.microsoft.com/office/powerpoint/2010/main" val="3442530258"/>
              </p:ext>
            </p:extLst>
          </p:nvPr>
        </p:nvGraphicFramePr>
        <p:xfrm>
          <a:off x="823181" y="2006411"/>
          <a:ext cx="9329650" cy="640080"/>
        </p:xfrm>
        <a:graphic>
          <a:graphicData uri="http://schemas.openxmlformats.org/drawingml/2006/table">
            <a:tbl>
              <a:tblPr firstRow="1" firstCol="1" bandRow="1">
                <a:tableStyleId>{7DF18680-E054-41AD-8BC1-D1AEF772440D}</a:tableStyleId>
              </a:tblPr>
              <a:tblGrid>
                <a:gridCol w="2331866">
                  <a:extLst>
                    <a:ext uri="{9D8B030D-6E8A-4147-A177-3AD203B41FA5}">
                      <a16:colId xmlns:a16="http://schemas.microsoft.com/office/drawing/2014/main" val="20000"/>
                    </a:ext>
                  </a:extLst>
                </a:gridCol>
                <a:gridCol w="2331866">
                  <a:extLst>
                    <a:ext uri="{9D8B030D-6E8A-4147-A177-3AD203B41FA5}">
                      <a16:colId xmlns:a16="http://schemas.microsoft.com/office/drawing/2014/main" val="20001"/>
                    </a:ext>
                  </a:extLst>
                </a:gridCol>
                <a:gridCol w="2332959">
                  <a:extLst>
                    <a:ext uri="{9D8B030D-6E8A-4147-A177-3AD203B41FA5}">
                      <a16:colId xmlns:a16="http://schemas.microsoft.com/office/drawing/2014/main" val="20002"/>
                    </a:ext>
                  </a:extLst>
                </a:gridCol>
                <a:gridCol w="2332959">
                  <a:extLst>
                    <a:ext uri="{9D8B030D-6E8A-4147-A177-3AD203B41FA5}">
                      <a16:colId xmlns:a16="http://schemas.microsoft.com/office/drawing/2014/main" val="20003"/>
                    </a:ext>
                  </a:extLst>
                </a:gridCol>
              </a:tblGrid>
              <a:tr h="315368">
                <a:tc>
                  <a:txBody>
                    <a:bodyPr/>
                    <a:lstStyle/>
                    <a:p>
                      <a:pPr algn="l">
                        <a:spcAft>
                          <a:spcPts val="0"/>
                        </a:spcAft>
                      </a:pPr>
                      <a:r>
                        <a:rPr lang="zh-CN" sz="2100" kern="100" dirty="0">
                          <a:effectLst/>
                        </a:rPr>
                        <a:t>可能性等级</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高</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a:effectLst/>
                        </a:rPr>
                        <a:t>中</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低</a:t>
                      </a:r>
                      <a:endParaRPr lang="zh-CN" sz="2100" kern="100">
                        <a:effectLst/>
                        <a:latin typeface="Calibri"/>
                        <a:ea typeface="宋体"/>
                        <a:cs typeface="Times New Roman"/>
                      </a:endParaRPr>
                    </a:p>
                  </a:txBody>
                  <a:tcPr marL="118263" marR="118263" marT="0" marB="0"/>
                </a:tc>
                <a:extLst>
                  <a:ext uri="{0D108BD9-81ED-4DB2-BD59-A6C34878D82A}">
                    <a16:rowId xmlns:a16="http://schemas.microsoft.com/office/drawing/2014/main" val="10000"/>
                  </a:ext>
                </a:extLst>
              </a:tr>
              <a:tr h="315368">
                <a:tc>
                  <a:txBody>
                    <a:bodyPr/>
                    <a:lstStyle/>
                    <a:p>
                      <a:pPr algn="l">
                        <a:spcAft>
                          <a:spcPts val="0"/>
                        </a:spcAft>
                      </a:pPr>
                      <a:r>
                        <a:rPr lang="zh-CN" sz="2100" kern="100">
                          <a:effectLst/>
                        </a:rPr>
                        <a:t>范围</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概率超过</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a:t>
                      </a:r>
                      <a:r>
                        <a:rPr lang="en-US" sz="2100" kern="100">
                          <a:effectLst/>
                        </a:rPr>
                        <a:t>10%</a:t>
                      </a:r>
                      <a:r>
                        <a:rPr lang="zh-CN" sz="2100" kern="100">
                          <a:effectLst/>
                        </a:rPr>
                        <a:t>到</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概率低于</a:t>
                      </a:r>
                      <a:r>
                        <a:rPr lang="en-US" sz="2100" kern="100" dirty="0">
                          <a:effectLst/>
                        </a:rPr>
                        <a:t>10%</a:t>
                      </a:r>
                      <a:endParaRPr lang="zh-CN" sz="2100" kern="100" dirty="0">
                        <a:effectLst/>
                        <a:latin typeface="Calibri"/>
                        <a:ea typeface="宋体"/>
                        <a:cs typeface="Times New Roman"/>
                      </a:endParaRPr>
                    </a:p>
                  </a:txBody>
                  <a:tcPr marL="118263" marR="118263" marT="0" marB="0"/>
                </a:tc>
                <a:extLst>
                  <a:ext uri="{0D108BD9-81ED-4DB2-BD59-A6C34878D82A}">
                    <a16:rowId xmlns:a16="http://schemas.microsoft.com/office/drawing/2014/main" val="10001"/>
                  </a:ext>
                </a:extLst>
              </a:tr>
            </a:tbl>
          </a:graphicData>
        </a:graphic>
      </p:graphicFrame>
      <p:sp>
        <p:nvSpPr>
          <p:cNvPr id="9" name="矩形 8"/>
          <p:cNvSpPr/>
          <p:nvPr/>
        </p:nvSpPr>
        <p:spPr>
          <a:xfrm>
            <a:off x="742244" y="2954188"/>
            <a:ext cx="6032421" cy="461665"/>
          </a:xfrm>
          <a:prstGeom prst="rect">
            <a:avLst/>
          </a:prstGeom>
        </p:spPr>
        <p:txBody>
          <a:bodyPr wrap="none">
            <a:spAutoFit/>
          </a:bodyPr>
          <a:lstStyle/>
          <a:p>
            <a:r>
              <a:rPr lang="zh-CN" altLang="zh-CN" sz="2400" dirty="0"/>
              <a:t>对成本影响的定性描述及其相应的范围值：</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3485438826"/>
              </p:ext>
            </p:extLst>
          </p:nvPr>
        </p:nvGraphicFramePr>
        <p:xfrm>
          <a:off x="870436" y="3481754"/>
          <a:ext cx="9284678" cy="1934308"/>
        </p:xfrm>
        <a:graphic>
          <a:graphicData uri="http://schemas.openxmlformats.org/drawingml/2006/table">
            <a:tbl>
              <a:tblPr firstRow="1" firstCol="1" bandRow="1">
                <a:tableStyleId>{7DF18680-E054-41AD-8BC1-D1AEF772440D}</a:tableStyleId>
              </a:tblPr>
              <a:tblGrid>
                <a:gridCol w="2320625">
                  <a:extLst>
                    <a:ext uri="{9D8B030D-6E8A-4147-A177-3AD203B41FA5}">
                      <a16:colId xmlns:a16="http://schemas.microsoft.com/office/drawing/2014/main" val="20000"/>
                    </a:ext>
                  </a:extLst>
                </a:gridCol>
                <a:gridCol w="2320625">
                  <a:extLst>
                    <a:ext uri="{9D8B030D-6E8A-4147-A177-3AD203B41FA5}">
                      <a16:colId xmlns:a16="http://schemas.microsoft.com/office/drawing/2014/main" val="20001"/>
                    </a:ext>
                  </a:extLst>
                </a:gridCol>
                <a:gridCol w="2321714">
                  <a:extLst>
                    <a:ext uri="{9D8B030D-6E8A-4147-A177-3AD203B41FA5}">
                      <a16:colId xmlns:a16="http://schemas.microsoft.com/office/drawing/2014/main" val="20002"/>
                    </a:ext>
                  </a:extLst>
                </a:gridCol>
                <a:gridCol w="2321714">
                  <a:extLst>
                    <a:ext uri="{9D8B030D-6E8A-4147-A177-3AD203B41FA5}">
                      <a16:colId xmlns:a16="http://schemas.microsoft.com/office/drawing/2014/main" val="20003"/>
                    </a:ext>
                  </a:extLst>
                </a:gridCol>
              </a:tblGrid>
              <a:tr h="386862">
                <a:tc>
                  <a:txBody>
                    <a:bodyPr/>
                    <a:lstStyle/>
                    <a:p>
                      <a:pPr algn="l">
                        <a:spcAft>
                          <a:spcPts val="0"/>
                        </a:spcAft>
                      </a:pPr>
                      <a:r>
                        <a:rPr lang="zh-CN" sz="1800" kern="100">
                          <a:effectLst/>
                        </a:rPr>
                        <a:t>影响等级</a:t>
                      </a:r>
                      <a:endParaRPr lang="zh-CN" sz="1800" kern="100">
                        <a:effectLst/>
                        <a:latin typeface="Calibri"/>
                        <a:ea typeface="宋体"/>
                        <a:cs typeface="Times New Roman"/>
                      </a:endParaRPr>
                    </a:p>
                  </a:txBody>
                  <a:tcPr marL="68580" marR="68580" marT="0" marB="0"/>
                </a:tc>
                <a:tc>
                  <a:txBody>
                    <a:bodyPr/>
                    <a:lstStyle/>
                    <a:p>
                      <a:pPr algn="l">
                        <a:spcAft>
                          <a:spcPts val="0"/>
                        </a:spcAft>
                      </a:pPr>
                      <a:r>
                        <a:rPr lang="zh-CN" sz="1800" kern="100">
                          <a:effectLst/>
                        </a:rPr>
                        <a:t>高</a:t>
                      </a:r>
                      <a:endParaRPr lang="zh-CN" sz="1800" kern="100">
                        <a:effectLst/>
                        <a:latin typeface="Calibri"/>
                        <a:ea typeface="宋体"/>
                        <a:cs typeface="Times New Roman"/>
                      </a:endParaRPr>
                    </a:p>
                  </a:txBody>
                  <a:tcPr marL="68580" marR="68580" marT="0" marB="0"/>
                </a:tc>
                <a:tc>
                  <a:txBody>
                    <a:bodyPr/>
                    <a:lstStyle/>
                    <a:p>
                      <a:pPr algn="l">
                        <a:spcAft>
                          <a:spcPts val="0"/>
                        </a:spcAft>
                      </a:pPr>
                      <a:r>
                        <a:rPr lang="zh-CN" sz="1800" kern="100">
                          <a:effectLst/>
                        </a:rPr>
                        <a:t>中</a:t>
                      </a:r>
                      <a:endParaRPr lang="zh-CN" sz="1800" kern="100">
                        <a:effectLst/>
                        <a:latin typeface="Calibri"/>
                        <a:ea typeface="宋体"/>
                        <a:cs typeface="Times New Roman"/>
                      </a:endParaRPr>
                    </a:p>
                  </a:txBody>
                  <a:tcPr marL="68580" marR="68580" marT="0" marB="0"/>
                </a:tc>
                <a:tc>
                  <a:txBody>
                    <a:bodyPr/>
                    <a:lstStyle/>
                    <a:p>
                      <a:pPr algn="l">
                        <a:spcAft>
                          <a:spcPts val="0"/>
                        </a:spcAft>
                      </a:pPr>
                      <a:r>
                        <a:rPr lang="zh-CN" sz="1800" kern="100">
                          <a:effectLst/>
                        </a:rPr>
                        <a:t>低</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1547446">
                <a:tc>
                  <a:txBody>
                    <a:bodyPr/>
                    <a:lstStyle/>
                    <a:p>
                      <a:pPr algn="l">
                        <a:spcAft>
                          <a:spcPts val="0"/>
                        </a:spcAft>
                      </a:pPr>
                      <a:r>
                        <a:rPr lang="zh-CN" sz="1800" kern="100" dirty="0">
                          <a:effectLst/>
                        </a:rPr>
                        <a:t>范围</a:t>
                      </a:r>
                      <a:endParaRPr lang="zh-CN" sz="18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超出预算</a:t>
                      </a:r>
                      <a:r>
                        <a:rPr lang="en-US" sz="2000" kern="100" dirty="0">
                          <a:effectLst/>
                        </a:rPr>
                        <a:t>30%</a:t>
                      </a:r>
                      <a:endParaRPr lang="zh-CN" sz="2000" kern="100" dirty="0">
                        <a:effectLst/>
                      </a:endParaRPr>
                    </a:p>
                    <a:p>
                      <a:pPr algn="l">
                        <a:spcAft>
                          <a:spcPts val="0"/>
                        </a:spcAft>
                      </a:pPr>
                      <a:r>
                        <a:rPr lang="zh-CN" sz="2000" kern="100" dirty="0">
                          <a:effectLst/>
                        </a:rPr>
                        <a:t>延期</a:t>
                      </a:r>
                      <a:r>
                        <a:rPr lang="en-US" sz="2000" kern="100" dirty="0">
                          <a:effectLst/>
                        </a:rPr>
                        <a:t>2</a:t>
                      </a:r>
                      <a:r>
                        <a:rPr lang="zh-CN" sz="2000" kern="100" dirty="0">
                          <a:effectLst/>
                        </a:rPr>
                        <a:t>个月以上</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超出预算</a:t>
                      </a:r>
                      <a:r>
                        <a:rPr lang="en-US" sz="2000" kern="100" dirty="0">
                          <a:effectLst/>
                        </a:rPr>
                        <a:t>10%-30%</a:t>
                      </a:r>
                      <a:endParaRPr lang="zh-CN" sz="2000" kern="100" dirty="0">
                        <a:effectLst/>
                      </a:endParaRPr>
                    </a:p>
                    <a:p>
                      <a:pPr algn="l">
                        <a:spcAft>
                          <a:spcPts val="0"/>
                        </a:spcAft>
                      </a:pPr>
                      <a:r>
                        <a:rPr lang="zh-CN" sz="2000" kern="100" dirty="0">
                          <a:effectLst/>
                        </a:rPr>
                        <a:t>延期一个月到两个月</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1800" kern="100" dirty="0">
                          <a:effectLst/>
                        </a:rPr>
                        <a:t>超出预算</a:t>
                      </a:r>
                      <a:r>
                        <a:rPr lang="en-US" sz="1800" kern="100" dirty="0">
                          <a:effectLst/>
                        </a:rPr>
                        <a:t>10%</a:t>
                      </a:r>
                      <a:r>
                        <a:rPr lang="zh-CN" sz="1800" kern="100" dirty="0">
                          <a:effectLst/>
                        </a:rPr>
                        <a:t>以下</a:t>
                      </a:r>
                    </a:p>
                    <a:p>
                      <a:pPr algn="l">
                        <a:spcAft>
                          <a:spcPts val="0"/>
                        </a:spcAft>
                      </a:pPr>
                      <a:r>
                        <a:rPr lang="zh-CN" sz="1800" kern="100" dirty="0">
                          <a:effectLst/>
                        </a:rPr>
                        <a:t>延期一个月以内</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风险评估</a:t>
            </a:r>
          </a:p>
        </p:txBody>
      </p:sp>
      <p:graphicFrame>
        <p:nvGraphicFramePr>
          <p:cNvPr id="4" name="表格 3"/>
          <p:cNvGraphicFramePr>
            <a:graphicFrameLocks noGrp="1"/>
          </p:cNvGraphicFramePr>
          <p:nvPr>
            <p:extLst>
              <p:ext uri="{D42A27DB-BD31-4B8C-83A1-F6EECF244321}">
                <p14:modId xmlns:p14="http://schemas.microsoft.com/office/powerpoint/2010/main" val="2186970850"/>
              </p:ext>
            </p:extLst>
          </p:nvPr>
        </p:nvGraphicFramePr>
        <p:xfrm>
          <a:off x="773723" y="1266085"/>
          <a:ext cx="9249507" cy="5398491"/>
        </p:xfrm>
        <a:graphic>
          <a:graphicData uri="http://schemas.openxmlformats.org/drawingml/2006/table">
            <a:tbl>
              <a:tblPr firstRow="1" firstCol="1" bandRow="1">
                <a:tableStyleId>{7DF18680-E054-41AD-8BC1-D1AEF772440D}</a:tableStyleId>
              </a:tblPr>
              <a:tblGrid>
                <a:gridCol w="900445">
                  <a:extLst>
                    <a:ext uri="{9D8B030D-6E8A-4147-A177-3AD203B41FA5}">
                      <a16:colId xmlns:a16="http://schemas.microsoft.com/office/drawing/2014/main" val="20000"/>
                    </a:ext>
                  </a:extLst>
                </a:gridCol>
                <a:gridCol w="4128404">
                  <a:extLst>
                    <a:ext uri="{9D8B030D-6E8A-4147-A177-3AD203B41FA5}">
                      <a16:colId xmlns:a16="http://schemas.microsoft.com/office/drawing/2014/main" val="20001"/>
                    </a:ext>
                  </a:extLst>
                </a:gridCol>
                <a:gridCol w="1083995">
                  <a:extLst>
                    <a:ext uri="{9D8B030D-6E8A-4147-A177-3AD203B41FA5}">
                      <a16:colId xmlns:a16="http://schemas.microsoft.com/office/drawing/2014/main" val="20002"/>
                    </a:ext>
                  </a:extLst>
                </a:gridCol>
                <a:gridCol w="1637523">
                  <a:extLst>
                    <a:ext uri="{9D8B030D-6E8A-4147-A177-3AD203B41FA5}">
                      <a16:colId xmlns:a16="http://schemas.microsoft.com/office/drawing/2014/main" val="20003"/>
                    </a:ext>
                  </a:extLst>
                </a:gridCol>
                <a:gridCol w="1499140">
                  <a:extLst>
                    <a:ext uri="{9D8B030D-6E8A-4147-A177-3AD203B41FA5}">
                      <a16:colId xmlns:a16="http://schemas.microsoft.com/office/drawing/2014/main" val="20004"/>
                    </a:ext>
                  </a:extLst>
                </a:gridCol>
              </a:tblGrid>
              <a:tr h="257071">
                <a:tc>
                  <a:txBody>
                    <a:bodyPr/>
                    <a:lstStyle/>
                    <a:p>
                      <a:pPr algn="l">
                        <a:spcAft>
                          <a:spcPts val="0"/>
                        </a:spcAft>
                      </a:pPr>
                      <a:r>
                        <a:rPr lang="zh-CN" sz="1200" kern="100">
                          <a:effectLst/>
                        </a:rPr>
                        <a:t>序号</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起因</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概率</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风险影响</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风险类型</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57071">
                <a:tc>
                  <a:txBody>
                    <a:bodyPr/>
                    <a:lstStyle/>
                    <a:p>
                      <a:pPr algn="l">
                        <a:spcAft>
                          <a:spcPts val="0"/>
                        </a:spcAft>
                      </a:pPr>
                      <a:r>
                        <a:rPr lang="en-US" sz="1600" kern="100" dirty="0">
                          <a:effectLst/>
                        </a:rPr>
                        <a:t>1</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组员经验不足</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257071">
                <a:tc>
                  <a:txBody>
                    <a:bodyPr/>
                    <a:lstStyle/>
                    <a:p>
                      <a:pPr algn="l">
                        <a:spcAft>
                          <a:spcPts val="0"/>
                        </a:spcAft>
                      </a:pPr>
                      <a:r>
                        <a:rPr lang="en-US" sz="1600" kern="100" dirty="0">
                          <a:effectLst/>
                        </a:rPr>
                        <a:t>2</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组员有故请假</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257071">
                <a:tc>
                  <a:txBody>
                    <a:bodyPr/>
                    <a:lstStyle/>
                    <a:p>
                      <a:pPr algn="l">
                        <a:spcAft>
                          <a:spcPts val="0"/>
                        </a:spcAft>
                      </a:pPr>
                      <a:r>
                        <a:rPr lang="en-US" sz="1600" kern="100" dirty="0">
                          <a:effectLst/>
                        </a:rPr>
                        <a:t>3</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组员不能按时完成</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57071">
                <a:tc>
                  <a:txBody>
                    <a:bodyPr/>
                    <a:lstStyle/>
                    <a:p>
                      <a:pPr algn="l">
                        <a:spcAft>
                          <a:spcPts val="0"/>
                        </a:spcAft>
                      </a:pPr>
                      <a:r>
                        <a:rPr lang="en-US" sz="1600" kern="100" dirty="0">
                          <a:effectLst/>
                        </a:rPr>
                        <a:t>4</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新技术的使用不当</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技术</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57071">
                <a:tc>
                  <a:txBody>
                    <a:bodyPr/>
                    <a:lstStyle/>
                    <a:p>
                      <a:pPr algn="l">
                        <a:spcAft>
                          <a:spcPts val="0"/>
                        </a:spcAft>
                      </a:pPr>
                      <a:r>
                        <a:rPr lang="en-US" sz="1600" kern="100" dirty="0">
                          <a:effectLst/>
                        </a:rPr>
                        <a:t>5</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用户需求不确定</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任务</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r h="257071">
                <a:tc>
                  <a:txBody>
                    <a:bodyPr/>
                    <a:lstStyle/>
                    <a:p>
                      <a:pPr algn="l">
                        <a:spcAft>
                          <a:spcPts val="0"/>
                        </a:spcAft>
                      </a:pPr>
                      <a:r>
                        <a:rPr lang="en-US" sz="1600" kern="100" dirty="0">
                          <a:effectLst/>
                        </a:rPr>
                        <a:t>6</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用户需求理解不当</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任务</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57071">
                <a:tc>
                  <a:txBody>
                    <a:bodyPr/>
                    <a:lstStyle/>
                    <a:p>
                      <a:pPr algn="l">
                        <a:spcAft>
                          <a:spcPts val="0"/>
                        </a:spcAft>
                      </a:pPr>
                      <a:r>
                        <a:rPr lang="en-US" sz="1600" kern="100" dirty="0">
                          <a:effectLst/>
                        </a:rPr>
                        <a:t>7</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组员变动</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结构</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r h="257071">
                <a:tc>
                  <a:txBody>
                    <a:bodyPr/>
                    <a:lstStyle/>
                    <a:p>
                      <a:pPr algn="l">
                        <a:spcAft>
                          <a:spcPts val="0"/>
                        </a:spcAft>
                      </a:pPr>
                      <a:r>
                        <a:rPr lang="en-US" sz="1600" kern="100" dirty="0">
                          <a:effectLst/>
                        </a:rPr>
                        <a:t>8</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en-US" sz="1600" kern="100" dirty="0">
                          <a:effectLst/>
                        </a:rPr>
                        <a:t>Git</a:t>
                      </a:r>
                      <a:r>
                        <a:rPr lang="zh-CN" sz="1600" kern="100" dirty="0">
                          <a:effectLst/>
                        </a:rPr>
                        <a:t>工具崩溃</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技术</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8"/>
                  </a:ext>
                </a:extLst>
              </a:tr>
              <a:tr h="257071">
                <a:tc>
                  <a:txBody>
                    <a:bodyPr/>
                    <a:lstStyle/>
                    <a:p>
                      <a:pPr algn="l">
                        <a:spcAft>
                          <a:spcPts val="0"/>
                        </a:spcAft>
                      </a:pPr>
                      <a:r>
                        <a:rPr lang="en-US" sz="1600" kern="100" dirty="0">
                          <a:effectLst/>
                        </a:rPr>
                        <a:t>9</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组员之间不信任</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结构</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9"/>
                  </a:ext>
                </a:extLst>
              </a:tr>
              <a:tr h="257071">
                <a:tc>
                  <a:txBody>
                    <a:bodyPr/>
                    <a:lstStyle/>
                    <a:p>
                      <a:pPr algn="l">
                        <a:spcAft>
                          <a:spcPts val="0"/>
                        </a:spcAft>
                      </a:pPr>
                      <a:r>
                        <a:rPr lang="en-US" sz="1600" kern="100" dirty="0">
                          <a:effectLst/>
                        </a:rPr>
                        <a:t>10</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组员电脑崩溃遗失文件</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技术</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0"/>
                  </a:ext>
                </a:extLst>
              </a:tr>
              <a:tr h="257071">
                <a:tc>
                  <a:txBody>
                    <a:bodyPr/>
                    <a:lstStyle/>
                    <a:p>
                      <a:pPr algn="l">
                        <a:spcAft>
                          <a:spcPts val="0"/>
                        </a:spcAft>
                      </a:pPr>
                      <a:r>
                        <a:rPr lang="en-US" sz="1600" kern="100" dirty="0">
                          <a:effectLst/>
                        </a:rPr>
                        <a:t>11</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需求变更巨大</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任务</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1"/>
                  </a:ext>
                </a:extLst>
              </a:tr>
              <a:tr h="257071">
                <a:tc>
                  <a:txBody>
                    <a:bodyPr/>
                    <a:lstStyle/>
                    <a:p>
                      <a:pPr algn="l">
                        <a:spcAft>
                          <a:spcPts val="0"/>
                        </a:spcAft>
                      </a:pPr>
                      <a:r>
                        <a:rPr lang="en-US" sz="1600" kern="100" dirty="0">
                          <a:effectLst/>
                        </a:rPr>
                        <a:t>12</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需求范围不断扩张</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任务</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2"/>
                  </a:ext>
                </a:extLst>
              </a:tr>
              <a:tr h="257071">
                <a:tc>
                  <a:txBody>
                    <a:bodyPr/>
                    <a:lstStyle/>
                    <a:p>
                      <a:pPr algn="l">
                        <a:spcAft>
                          <a:spcPts val="0"/>
                        </a:spcAft>
                      </a:pPr>
                      <a:r>
                        <a:rPr lang="en-US" sz="1600" kern="100" dirty="0">
                          <a:effectLst/>
                        </a:rPr>
                        <a:t>13</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组员缺乏交流</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3"/>
                  </a:ext>
                </a:extLst>
              </a:tr>
              <a:tr h="257071">
                <a:tc>
                  <a:txBody>
                    <a:bodyPr/>
                    <a:lstStyle/>
                    <a:p>
                      <a:pPr algn="l">
                        <a:spcAft>
                          <a:spcPts val="0"/>
                        </a:spcAft>
                      </a:pPr>
                      <a:r>
                        <a:rPr lang="en-US" sz="1600" kern="100" dirty="0">
                          <a:effectLst/>
                        </a:rPr>
                        <a:t>14</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组员回复信息的实时性</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4"/>
                  </a:ext>
                </a:extLst>
              </a:tr>
              <a:tr h="257071">
                <a:tc>
                  <a:txBody>
                    <a:bodyPr/>
                    <a:lstStyle/>
                    <a:p>
                      <a:pPr algn="l">
                        <a:spcAft>
                          <a:spcPts val="0"/>
                        </a:spcAft>
                      </a:pPr>
                      <a:r>
                        <a:rPr lang="en-US" sz="1600" kern="100" dirty="0">
                          <a:effectLst/>
                        </a:rPr>
                        <a:t>15</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审查文档的熟练度不够</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高</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技术</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5"/>
                  </a:ext>
                </a:extLst>
              </a:tr>
              <a:tr h="257071">
                <a:tc>
                  <a:txBody>
                    <a:bodyPr/>
                    <a:lstStyle/>
                    <a:p>
                      <a:pPr algn="l">
                        <a:spcAft>
                          <a:spcPts val="0"/>
                        </a:spcAft>
                      </a:pPr>
                      <a:r>
                        <a:rPr lang="en-US" sz="1600" kern="100" dirty="0">
                          <a:effectLst/>
                        </a:rPr>
                        <a:t>16</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联系不到组员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低</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参与者</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6"/>
                  </a:ext>
                </a:extLst>
              </a:tr>
              <a:tr h="257071">
                <a:tc>
                  <a:txBody>
                    <a:bodyPr/>
                    <a:lstStyle/>
                    <a:p>
                      <a:pPr algn="l">
                        <a:spcAft>
                          <a:spcPts val="0"/>
                        </a:spcAft>
                      </a:pPr>
                      <a:r>
                        <a:rPr lang="en-US" sz="1600" kern="100" dirty="0">
                          <a:effectLst/>
                        </a:rPr>
                        <a:t>17</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客户参与不够</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低</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高</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任务</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7"/>
                  </a:ext>
                </a:extLst>
              </a:tr>
              <a:tr h="257071">
                <a:tc>
                  <a:txBody>
                    <a:bodyPr/>
                    <a:lstStyle/>
                    <a:p>
                      <a:pPr algn="l">
                        <a:spcAft>
                          <a:spcPts val="0"/>
                        </a:spcAft>
                      </a:pPr>
                      <a:r>
                        <a:rPr lang="en-US" sz="1600" kern="100" dirty="0">
                          <a:effectLst/>
                        </a:rPr>
                        <a:t>18</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学生代表与教师代表的错误</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低</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高</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结构</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18"/>
                  </a:ext>
                </a:extLst>
              </a:tr>
              <a:tr h="257071">
                <a:tc>
                  <a:txBody>
                    <a:bodyPr/>
                    <a:lstStyle/>
                    <a:p>
                      <a:pPr algn="l">
                        <a:spcAft>
                          <a:spcPts val="0"/>
                        </a:spcAft>
                      </a:pPr>
                      <a:r>
                        <a:rPr lang="en-US" sz="1600" kern="100" dirty="0">
                          <a:effectLst/>
                        </a:rPr>
                        <a:t>19</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未经允许的需求</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中</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中</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任务</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19"/>
                  </a:ext>
                </a:extLst>
              </a:tr>
              <a:tr h="257071">
                <a:tc>
                  <a:txBody>
                    <a:bodyPr/>
                    <a:lstStyle/>
                    <a:p>
                      <a:pPr algn="l">
                        <a:spcAft>
                          <a:spcPts val="0"/>
                        </a:spcAft>
                      </a:pPr>
                      <a:r>
                        <a:rPr lang="en-US" sz="1600" kern="100" dirty="0">
                          <a:effectLst/>
                        </a:rPr>
                        <a:t>20</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a:effectLst/>
                        </a:rPr>
                        <a:t>界面原型不被认可</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a:effectLst/>
                        </a:rPr>
                        <a:t>高</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低</a:t>
                      </a:r>
                      <a:endParaRPr lang="zh-CN" sz="1600" kern="100" dirty="0">
                        <a:effectLst/>
                        <a:latin typeface="Calibri"/>
                        <a:ea typeface="宋体"/>
                        <a:cs typeface="Times New Roman"/>
                      </a:endParaRPr>
                    </a:p>
                  </a:txBody>
                  <a:tcPr marL="68580" marR="68580" marT="0" marB="0"/>
                </a:tc>
                <a:tc>
                  <a:txBody>
                    <a:bodyPr/>
                    <a:lstStyle/>
                    <a:p>
                      <a:pPr algn="l">
                        <a:spcAft>
                          <a:spcPts val="0"/>
                        </a:spcAft>
                      </a:pPr>
                      <a:r>
                        <a:rPr lang="zh-CN" sz="1600" kern="100" dirty="0">
                          <a:effectLst/>
                        </a:rPr>
                        <a:t>技术</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332387"/>
            <a:ext cx="9404723" cy="1400530"/>
          </a:xfrm>
        </p:spPr>
        <p:txBody>
          <a:bodyPr/>
          <a:lstStyle/>
          <a:p>
            <a:r>
              <a:rPr lang="zh-CN" altLang="en-US" dirty="0"/>
              <a:t>风险控制</a:t>
            </a:r>
          </a:p>
        </p:txBody>
      </p:sp>
      <p:graphicFrame>
        <p:nvGraphicFramePr>
          <p:cNvPr id="4" name="表格 3"/>
          <p:cNvGraphicFramePr>
            <a:graphicFrameLocks noGrp="1"/>
          </p:cNvGraphicFramePr>
          <p:nvPr>
            <p:extLst>
              <p:ext uri="{D42A27DB-BD31-4B8C-83A1-F6EECF244321}">
                <p14:modId xmlns:p14="http://schemas.microsoft.com/office/powerpoint/2010/main" val="300075728"/>
              </p:ext>
            </p:extLst>
          </p:nvPr>
        </p:nvGraphicFramePr>
        <p:xfrm>
          <a:off x="764932" y="1032652"/>
          <a:ext cx="9659580" cy="5507138"/>
        </p:xfrm>
        <a:graphic>
          <a:graphicData uri="http://schemas.openxmlformats.org/drawingml/2006/table">
            <a:tbl>
              <a:tblPr firstRow="1" firstCol="1" bandRow="1">
                <a:tableStyleId>{7DF18680-E054-41AD-8BC1-D1AEF772440D}</a:tableStyleId>
              </a:tblPr>
              <a:tblGrid>
                <a:gridCol w="912457">
                  <a:extLst>
                    <a:ext uri="{9D8B030D-6E8A-4147-A177-3AD203B41FA5}">
                      <a16:colId xmlns:a16="http://schemas.microsoft.com/office/drawing/2014/main" val="20000"/>
                    </a:ext>
                  </a:extLst>
                </a:gridCol>
                <a:gridCol w="2516342">
                  <a:extLst>
                    <a:ext uri="{9D8B030D-6E8A-4147-A177-3AD203B41FA5}">
                      <a16:colId xmlns:a16="http://schemas.microsoft.com/office/drawing/2014/main" val="20001"/>
                    </a:ext>
                  </a:extLst>
                </a:gridCol>
                <a:gridCol w="6230781">
                  <a:extLst>
                    <a:ext uri="{9D8B030D-6E8A-4147-A177-3AD203B41FA5}">
                      <a16:colId xmlns:a16="http://schemas.microsoft.com/office/drawing/2014/main" val="20002"/>
                    </a:ext>
                  </a:extLst>
                </a:gridCol>
              </a:tblGrid>
              <a:tr h="221449">
                <a:tc>
                  <a:txBody>
                    <a:bodyPr/>
                    <a:lstStyle/>
                    <a:p>
                      <a:pPr algn="l">
                        <a:spcAft>
                          <a:spcPts val="0"/>
                        </a:spcAft>
                      </a:pPr>
                      <a:r>
                        <a:rPr lang="zh-CN" sz="1600" kern="100">
                          <a:effectLst/>
                        </a:rPr>
                        <a:t>序号</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风险</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控制手段</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0"/>
                  </a:ext>
                </a:extLst>
              </a:tr>
              <a:tr h="221449">
                <a:tc>
                  <a:txBody>
                    <a:bodyPr/>
                    <a:lstStyle/>
                    <a:p>
                      <a:pPr algn="l">
                        <a:spcAft>
                          <a:spcPts val="0"/>
                        </a:spcAft>
                      </a:pPr>
                      <a:r>
                        <a:rPr lang="en-US" sz="1600" kern="100">
                          <a:effectLst/>
                        </a:rPr>
                        <a:t>1</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组员经验不足</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多咨询老师同学，以及上届学长</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1"/>
                  </a:ext>
                </a:extLst>
              </a:tr>
              <a:tr h="221449">
                <a:tc>
                  <a:txBody>
                    <a:bodyPr/>
                    <a:lstStyle/>
                    <a:p>
                      <a:pPr algn="l">
                        <a:spcAft>
                          <a:spcPts val="0"/>
                        </a:spcAft>
                      </a:pPr>
                      <a:r>
                        <a:rPr lang="en-US" sz="1600" kern="100">
                          <a:effectLst/>
                        </a:rPr>
                        <a:t>2</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组员有故请假</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dirty="0">
                          <a:effectLst/>
                        </a:rPr>
                        <a:t>组长及时对任务分配进行改变</a:t>
                      </a:r>
                      <a:endParaRPr lang="zh-CN" sz="1600" kern="100" dirty="0">
                        <a:effectLst/>
                        <a:latin typeface="Calibri"/>
                        <a:ea typeface="宋体"/>
                        <a:cs typeface="Times New Roman"/>
                      </a:endParaRPr>
                    </a:p>
                  </a:txBody>
                  <a:tcPr marL="62936" marR="62936" marT="0" marB="0"/>
                </a:tc>
                <a:extLst>
                  <a:ext uri="{0D108BD9-81ED-4DB2-BD59-A6C34878D82A}">
                    <a16:rowId xmlns:a16="http://schemas.microsoft.com/office/drawing/2014/main" val="10002"/>
                  </a:ext>
                </a:extLst>
              </a:tr>
              <a:tr h="221449">
                <a:tc>
                  <a:txBody>
                    <a:bodyPr/>
                    <a:lstStyle/>
                    <a:p>
                      <a:pPr algn="l">
                        <a:spcAft>
                          <a:spcPts val="0"/>
                        </a:spcAft>
                      </a:pPr>
                      <a:r>
                        <a:rPr lang="en-US" sz="1600" kern="100">
                          <a:effectLst/>
                        </a:rPr>
                        <a:t>3</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dirty="0">
                          <a:effectLst/>
                        </a:rPr>
                        <a:t>组员不能按时完成</a:t>
                      </a:r>
                      <a:endParaRPr lang="zh-CN" sz="1600" kern="100" dirty="0">
                        <a:effectLst/>
                        <a:latin typeface="Calibri"/>
                        <a:ea typeface="宋体"/>
                        <a:cs typeface="Times New Roman"/>
                      </a:endParaRPr>
                    </a:p>
                  </a:txBody>
                  <a:tcPr marL="62936" marR="62936" marT="0" marB="0"/>
                </a:tc>
                <a:tc>
                  <a:txBody>
                    <a:bodyPr/>
                    <a:lstStyle/>
                    <a:p>
                      <a:pPr algn="l">
                        <a:spcAft>
                          <a:spcPts val="0"/>
                        </a:spcAft>
                      </a:pPr>
                      <a:r>
                        <a:rPr lang="zh-CN" sz="1600" kern="100">
                          <a:effectLst/>
                        </a:rPr>
                        <a:t>对组员采取奖惩制度</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3"/>
                  </a:ext>
                </a:extLst>
              </a:tr>
              <a:tr h="221449">
                <a:tc>
                  <a:txBody>
                    <a:bodyPr/>
                    <a:lstStyle/>
                    <a:p>
                      <a:pPr algn="l">
                        <a:spcAft>
                          <a:spcPts val="0"/>
                        </a:spcAft>
                      </a:pPr>
                      <a:r>
                        <a:rPr lang="en-US" sz="1600" kern="100">
                          <a:effectLst/>
                        </a:rPr>
                        <a:t>4</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新技术的使用不当</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网上寻找教程以及询问大神</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4"/>
                  </a:ext>
                </a:extLst>
              </a:tr>
              <a:tr h="221449">
                <a:tc>
                  <a:txBody>
                    <a:bodyPr/>
                    <a:lstStyle/>
                    <a:p>
                      <a:pPr algn="l">
                        <a:spcAft>
                          <a:spcPts val="0"/>
                        </a:spcAft>
                      </a:pPr>
                      <a:r>
                        <a:rPr lang="en-US" sz="1600" kern="100">
                          <a:effectLst/>
                        </a:rPr>
                        <a:t>5</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用户需求不确定</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多次寻找客户访谈</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5"/>
                  </a:ext>
                </a:extLst>
              </a:tr>
              <a:tr h="221449">
                <a:tc>
                  <a:txBody>
                    <a:bodyPr/>
                    <a:lstStyle/>
                    <a:p>
                      <a:pPr algn="l">
                        <a:spcAft>
                          <a:spcPts val="0"/>
                        </a:spcAft>
                      </a:pPr>
                      <a:r>
                        <a:rPr lang="en-US" sz="1600" kern="100">
                          <a:effectLst/>
                        </a:rPr>
                        <a:t>6</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用户需求理解不当</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遇到歧义立马联系客户确定正确需求</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6"/>
                  </a:ext>
                </a:extLst>
              </a:tr>
              <a:tr h="221449">
                <a:tc>
                  <a:txBody>
                    <a:bodyPr/>
                    <a:lstStyle/>
                    <a:p>
                      <a:pPr algn="l">
                        <a:spcAft>
                          <a:spcPts val="0"/>
                        </a:spcAft>
                      </a:pPr>
                      <a:r>
                        <a:rPr lang="en-US" sz="1600" kern="100">
                          <a:effectLst/>
                        </a:rPr>
                        <a:t>7</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组员变动</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组长及时重新分配工作</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7"/>
                  </a:ext>
                </a:extLst>
              </a:tr>
              <a:tr h="221449">
                <a:tc>
                  <a:txBody>
                    <a:bodyPr/>
                    <a:lstStyle/>
                    <a:p>
                      <a:pPr algn="l">
                        <a:spcAft>
                          <a:spcPts val="0"/>
                        </a:spcAft>
                      </a:pPr>
                      <a:r>
                        <a:rPr lang="en-US" sz="1600" kern="100">
                          <a:effectLst/>
                        </a:rPr>
                        <a:t>8</a:t>
                      </a:r>
                      <a:endParaRPr lang="zh-CN" sz="1600" kern="100">
                        <a:effectLst/>
                        <a:latin typeface="Calibri"/>
                        <a:ea typeface="宋体"/>
                        <a:cs typeface="Times New Roman"/>
                      </a:endParaRPr>
                    </a:p>
                  </a:txBody>
                  <a:tcPr marL="62936" marR="62936" marT="0" marB="0"/>
                </a:tc>
                <a:tc>
                  <a:txBody>
                    <a:bodyPr/>
                    <a:lstStyle/>
                    <a:p>
                      <a:pPr algn="l">
                        <a:spcAft>
                          <a:spcPts val="0"/>
                        </a:spcAft>
                      </a:pPr>
                      <a:r>
                        <a:rPr lang="en-US" sz="1600" kern="100">
                          <a:effectLst/>
                        </a:rPr>
                        <a:t>Git</a:t>
                      </a:r>
                      <a:r>
                        <a:rPr lang="zh-CN" sz="1600" kern="100">
                          <a:effectLst/>
                        </a:rPr>
                        <a:t>工具崩溃</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及时发现，用本地版本去创建新的远端仓库</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8"/>
                  </a:ext>
                </a:extLst>
              </a:tr>
              <a:tr h="221449">
                <a:tc>
                  <a:txBody>
                    <a:bodyPr/>
                    <a:lstStyle/>
                    <a:p>
                      <a:pPr algn="l">
                        <a:spcAft>
                          <a:spcPts val="0"/>
                        </a:spcAft>
                      </a:pPr>
                      <a:r>
                        <a:rPr lang="en-US" sz="1600" kern="100">
                          <a:effectLst/>
                        </a:rPr>
                        <a:t>9</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dirty="0">
                          <a:effectLst/>
                        </a:rPr>
                        <a:t>组员之间不信任</a:t>
                      </a:r>
                      <a:endParaRPr lang="zh-CN" sz="1600" kern="100" dirty="0">
                        <a:effectLst/>
                        <a:latin typeface="Calibri"/>
                        <a:ea typeface="宋体"/>
                        <a:cs typeface="Times New Roman"/>
                      </a:endParaRPr>
                    </a:p>
                  </a:txBody>
                  <a:tcPr marL="62936" marR="62936" marT="0" marB="0"/>
                </a:tc>
                <a:tc>
                  <a:txBody>
                    <a:bodyPr/>
                    <a:lstStyle/>
                    <a:p>
                      <a:pPr algn="l">
                        <a:spcAft>
                          <a:spcPts val="0"/>
                        </a:spcAft>
                      </a:pPr>
                      <a:r>
                        <a:rPr lang="zh-CN" sz="1600" kern="100">
                          <a:effectLst/>
                        </a:rPr>
                        <a:t>经常坐一起开会消除隔阂</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09"/>
                  </a:ext>
                </a:extLst>
              </a:tr>
              <a:tr h="280676">
                <a:tc>
                  <a:txBody>
                    <a:bodyPr/>
                    <a:lstStyle/>
                    <a:p>
                      <a:pPr algn="l">
                        <a:spcAft>
                          <a:spcPts val="0"/>
                        </a:spcAft>
                      </a:pPr>
                      <a:r>
                        <a:rPr lang="en-US" sz="1600" kern="100">
                          <a:effectLst/>
                        </a:rPr>
                        <a:t>10</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组员电脑崩溃遗失文件</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每次完成工作都要上传</a:t>
                      </a:r>
                      <a:r>
                        <a:rPr lang="en-US" sz="1600" kern="100">
                          <a:effectLst/>
                        </a:rPr>
                        <a:t>git</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0"/>
                  </a:ext>
                </a:extLst>
              </a:tr>
              <a:tr h="221449">
                <a:tc>
                  <a:txBody>
                    <a:bodyPr/>
                    <a:lstStyle/>
                    <a:p>
                      <a:pPr algn="l">
                        <a:spcAft>
                          <a:spcPts val="0"/>
                        </a:spcAft>
                      </a:pPr>
                      <a:r>
                        <a:rPr lang="en-US" sz="1600" kern="100">
                          <a:effectLst/>
                        </a:rPr>
                        <a:t>11</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需求变更巨大</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对干系人进行明确的沟通</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1"/>
                  </a:ext>
                </a:extLst>
              </a:tr>
              <a:tr h="221449">
                <a:tc>
                  <a:txBody>
                    <a:bodyPr/>
                    <a:lstStyle/>
                    <a:p>
                      <a:pPr algn="l">
                        <a:spcAft>
                          <a:spcPts val="0"/>
                        </a:spcAft>
                      </a:pPr>
                      <a:r>
                        <a:rPr lang="en-US" sz="1600" kern="100">
                          <a:effectLst/>
                        </a:rPr>
                        <a:t>12</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需求范围不断扩张</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实现优先级最高的，后续再迭代完善</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2"/>
                  </a:ext>
                </a:extLst>
              </a:tr>
              <a:tr h="221449">
                <a:tc>
                  <a:txBody>
                    <a:bodyPr/>
                    <a:lstStyle/>
                    <a:p>
                      <a:pPr algn="l">
                        <a:spcAft>
                          <a:spcPts val="0"/>
                        </a:spcAft>
                      </a:pPr>
                      <a:r>
                        <a:rPr lang="en-US" sz="1600" kern="100">
                          <a:effectLst/>
                        </a:rPr>
                        <a:t>13</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组员缺乏交流</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每周定时开会讨论</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3"/>
                  </a:ext>
                </a:extLst>
              </a:tr>
              <a:tr h="276153">
                <a:tc>
                  <a:txBody>
                    <a:bodyPr/>
                    <a:lstStyle/>
                    <a:p>
                      <a:pPr algn="l">
                        <a:spcAft>
                          <a:spcPts val="0"/>
                        </a:spcAft>
                      </a:pPr>
                      <a:r>
                        <a:rPr lang="en-US" sz="1600" kern="100">
                          <a:effectLst/>
                        </a:rPr>
                        <a:t>14</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组员回复信息的实时性</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记录组员多样联系方式</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4"/>
                  </a:ext>
                </a:extLst>
              </a:tr>
              <a:tr h="317349">
                <a:tc>
                  <a:txBody>
                    <a:bodyPr/>
                    <a:lstStyle/>
                    <a:p>
                      <a:pPr algn="l">
                        <a:spcAft>
                          <a:spcPts val="0"/>
                        </a:spcAft>
                      </a:pPr>
                      <a:r>
                        <a:rPr lang="en-US" sz="1600" kern="100">
                          <a:effectLst/>
                        </a:rPr>
                        <a:t>15</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审查文档的熟练度不够</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dirty="0">
                          <a:effectLst/>
                        </a:rPr>
                        <a:t>对审查人员进行培训，邀请外部顾问</a:t>
                      </a:r>
                      <a:endParaRPr lang="zh-CN" sz="1600" kern="100" dirty="0">
                        <a:effectLst/>
                        <a:latin typeface="Calibri"/>
                        <a:ea typeface="宋体"/>
                        <a:cs typeface="Times New Roman"/>
                      </a:endParaRPr>
                    </a:p>
                  </a:txBody>
                  <a:tcPr marL="62936" marR="62936" marT="0" marB="0"/>
                </a:tc>
                <a:extLst>
                  <a:ext uri="{0D108BD9-81ED-4DB2-BD59-A6C34878D82A}">
                    <a16:rowId xmlns:a16="http://schemas.microsoft.com/office/drawing/2014/main" val="10015"/>
                  </a:ext>
                </a:extLst>
              </a:tr>
              <a:tr h="221449">
                <a:tc>
                  <a:txBody>
                    <a:bodyPr/>
                    <a:lstStyle/>
                    <a:p>
                      <a:pPr algn="l">
                        <a:spcAft>
                          <a:spcPts val="0"/>
                        </a:spcAft>
                      </a:pPr>
                      <a:r>
                        <a:rPr lang="en-US" sz="1600" kern="100">
                          <a:effectLst/>
                        </a:rPr>
                        <a:t>16</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联系不到组员</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任务暂先分配给其他组员</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6"/>
                  </a:ext>
                </a:extLst>
              </a:tr>
              <a:tr h="221449">
                <a:tc>
                  <a:txBody>
                    <a:bodyPr/>
                    <a:lstStyle/>
                    <a:p>
                      <a:pPr algn="l">
                        <a:spcAft>
                          <a:spcPts val="0"/>
                        </a:spcAft>
                      </a:pPr>
                      <a:r>
                        <a:rPr lang="en-US" sz="1600" kern="100">
                          <a:effectLst/>
                        </a:rPr>
                        <a:t>17</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客户参与不够</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对客户进行多次访谈以及其他沟通</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7"/>
                  </a:ext>
                </a:extLst>
              </a:tr>
              <a:tr h="442898">
                <a:tc>
                  <a:txBody>
                    <a:bodyPr/>
                    <a:lstStyle/>
                    <a:p>
                      <a:pPr algn="l">
                        <a:spcAft>
                          <a:spcPts val="0"/>
                        </a:spcAft>
                      </a:pPr>
                      <a:r>
                        <a:rPr lang="en-US" sz="1600" kern="100">
                          <a:effectLst/>
                        </a:rPr>
                        <a:t>18</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学生代表与教师代表的错误</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选择靠谱的学生代表与教师代表</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8"/>
                  </a:ext>
                </a:extLst>
              </a:tr>
              <a:tr h="221449">
                <a:tc>
                  <a:txBody>
                    <a:bodyPr/>
                    <a:lstStyle/>
                    <a:p>
                      <a:pPr algn="l">
                        <a:spcAft>
                          <a:spcPts val="0"/>
                        </a:spcAft>
                      </a:pPr>
                      <a:r>
                        <a:rPr lang="en-US" sz="1600" kern="100">
                          <a:effectLst/>
                        </a:rPr>
                        <a:t>19</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未经允许的需求</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寻找客户确定需求</a:t>
                      </a:r>
                      <a:endParaRPr lang="zh-CN" sz="1600" kern="100">
                        <a:effectLst/>
                        <a:latin typeface="Calibri"/>
                        <a:ea typeface="宋体"/>
                        <a:cs typeface="Times New Roman"/>
                      </a:endParaRPr>
                    </a:p>
                  </a:txBody>
                  <a:tcPr marL="62936" marR="62936" marT="0" marB="0"/>
                </a:tc>
                <a:extLst>
                  <a:ext uri="{0D108BD9-81ED-4DB2-BD59-A6C34878D82A}">
                    <a16:rowId xmlns:a16="http://schemas.microsoft.com/office/drawing/2014/main" val="10019"/>
                  </a:ext>
                </a:extLst>
              </a:tr>
              <a:tr h="221449">
                <a:tc>
                  <a:txBody>
                    <a:bodyPr/>
                    <a:lstStyle/>
                    <a:p>
                      <a:pPr algn="l">
                        <a:spcAft>
                          <a:spcPts val="0"/>
                        </a:spcAft>
                      </a:pPr>
                      <a:r>
                        <a:rPr lang="en-US" sz="1600" kern="100">
                          <a:effectLst/>
                        </a:rPr>
                        <a:t>20</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a:effectLst/>
                        </a:rPr>
                        <a:t>界面原型不被认可</a:t>
                      </a:r>
                      <a:endParaRPr lang="zh-CN" sz="1600" kern="100">
                        <a:effectLst/>
                        <a:latin typeface="Calibri"/>
                        <a:ea typeface="宋体"/>
                        <a:cs typeface="Times New Roman"/>
                      </a:endParaRPr>
                    </a:p>
                  </a:txBody>
                  <a:tcPr marL="62936" marR="62936" marT="0" marB="0"/>
                </a:tc>
                <a:tc>
                  <a:txBody>
                    <a:bodyPr/>
                    <a:lstStyle/>
                    <a:p>
                      <a:pPr algn="l">
                        <a:spcAft>
                          <a:spcPts val="0"/>
                        </a:spcAft>
                      </a:pPr>
                      <a:r>
                        <a:rPr lang="zh-CN" sz="1600" kern="100" dirty="0">
                          <a:effectLst/>
                        </a:rPr>
                        <a:t>修改界面直至客户满意</a:t>
                      </a:r>
                      <a:endParaRPr lang="zh-CN" sz="1600" kern="100" dirty="0">
                        <a:effectLst/>
                        <a:latin typeface="Calibri"/>
                        <a:ea typeface="宋体"/>
                        <a:cs typeface="Times New Roman"/>
                      </a:endParaRPr>
                    </a:p>
                  </a:txBody>
                  <a:tcPr marL="62936" marR="62936"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成本管理计划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221895181"/>
              </p:ext>
            </p:extLst>
          </p:nvPr>
        </p:nvGraphicFramePr>
        <p:xfrm>
          <a:off x="250928" y="2716821"/>
          <a:ext cx="10961600" cy="2593731"/>
        </p:xfrm>
        <a:graphic>
          <a:graphicData uri="http://schemas.openxmlformats.org/drawingml/2006/table">
            <a:tbl>
              <a:tblPr firstRow="1" firstCol="1" bandRow="1">
                <a:tableStyleId>{FABFCF23-3B69-468F-B69F-88F6DE6A72F2}</a:tableStyleId>
              </a:tblPr>
              <a:tblGrid>
                <a:gridCol w="5480800">
                  <a:extLst>
                    <a:ext uri="{9D8B030D-6E8A-4147-A177-3AD203B41FA5}">
                      <a16:colId xmlns:a16="http://schemas.microsoft.com/office/drawing/2014/main" val="20000"/>
                    </a:ext>
                  </a:extLst>
                </a:gridCol>
                <a:gridCol w="5480800">
                  <a:extLst>
                    <a:ext uri="{9D8B030D-6E8A-4147-A177-3AD203B41FA5}">
                      <a16:colId xmlns:a16="http://schemas.microsoft.com/office/drawing/2014/main" val="20001"/>
                    </a:ext>
                  </a:extLst>
                </a:gridCol>
              </a:tblGrid>
              <a:tr h="370533">
                <a:tc>
                  <a:txBody>
                    <a:bodyPr/>
                    <a:lstStyle/>
                    <a:p>
                      <a:pPr algn="l">
                        <a:spcAft>
                          <a:spcPts val="0"/>
                        </a:spcAft>
                      </a:pPr>
                      <a:r>
                        <a:rPr lang="zh-CN" sz="2400" kern="100" dirty="0">
                          <a:effectLst/>
                        </a:rPr>
                        <a:t>开发</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zh-CN" sz="2400" kern="100">
                          <a:effectLst/>
                        </a:rPr>
                        <a:t>经费（元）</a:t>
                      </a:r>
                      <a:endParaRPr lang="zh-CN" sz="2400" kern="100">
                        <a:effectLst/>
                        <a:latin typeface="Calibri"/>
                        <a:ea typeface="宋体"/>
                        <a:cs typeface="Times New Roman"/>
                      </a:endParaRPr>
                    </a:p>
                  </a:txBody>
                  <a:tcPr marL="138950" marR="138950" marT="0" marB="0"/>
                </a:tc>
                <a:extLst>
                  <a:ext uri="{0D108BD9-81ED-4DB2-BD59-A6C34878D82A}">
                    <a16:rowId xmlns:a16="http://schemas.microsoft.com/office/drawing/2014/main" val="10000"/>
                  </a:ext>
                </a:extLst>
              </a:tr>
              <a:tr h="370533">
                <a:tc>
                  <a:txBody>
                    <a:bodyPr/>
                    <a:lstStyle/>
                    <a:p>
                      <a:pPr algn="l">
                        <a:spcAft>
                          <a:spcPts val="0"/>
                        </a:spcAft>
                      </a:pPr>
                      <a:r>
                        <a:rPr lang="zh-CN" sz="2400" kern="100" dirty="0">
                          <a:effectLst/>
                        </a:rPr>
                        <a:t>吴思楠</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70.63</a:t>
                      </a:r>
                      <a:r>
                        <a:rPr lang="zh-CN" sz="2400" kern="100" dirty="0">
                          <a:effectLst/>
                        </a:rPr>
                        <a:t>小时</a:t>
                      </a:r>
                      <a:r>
                        <a:rPr lang="en-US" sz="2400" kern="100" dirty="0">
                          <a:effectLst/>
                        </a:rPr>
                        <a:t>*30</a:t>
                      </a:r>
                      <a:r>
                        <a:rPr lang="zh-CN" sz="2400" kern="100" dirty="0">
                          <a:effectLst/>
                        </a:rPr>
                        <a:t>元</a:t>
                      </a:r>
                      <a:r>
                        <a:rPr lang="en-US" sz="2400" kern="100" dirty="0">
                          <a:effectLst/>
                        </a:rPr>
                        <a:t>=2118.9</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1"/>
                  </a:ext>
                </a:extLst>
              </a:tr>
              <a:tr h="370533">
                <a:tc>
                  <a:txBody>
                    <a:bodyPr/>
                    <a:lstStyle/>
                    <a:p>
                      <a:pPr algn="l">
                        <a:spcAft>
                          <a:spcPts val="0"/>
                        </a:spcAft>
                      </a:pPr>
                      <a:r>
                        <a:rPr lang="zh-CN" sz="2400" kern="100" dirty="0">
                          <a:effectLst/>
                        </a:rPr>
                        <a:t>沈舸帆</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63.37</a:t>
                      </a:r>
                      <a:r>
                        <a:rPr lang="zh-CN" sz="2400" kern="100" dirty="0">
                          <a:effectLst/>
                        </a:rPr>
                        <a:t>小时</a:t>
                      </a:r>
                      <a:r>
                        <a:rPr lang="en-US" sz="2400" kern="100" dirty="0">
                          <a:effectLst/>
                        </a:rPr>
                        <a:t>*30</a:t>
                      </a:r>
                      <a:r>
                        <a:rPr lang="zh-CN" sz="2400" kern="100" dirty="0">
                          <a:effectLst/>
                        </a:rPr>
                        <a:t>元</a:t>
                      </a:r>
                      <a:r>
                        <a:rPr lang="en-US" sz="2400" kern="100" dirty="0">
                          <a:effectLst/>
                        </a:rPr>
                        <a:t>=1901.1</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2"/>
                  </a:ext>
                </a:extLst>
              </a:tr>
              <a:tr h="370533">
                <a:tc>
                  <a:txBody>
                    <a:bodyPr/>
                    <a:lstStyle/>
                    <a:p>
                      <a:pPr algn="l">
                        <a:spcAft>
                          <a:spcPts val="0"/>
                        </a:spcAft>
                      </a:pPr>
                      <a:r>
                        <a:rPr lang="zh-CN" sz="2400" kern="100" dirty="0">
                          <a:effectLst/>
                        </a:rPr>
                        <a:t>沈家豪</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74.4</a:t>
                      </a:r>
                      <a:r>
                        <a:rPr lang="zh-CN" sz="2400" kern="100" dirty="0">
                          <a:effectLst/>
                        </a:rPr>
                        <a:t>小时</a:t>
                      </a:r>
                      <a:r>
                        <a:rPr lang="en-US" sz="2400" kern="100" dirty="0">
                          <a:effectLst/>
                        </a:rPr>
                        <a:t>*30</a:t>
                      </a:r>
                      <a:r>
                        <a:rPr lang="zh-CN" sz="2400" kern="100" dirty="0">
                          <a:effectLst/>
                        </a:rPr>
                        <a:t>元</a:t>
                      </a:r>
                      <a:r>
                        <a:rPr lang="en-US" sz="2400" kern="100" dirty="0">
                          <a:effectLst/>
                        </a:rPr>
                        <a:t>=2232</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3"/>
                  </a:ext>
                </a:extLst>
              </a:tr>
              <a:tr h="370533">
                <a:tc>
                  <a:txBody>
                    <a:bodyPr/>
                    <a:lstStyle/>
                    <a:p>
                      <a:pPr algn="l">
                        <a:spcAft>
                          <a:spcPts val="0"/>
                        </a:spcAft>
                      </a:pPr>
                      <a:r>
                        <a:rPr lang="zh-CN" sz="2400" kern="100">
                          <a:effectLst/>
                        </a:rPr>
                        <a:t>汤志东</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60.48</a:t>
                      </a:r>
                      <a:r>
                        <a:rPr lang="zh-CN" sz="2400" kern="100" dirty="0">
                          <a:effectLst/>
                        </a:rPr>
                        <a:t>小时</a:t>
                      </a:r>
                      <a:r>
                        <a:rPr lang="en-US" sz="2400" kern="100" dirty="0">
                          <a:effectLst/>
                        </a:rPr>
                        <a:t>*30</a:t>
                      </a:r>
                      <a:r>
                        <a:rPr lang="zh-CN" sz="2400" kern="100" dirty="0">
                          <a:effectLst/>
                        </a:rPr>
                        <a:t>元</a:t>
                      </a:r>
                      <a:r>
                        <a:rPr lang="en-US" sz="2400" kern="100" dirty="0">
                          <a:effectLst/>
                        </a:rPr>
                        <a:t>=1814.4</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4"/>
                  </a:ext>
                </a:extLst>
              </a:tr>
              <a:tr h="370533">
                <a:tc>
                  <a:txBody>
                    <a:bodyPr/>
                    <a:lstStyle/>
                    <a:p>
                      <a:pPr algn="l">
                        <a:spcAft>
                          <a:spcPts val="0"/>
                        </a:spcAft>
                      </a:pPr>
                      <a:r>
                        <a:rPr lang="zh-CN" sz="2400" kern="100">
                          <a:effectLst/>
                        </a:rPr>
                        <a:t>姚天恒</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67.52</a:t>
                      </a:r>
                      <a:r>
                        <a:rPr lang="zh-CN" sz="2400" kern="100" dirty="0">
                          <a:effectLst/>
                        </a:rPr>
                        <a:t>小时</a:t>
                      </a:r>
                      <a:r>
                        <a:rPr lang="en-US" sz="2400" kern="100" dirty="0">
                          <a:effectLst/>
                        </a:rPr>
                        <a:t>*30</a:t>
                      </a:r>
                      <a:r>
                        <a:rPr lang="zh-CN" sz="2400" kern="100" dirty="0">
                          <a:effectLst/>
                        </a:rPr>
                        <a:t>元</a:t>
                      </a:r>
                      <a:r>
                        <a:rPr lang="en-US" sz="2400" kern="100" dirty="0">
                          <a:effectLst/>
                        </a:rPr>
                        <a:t>=2025.6</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5"/>
                  </a:ext>
                </a:extLst>
              </a:tr>
              <a:tr h="370533">
                <a:tc>
                  <a:txBody>
                    <a:bodyPr/>
                    <a:lstStyle/>
                    <a:p>
                      <a:pPr algn="l">
                        <a:spcAft>
                          <a:spcPts val="0"/>
                        </a:spcAft>
                      </a:pPr>
                      <a:r>
                        <a:rPr lang="zh-CN" sz="2400" kern="100">
                          <a:effectLst/>
                        </a:rPr>
                        <a:t>叶家威</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69.37</a:t>
                      </a:r>
                      <a:r>
                        <a:rPr lang="zh-CN" sz="2400" kern="100" dirty="0">
                          <a:effectLst/>
                        </a:rPr>
                        <a:t>小时</a:t>
                      </a:r>
                      <a:r>
                        <a:rPr lang="en-US" sz="2400" kern="100" dirty="0">
                          <a:effectLst/>
                        </a:rPr>
                        <a:t>*30</a:t>
                      </a:r>
                      <a:r>
                        <a:rPr lang="zh-CN" sz="2400" kern="100" dirty="0">
                          <a:effectLst/>
                        </a:rPr>
                        <a:t>元</a:t>
                      </a:r>
                      <a:r>
                        <a:rPr lang="en-US" sz="2400" kern="100" dirty="0">
                          <a:effectLst/>
                        </a:rPr>
                        <a:t>=2081.1</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232872" y="400502"/>
            <a:ext cx="9404723" cy="1400530"/>
          </a:xfrm>
        </p:spPr>
        <p:txBody>
          <a:bodyPr/>
          <a:lstStyle/>
          <a:p>
            <a:r>
              <a:rPr lang="zh-CN" altLang="en-US" dirty="0"/>
              <a:t>第八章 人力资源成本预算  </a:t>
            </a:r>
          </a:p>
        </p:txBody>
      </p:sp>
      <p:sp>
        <p:nvSpPr>
          <p:cNvPr id="6" name="TextBox 5"/>
          <p:cNvSpPr txBox="1"/>
          <p:nvPr/>
        </p:nvSpPr>
        <p:spPr>
          <a:xfrm>
            <a:off x="237392" y="5330307"/>
            <a:ext cx="7693270" cy="400110"/>
          </a:xfrm>
          <a:prstGeom prst="rect">
            <a:avLst/>
          </a:prstGeom>
          <a:noFill/>
        </p:spPr>
        <p:txBody>
          <a:bodyPr wrap="square" rtlCol="0">
            <a:spAutoFit/>
          </a:bodyPr>
          <a:lstStyle/>
          <a:p>
            <a:r>
              <a:rPr lang="zh-CN" altLang="en-US" sz="2000" b="1" dirty="0"/>
              <a:t>合计：</a:t>
            </a:r>
            <a:r>
              <a:rPr lang="en-US" altLang="zh-CN" sz="2000" b="1" dirty="0"/>
              <a:t>12173.1</a:t>
            </a:r>
            <a:r>
              <a:rPr lang="zh-CN" altLang="en-US" sz="2000" b="1" dirty="0"/>
              <a:t>元人民币</a:t>
            </a:r>
          </a:p>
        </p:txBody>
      </p:sp>
    </p:spTree>
    <p:extLst>
      <p:ext uri="{BB962C8B-B14F-4D97-AF65-F5344CB8AC3E}">
        <p14:creationId xmlns:p14="http://schemas.microsoft.com/office/powerpoint/2010/main" val="35510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PRD2017-G25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en-US" altLang="zh-CN" sz="9600" dirty="0"/>
            </a:br>
            <a:r>
              <a:rPr lang="zh-CN" altLang="en-US" sz="9600" dirty="0"/>
              <a:t>和绩效评定</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110974"/>
          </a:xfrm>
        </p:spPr>
        <p:txBody>
          <a:bodyPr/>
          <a:lstStyle/>
          <a:p>
            <a:r>
              <a:rPr lang="zh-CN" altLang="en-US" dirty="0"/>
              <a:t>绩效评定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0" y="1754878"/>
            <a:ext cx="10393925" cy="3539430"/>
          </a:xfrm>
          <a:prstGeom prst="rect">
            <a:avLst/>
          </a:prstGeom>
          <a:noFill/>
        </p:spPr>
        <p:txBody>
          <a:bodyPr wrap="square" rtlCol="0">
            <a:spAutoFit/>
          </a:bodyPr>
          <a:lstStyle/>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所有文档审核、任务分配、需求工程项目计划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制作</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8.5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绘制</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GANTT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图、查找模板</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7.6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会议记要、人力资源管理计划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8.3 OBS</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表、风险预估</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8.1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可行性分析、配置管理计划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文档编辑、沟通管理、项目前景及范围文档</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a:xfrm>
            <a:off x="1103312" y="2052918"/>
            <a:ext cx="9534208" cy="4576482"/>
          </a:xfrm>
        </p:spPr>
        <p:txBody>
          <a:bodyPr>
            <a:normAutofit/>
          </a:bodyPr>
          <a:lstStyle/>
          <a:p>
            <a:r>
              <a:rPr lang="zh-CN" altLang="en-US" sz="2400"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sz="2400" dirty="0"/>
              <a:t>通过这三方提出的需求考虑，我们构思做一个软件工程系列课程教学、学习、交流的网站。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sz="2400" dirty="0"/>
              <a:t>教师可以批量检查，批改，点评学生作业。</a:t>
            </a:r>
            <a:endParaRPr lang="en-US" altLang="zh-CN" sz="2400" dirty="0"/>
          </a:p>
          <a:p>
            <a:r>
              <a:rPr lang="zh-CN" altLang="en-US" sz="2400" dirty="0"/>
              <a:t>统一的教师上课质量反馈。</a:t>
            </a:r>
            <a:endParaRPr lang="en-US" altLang="zh-CN" sz="2400" dirty="0"/>
          </a:p>
          <a:p>
            <a:r>
              <a:rPr lang="zh-CN" altLang="en-US" sz="2400" dirty="0"/>
              <a:t>提供更加方便的获取课堂的内容。</a:t>
            </a:r>
            <a:endParaRPr lang="en-US" altLang="zh-CN" sz="2400" dirty="0"/>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1028</TotalTime>
  <Words>3912</Words>
  <Application>Microsoft Office PowerPoint</Application>
  <PresentationFormat>宽屏</PresentationFormat>
  <Paragraphs>594</Paragraphs>
  <Slides>55</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Microsoft YaHei UI</vt:lpstr>
      <vt:lpstr>等线</vt:lpstr>
      <vt:lpstr>宋体</vt:lpstr>
      <vt:lpstr>微软雅黑</vt:lpstr>
      <vt:lpstr>Arial</vt:lpstr>
      <vt:lpstr>Calibri</vt:lpstr>
      <vt:lpstr>Century Gothic</vt:lpstr>
      <vt:lpstr>Times New Roman</vt:lpstr>
      <vt:lpstr>Wingdings 3</vt:lpstr>
      <vt:lpstr>离子</vt:lpstr>
      <vt:lpstr>需求工程项目计划</vt:lpstr>
      <vt:lpstr>目录</vt:lpstr>
      <vt:lpstr>第1章 引言</vt:lpstr>
      <vt:lpstr>1.1编写目的</vt:lpstr>
      <vt:lpstr>1.2 业务机遇</vt:lpstr>
      <vt:lpstr>1.3 业务目标</vt:lpstr>
      <vt:lpstr>1.3 业务目标</vt:lpstr>
      <vt:lpstr>1.3 业务内容</vt:lpstr>
      <vt:lpstr>第2章  参考资料 </vt:lpstr>
      <vt:lpstr>参考资料</vt:lpstr>
      <vt:lpstr>第3章  项目概述</vt:lpstr>
      <vt:lpstr>3.1 工作内容</vt:lpstr>
      <vt:lpstr>3.2 开发人员</vt:lpstr>
      <vt:lpstr>3.3 需要移交用户的文件</vt:lpstr>
      <vt:lpstr>3.4 验收标准</vt:lpstr>
      <vt:lpstr>3.5 项目相关信息</vt:lpstr>
      <vt:lpstr>第4章  时间管理计划 </vt:lpstr>
      <vt:lpstr>4.1工作任务的分配（1）</vt:lpstr>
      <vt:lpstr>4.1工作任务的分配（2）</vt:lpstr>
      <vt:lpstr>4.2工作任务的分解（1）</vt:lpstr>
      <vt:lpstr>4.2工作任务的分解（2）</vt:lpstr>
      <vt:lpstr>4.3WBS表</vt:lpstr>
      <vt:lpstr>4.3WBS表</vt:lpstr>
      <vt:lpstr>4.3WBS表</vt:lpstr>
      <vt:lpstr>4.4甘特图</vt:lpstr>
      <vt:lpstr>OBS图</vt:lpstr>
      <vt:lpstr>4.5里程碑</vt:lpstr>
      <vt:lpstr>第5章  质量管理计划</vt:lpstr>
      <vt:lpstr>5.1 教师(助教)需求</vt:lpstr>
      <vt:lpstr>5.2 管理员需求</vt:lpstr>
      <vt:lpstr>5.3 学生需求</vt:lpstr>
      <vt:lpstr>5.4 游客需求</vt:lpstr>
      <vt:lpstr>5.5建立开发项目质量管理责任制</vt:lpstr>
      <vt:lpstr>5.6质量保证</vt:lpstr>
      <vt:lpstr>第6章  沟通管理计划</vt:lpstr>
      <vt:lpstr>干系人联系</vt:lpstr>
      <vt:lpstr>干系人联系</vt:lpstr>
      <vt:lpstr>开发者与客户沟通计划</vt:lpstr>
      <vt:lpstr>开发者内部沟通计划</vt:lpstr>
      <vt:lpstr>第7章  风险管理计划 </vt:lpstr>
      <vt:lpstr> 风险分类</vt:lpstr>
      <vt:lpstr>风险概率与影响的定义</vt:lpstr>
      <vt:lpstr>风险评估</vt:lpstr>
      <vt:lpstr>风险控制</vt:lpstr>
      <vt:lpstr>第8章  成本管理计划 </vt:lpstr>
      <vt:lpstr>第八章 人力资源成本预算  </vt:lpstr>
      <vt:lpstr>第9章  配置系统管理指南 </vt:lpstr>
      <vt:lpstr>配置标志</vt:lpstr>
      <vt:lpstr>版本管理</vt:lpstr>
      <vt:lpstr>变更控制 微小改正时的变更控制</vt:lpstr>
      <vt:lpstr>变更控制 较大变动时的变更控制</vt:lpstr>
      <vt:lpstr>配置状态报告</vt:lpstr>
      <vt:lpstr>第10章  小组分工 和绩效评定 </vt:lpstr>
      <vt:lpstr>绩效评定</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tianheng yao</cp:lastModifiedBy>
  <cp:revision>108</cp:revision>
  <cp:lastPrinted>2012-08-15T21:38:02Z</cp:lastPrinted>
  <dcterms:created xsi:type="dcterms:W3CDTF">2017-10-25T13:05:14Z</dcterms:created>
  <dcterms:modified xsi:type="dcterms:W3CDTF">2017-11-09T05:25:57Z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