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66"/>
  </p:notesMasterIdLst>
  <p:handoutMasterIdLst>
    <p:handoutMasterId r:id="rId67"/>
  </p:handoutMasterIdLst>
  <p:sldIdLst>
    <p:sldId id="257" r:id="rId3"/>
    <p:sldId id="263" r:id="rId4"/>
    <p:sldId id="269" r:id="rId5"/>
    <p:sldId id="261" r:id="rId6"/>
    <p:sldId id="262" r:id="rId7"/>
    <p:sldId id="259" r:id="rId8"/>
    <p:sldId id="264" r:id="rId9"/>
    <p:sldId id="260" r:id="rId10"/>
    <p:sldId id="272" r:id="rId11"/>
    <p:sldId id="273" r:id="rId12"/>
    <p:sldId id="274" r:id="rId13"/>
    <p:sldId id="275" r:id="rId14"/>
    <p:sldId id="276" r:id="rId15"/>
    <p:sldId id="277" r:id="rId16"/>
    <p:sldId id="278" r:id="rId17"/>
    <p:sldId id="296" r:id="rId18"/>
    <p:sldId id="297" r:id="rId19"/>
    <p:sldId id="298" r:id="rId20"/>
    <p:sldId id="299" r:id="rId21"/>
    <p:sldId id="329" r:id="rId22"/>
    <p:sldId id="332" r:id="rId23"/>
    <p:sldId id="333" r:id="rId24"/>
    <p:sldId id="319" r:id="rId25"/>
    <p:sldId id="330" r:id="rId26"/>
    <p:sldId id="304" r:id="rId27"/>
    <p:sldId id="302" r:id="rId28"/>
    <p:sldId id="303" r:id="rId29"/>
    <p:sldId id="279" r:id="rId30"/>
    <p:sldId id="280" r:id="rId31"/>
    <p:sldId id="281" r:id="rId32"/>
    <p:sldId id="282" r:id="rId33"/>
    <p:sldId id="284" r:id="rId34"/>
    <p:sldId id="285" r:id="rId35"/>
    <p:sldId id="287" r:id="rId36"/>
    <p:sldId id="288" r:id="rId37"/>
    <p:sldId id="289" r:id="rId38"/>
    <p:sldId id="334" r:id="rId39"/>
    <p:sldId id="290" r:id="rId40"/>
    <p:sldId id="291" r:id="rId41"/>
    <p:sldId id="292" r:id="rId42"/>
    <p:sldId id="293" r:id="rId43"/>
    <p:sldId id="305" r:id="rId44"/>
    <p:sldId id="306" r:id="rId45"/>
    <p:sldId id="307" r:id="rId46"/>
    <p:sldId id="294" r:id="rId47"/>
    <p:sldId id="295" r:id="rId48"/>
    <p:sldId id="301" r:id="rId49"/>
    <p:sldId id="321" r:id="rId50"/>
    <p:sldId id="322" r:id="rId51"/>
    <p:sldId id="323" r:id="rId52"/>
    <p:sldId id="324" r:id="rId53"/>
    <p:sldId id="327" r:id="rId54"/>
    <p:sldId id="325" r:id="rId55"/>
    <p:sldId id="308" r:id="rId56"/>
    <p:sldId id="309" r:id="rId57"/>
    <p:sldId id="310" r:id="rId58"/>
    <p:sldId id="314" r:id="rId59"/>
    <p:sldId id="315" r:id="rId60"/>
    <p:sldId id="316" r:id="rId61"/>
    <p:sldId id="331" r:id="rId62"/>
    <p:sldId id="317" r:id="rId63"/>
    <p:sldId id="328" r:id="rId64"/>
    <p:sldId id="318" r:id="rId65"/>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82424" autoAdjust="0"/>
  </p:normalViewPr>
  <p:slideViewPr>
    <p:cSldViewPr snapToGrid="0">
      <p:cViewPr varScale="1">
        <p:scale>
          <a:sx n="114" d="100"/>
          <a:sy n="114" d="100"/>
        </p:scale>
        <p:origin x="528" y="96"/>
      </p:cViewPr>
      <p:guideLst>
        <p:guide orient="horz" pos="2160"/>
        <p:guide pos="3840"/>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思楠" userId="0ebe5304ff3e024d" providerId="LiveId" clId="{C0606ED0-3DBC-45C1-8D1C-CEC228F896CA}"/>
    <pc:docChg chg="custSel delSld modSld">
      <pc:chgData name="吴思楠" userId="0ebe5304ff3e024d" providerId="LiveId" clId="{C0606ED0-3DBC-45C1-8D1C-CEC228F896CA}" dt="2017-10-26T06:23:53.925" v="189" actId="1076"/>
      <pc:docMkLst>
        <pc:docMk/>
      </pc:docMkLst>
      <pc:sldChg chg="modSp">
        <pc:chgData name="吴思楠" userId="0ebe5304ff3e024d" providerId="LiveId" clId="{C0606ED0-3DBC-45C1-8D1C-CEC228F896CA}" dt="2017-10-26T05:49:18.554" v="181" actId="1076"/>
        <pc:sldMkLst>
          <pc:docMk/>
          <pc:sldMk cId="1421594582" sldId="276"/>
        </pc:sldMkLst>
        <pc:spChg chg="mod">
          <ac:chgData name="吴思楠" userId="0ebe5304ff3e024d" providerId="LiveId" clId="{C0606ED0-3DBC-45C1-8D1C-CEC228F896CA}" dt="2017-10-26T05:49:18.554" v="181" actId="1076"/>
          <ac:spMkLst>
            <pc:docMk/>
            <pc:sldMk cId="1421594582" sldId="276"/>
            <ac:spMk id="3" creationId="{00000000-0000-0000-0000-000000000000}"/>
          </ac:spMkLst>
        </pc:spChg>
      </pc:sldChg>
      <pc:sldChg chg="del">
        <pc:chgData name="吴思楠" userId="0ebe5304ff3e024d" providerId="LiveId" clId="{C0606ED0-3DBC-45C1-8D1C-CEC228F896CA}" dt="2017-10-26T05:48:06.652" v="133" actId="2696"/>
        <pc:sldMkLst>
          <pc:docMk/>
          <pc:sldMk cId="3003001845" sldId="286"/>
        </pc:sldMkLst>
      </pc:sldChg>
      <pc:sldChg chg="modSp">
        <pc:chgData name="吴思楠" userId="0ebe5304ff3e024d" providerId="LiveId" clId="{C0606ED0-3DBC-45C1-8D1C-CEC228F896CA}" dt="2017-10-26T05:47:39.040" v="132" actId="1076"/>
        <pc:sldMkLst>
          <pc:docMk/>
          <pc:sldMk cId="468249684" sldId="289"/>
        </pc:sldMkLst>
        <pc:graphicFrameChg chg="mod modGraphic">
          <ac:chgData name="吴思楠" userId="0ebe5304ff3e024d" providerId="LiveId" clId="{C0606ED0-3DBC-45C1-8D1C-CEC228F896CA}" dt="2017-10-26T05:47:39.040" v="132" actId="1076"/>
          <ac:graphicFrameMkLst>
            <pc:docMk/>
            <pc:sldMk cId="468249684" sldId="289"/>
            <ac:graphicFrameMk id="2" creationId="{00000000-0000-0000-0000-000000000000}"/>
          </ac:graphicFrameMkLst>
        </pc:graphicFrameChg>
      </pc:sldChg>
      <pc:sldChg chg="addSp delSp modSp">
        <pc:chgData name="吴思楠" userId="0ebe5304ff3e024d" providerId="LiveId" clId="{C0606ED0-3DBC-45C1-8D1C-CEC228F896CA}" dt="2017-10-26T06:23:53.925" v="189" actId="1076"/>
        <pc:sldMkLst>
          <pc:docMk/>
          <pc:sldMk cId="1469544104" sldId="300"/>
        </pc:sldMkLst>
        <pc:spChg chg="add del mod">
          <ac:chgData name="吴思楠" userId="0ebe5304ff3e024d" providerId="LiveId" clId="{C0606ED0-3DBC-45C1-8D1C-CEC228F896CA}" dt="2017-10-26T06:23:32.004" v="183" actId="1076"/>
          <ac:spMkLst>
            <pc:docMk/>
            <pc:sldMk cId="1469544104" sldId="300"/>
            <ac:spMk id="4" creationId="{2584AAD5-5F5D-424F-95E8-5752B58127BE}"/>
          </ac:spMkLst>
        </pc:spChg>
        <pc:picChg chg="add mod modCrop">
          <ac:chgData name="吴思楠" userId="0ebe5304ff3e024d" providerId="LiveId" clId="{C0606ED0-3DBC-45C1-8D1C-CEC228F896CA}" dt="2017-10-26T06:23:53.925" v="189" actId="1076"/>
          <ac:picMkLst>
            <pc:docMk/>
            <pc:sldMk cId="1469544104" sldId="300"/>
            <ac:picMk id="5" creationId="{316C0F9C-41AA-4A78-9F2A-BC4F9EB57317}"/>
          </ac:picMkLst>
        </pc:picChg>
        <pc:picChg chg="del">
          <ac:chgData name="吴思楠" userId="0ebe5304ff3e024d" providerId="LiveId" clId="{C0606ED0-3DBC-45C1-8D1C-CEC228F896CA}" dt="2017-10-26T06:23:15.724" v="182" actId="478"/>
          <ac:picMkLst>
            <pc:docMk/>
            <pc:sldMk cId="1469544104" sldId="300"/>
            <ac:picMk id="1026" creationId="{00000000-0000-0000-0000-000000000000}"/>
          </ac:picMkLst>
        </pc:picChg>
      </pc:sldChg>
      <pc:sldChg chg="modSp">
        <pc:chgData name="吴思楠" userId="0ebe5304ff3e024d" providerId="LiveId" clId="{C0606ED0-3DBC-45C1-8D1C-CEC228F896CA}" dt="2017-10-26T05:48:41.390" v="152" actId="1076"/>
        <pc:sldMkLst>
          <pc:docMk/>
          <pc:sldMk cId="703654866" sldId="317"/>
        </pc:sldMkLst>
        <pc:spChg chg="mod">
          <ac:chgData name="吴思楠" userId="0ebe5304ff3e024d" providerId="LiveId" clId="{C0606ED0-3DBC-45C1-8D1C-CEC228F896CA}" dt="2017-10-26T05:48:41.390" v="152" actId="1076"/>
          <ac:spMkLst>
            <pc:docMk/>
            <pc:sldMk cId="703654866" sldId="317"/>
            <ac:spMk id="4" creationId="{00BC4346-2A34-4211-89A7-4BB48D5913E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11/3/2017</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2017/11/3</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138302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29</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30</a:t>
            </a:fld>
            <a:endParaRPr lang="zh-CN"/>
          </a:p>
        </p:txBody>
      </p:sp>
    </p:spTree>
    <p:extLst>
      <p:ext uri="{BB962C8B-B14F-4D97-AF65-F5344CB8AC3E}">
        <p14:creationId xmlns:p14="http://schemas.microsoft.com/office/powerpoint/2010/main" val="2254653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31</a:t>
            </a:fld>
            <a:endParaRPr lang="zh-CN"/>
          </a:p>
        </p:txBody>
      </p:sp>
    </p:spTree>
    <p:extLst>
      <p:ext uri="{BB962C8B-B14F-4D97-AF65-F5344CB8AC3E}">
        <p14:creationId xmlns:p14="http://schemas.microsoft.com/office/powerpoint/2010/main" val="1389314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32</a:t>
            </a:fld>
            <a:endParaRPr lang="zh-CN"/>
          </a:p>
        </p:txBody>
      </p:sp>
    </p:spTree>
    <p:extLst>
      <p:ext uri="{BB962C8B-B14F-4D97-AF65-F5344CB8AC3E}">
        <p14:creationId xmlns:p14="http://schemas.microsoft.com/office/powerpoint/2010/main" val="122682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33</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34</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5</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6</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7</a:t>
            </a:fld>
            <a:endParaRPr lang="zh-CN"/>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8</a:t>
            </a:fld>
            <a:endParaRPr lang="zh-CN"/>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11</a:t>
            </a:fld>
            <a:endParaRPr lang="zh-CN"/>
          </a:p>
        </p:txBody>
      </p:sp>
    </p:spTree>
    <p:extLst>
      <p:ext uri="{BB962C8B-B14F-4D97-AF65-F5344CB8AC3E}">
        <p14:creationId xmlns:p14="http://schemas.microsoft.com/office/powerpoint/2010/main" val="176953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2017/11/3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2017/11/3</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2017/11/3</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2017/11/3</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11/3/2017</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hyperlink" Target="http://wenku.baidu.com/link?url=2vQ4d4SoRVorLmbRLWlgyanScSDFLph_oTwHyUZJQJx_lYmBWJlpidjMQoBUDnEFyY70nIqXFBGoLw77N1IZtTMqHRXNv_Ao82EOBp9lCDi&#65292;20150929"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t>组长：吴思楠 </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组员：沈舸帆 沈家豪 汤志东 姚天恒 叶家威</a:t>
            </a:r>
            <a:endParaRPr 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5CB96DE6-AFEF-444B-BBFF-48727D763EE4}"/>
              </a:ext>
            </a:extLst>
          </p:cNvPr>
          <p:cNvPicPr>
            <a:picLocks noChangeAspect="1"/>
          </p:cNvPicPr>
          <p:nvPr/>
        </p:nvPicPr>
        <p:blipFill>
          <a:blip r:embed="rId3"/>
          <a:stretch>
            <a:fillRect/>
          </a:stretch>
        </p:blipFill>
        <p:spPr>
          <a:xfrm>
            <a:off x="9057984" y="1447800"/>
            <a:ext cx="2091988" cy="1568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83976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 </a:t>
            </a:r>
            <a:r>
              <a:rPr lang="zh-CN" altLang="en-US" dirty="0"/>
              <a:t>开发人员</a:t>
            </a:r>
          </a:p>
        </p:txBody>
      </p:sp>
      <p:graphicFrame>
        <p:nvGraphicFramePr>
          <p:cNvPr id="4" name="内容占位符 3">
            <a:extLst>
              <a:ext uri="{FF2B5EF4-FFF2-40B4-BE49-F238E27FC236}">
                <a16:creationId xmlns:a16="http://schemas.microsoft.com/office/drawing/2014/main" id="{BC14B49E-57FB-4971-BC9A-979A5B21D6EA}"/>
              </a:ext>
            </a:extLst>
          </p:cNvPr>
          <p:cNvGraphicFramePr>
            <a:graphicFrameLocks noGrp="1"/>
          </p:cNvGraphicFramePr>
          <p:nvPr>
            <p:ph idx="1"/>
            <p:extLst>
              <p:ext uri="{D42A27DB-BD31-4B8C-83A1-F6EECF244321}">
                <p14:modId xmlns:p14="http://schemas.microsoft.com/office/powerpoint/2010/main" val="4233372373"/>
              </p:ext>
            </p:extLst>
          </p:nvPr>
        </p:nvGraphicFramePr>
        <p:xfrm>
          <a:off x="1103313" y="2052638"/>
          <a:ext cx="8947150" cy="4480560"/>
        </p:xfrm>
        <a:graphic>
          <a:graphicData uri="http://schemas.openxmlformats.org/drawingml/2006/table">
            <a:tbl>
              <a:tblPr firstRow="1" bandRow="1">
                <a:tableStyleId>{5C22544A-7EE6-4342-B048-85BDC9FD1C3A}</a:tableStyleId>
              </a:tblPr>
              <a:tblGrid>
                <a:gridCol w="1068387">
                  <a:extLst>
                    <a:ext uri="{9D8B030D-6E8A-4147-A177-3AD203B41FA5}">
                      <a16:colId xmlns:a16="http://schemas.microsoft.com/office/drawing/2014/main" val="4111890239"/>
                    </a:ext>
                  </a:extLst>
                </a:gridCol>
                <a:gridCol w="2692400">
                  <a:extLst>
                    <a:ext uri="{9D8B030D-6E8A-4147-A177-3AD203B41FA5}">
                      <a16:colId xmlns:a16="http://schemas.microsoft.com/office/drawing/2014/main" val="1168930913"/>
                    </a:ext>
                  </a:extLst>
                </a:gridCol>
                <a:gridCol w="1607503">
                  <a:extLst>
                    <a:ext uri="{9D8B030D-6E8A-4147-A177-3AD203B41FA5}">
                      <a16:colId xmlns:a16="http://schemas.microsoft.com/office/drawing/2014/main" val="3150715293"/>
                    </a:ext>
                  </a:extLst>
                </a:gridCol>
                <a:gridCol w="1789430">
                  <a:extLst>
                    <a:ext uri="{9D8B030D-6E8A-4147-A177-3AD203B41FA5}">
                      <a16:colId xmlns:a16="http://schemas.microsoft.com/office/drawing/2014/main" val="1097014568"/>
                    </a:ext>
                  </a:extLst>
                </a:gridCol>
                <a:gridCol w="1789430">
                  <a:extLst>
                    <a:ext uri="{9D8B030D-6E8A-4147-A177-3AD203B41FA5}">
                      <a16:colId xmlns:a16="http://schemas.microsoft.com/office/drawing/2014/main" val="3209933199"/>
                    </a:ext>
                  </a:extLst>
                </a:gridCol>
              </a:tblGrid>
              <a:tr h="631560">
                <a:tc>
                  <a:txBody>
                    <a:bodyPr/>
                    <a:lstStyle/>
                    <a:p>
                      <a:r>
                        <a:rPr lang="zh-CN" altLang="en-US" dirty="0">
                          <a:solidFill>
                            <a:schemeClr val="tx1"/>
                          </a:solidFill>
                        </a:rPr>
                        <a:t>开发人员</a:t>
                      </a:r>
                    </a:p>
                  </a:txBody>
                  <a:tcPr>
                    <a:solidFill>
                      <a:schemeClr val="bg2"/>
                    </a:solidFill>
                  </a:tcPr>
                </a:tc>
                <a:tc>
                  <a:txBody>
                    <a:bodyPr/>
                    <a:lstStyle/>
                    <a:p>
                      <a:r>
                        <a:rPr lang="zh-CN" altLang="en-US" dirty="0">
                          <a:solidFill>
                            <a:schemeClr val="tx1"/>
                          </a:solidFill>
                        </a:rPr>
                        <a:t>学院</a:t>
                      </a:r>
                    </a:p>
                  </a:txBody>
                  <a:tcPr>
                    <a:solidFill>
                      <a:schemeClr val="bg2"/>
                    </a:solidFill>
                  </a:tcPr>
                </a:tc>
                <a:tc>
                  <a:txBody>
                    <a:bodyPr/>
                    <a:lstStyle/>
                    <a:p>
                      <a:r>
                        <a:rPr lang="zh-CN" altLang="en-US" dirty="0">
                          <a:solidFill>
                            <a:schemeClr val="tx1"/>
                          </a:solidFill>
                        </a:rPr>
                        <a:t>专业</a:t>
                      </a:r>
                    </a:p>
                  </a:txBody>
                  <a:tcPr>
                    <a:solidFill>
                      <a:schemeClr val="bg2"/>
                    </a:solidFill>
                  </a:tcPr>
                </a:tc>
                <a:tc>
                  <a:txBody>
                    <a:bodyPr/>
                    <a:lstStyle/>
                    <a:p>
                      <a:r>
                        <a:rPr lang="zh-CN" altLang="en-US" dirty="0">
                          <a:solidFill>
                            <a:schemeClr val="tx1"/>
                          </a:solidFill>
                        </a:rPr>
                        <a:t>组内地位</a:t>
                      </a:r>
                    </a:p>
                  </a:txBody>
                  <a:tcPr>
                    <a:solidFill>
                      <a:schemeClr val="bg2"/>
                    </a:solidFill>
                  </a:tcPr>
                </a:tc>
                <a:tc>
                  <a:txBody>
                    <a:bodyPr/>
                    <a:lstStyle/>
                    <a:p>
                      <a:r>
                        <a:rPr lang="zh-CN" altLang="en-US" dirty="0">
                          <a:solidFill>
                            <a:schemeClr val="tx1"/>
                          </a:solidFill>
                        </a:rPr>
                        <a:t>技能水平</a:t>
                      </a:r>
                    </a:p>
                  </a:txBody>
                  <a:tcPr>
                    <a:solidFill>
                      <a:schemeClr val="bg2"/>
                    </a:solidFill>
                  </a:tcPr>
                </a:tc>
                <a:extLst>
                  <a:ext uri="{0D108BD9-81ED-4DB2-BD59-A6C34878D82A}">
                    <a16:rowId xmlns:a16="http://schemas.microsoft.com/office/drawing/2014/main" val="2657205878"/>
                  </a:ext>
                </a:extLst>
              </a:tr>
              <a:tr h="631560">
                <a:tc>
                  <a:txBody>
                    <a:bodyPr/>
                    <a:lstStyle/>
                    <a:p>
                      <a:r>
                        <a:rPr lang="zh-CN" altLang="en-US" dirty="0">
                          <a:solidFill>
                            <a:schemeClr val="tx1"/>
                          </a:solidFill>
                        </a:rPr>
                        <a:t>吴思楠</a:t>
                      </a:r>
                    </a:p>
                  </a:txBody>
                  <a:tcPr>
                    <a:solidFill>
                      <a:schemeClr val="bg2"/>
                    </a:solidFill>
                  </a:tcPr>
                </a:tc>
                <a:tc>
                  <a:txBody>
                    <a:bodyPr/>
                    <a:lstStyle/>
                    <a:p>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软件工程</a:t>
                      </a:r>
                    </a:p>
                  </a:txBody>
                  <a:tcPr>
                    <a:solidFill>
                      <a:schemeClr val="bg2"/>
                    </a:solidFill>
                  </a:tcPr>
                </a:tc>
                <a:tc>
                  <a:txBody>
                    <a:bodyPr/>
                    <a:lstStyle/>
                    <a:p>
                      <a:r>
                        <a:rPr lang="zh-CN" altLang="en-US" dirty="0">
                          <a:solidFill>
                            <a:schemeClr val="tx1"/>
                          </a:solidFill>
                        </a:rPr>
                        <a:t>组长</a:t>
                      </a:r>
                    </a:p>
                  </a:txBody>
                  <a:tcPr>
                    <a:solidFill>
                      <a:schemeClr val="bg2"/>
                    </a:solidFill>
                  </a:tcPr>
                </a:tc>
                <a:tc>
                  <a:txBody>
                    <a:bodyPr/>
                    <a:lstStyle/>
                    <a:p>
                      <a:r>
                        <a:rPr lang="zh-CN" altLang="en-US" dirty="0">
                          <a:solidFill>
                            <a:schemeClr val="tx1"/>
                          </a:solidFill>
                        </a:rPr>
                        <a:t>中等</a:t>
                      </a:r>
                    </a:p>
                  </a:txBody>
                  <a:tcPr>
                    <a:solidFill>
                      <a:schemeClr val="bg2"/>
                    </a:solidFill>
                  </a:tcPr>
                </a:tc>
                <a:extLst>
                  <a:ext uri="{0D108BD9-81ED-4DB2-BD59-A6C34878D82A}">
                    <a16:rowId xmlns:a16="http://schemas.microsoft.com/office/drawing/2014/main" val="407170266"/>
                  </a:ext>
                </a:extLst>
              </a:tr>
              <a:tr h="631560">
                <a:tc>
                  <a:txBody>
                    <a:bodyPr/>
                    <a:lstStyle/>
                    <a:p>
                      <a:r>
                        <a:rPr lang="zh-CN" altLang="en-US" dirty="0">
                          <a:solidFill>
                            <a:schemeClr val="tx1"/>
                          </a:solidFill>
                        </a:rPr>
                        <a:t>沈舸帆</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510460193"/>
                  </a:ext>
                </a:extLst>
              </a:tr>
              <a:tr h="631560">
                <a:tc>
                  <a:txBody>
                    <a:bodyPr/>
                    <a:lstStyle/>
                    <a:p>
                      <a:r>
                        <a:rPr lang="zh-CN" altLang="en-US" dirty="0">
                          <a:solidFill>
                            <a:schemeClr val="tx1"/>
                          </a:solidFill>
                        </a:rPr>
                        <a:t>沈家豪</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138131564"/>
                  </a:ext>
                </a:extLst>
              </a:tr>
              <a:tr h="631560">
                <a:tc>
                  <a:txBody>
                    <a:bodyPr/>
                    <a:lstStyle/>
                    <a:p>
                      <a:r>
                        <a:rPr lang="zh-CN" altLang="en-US" dirty="0">
                          <a:solidFill>
                            <a:schemeClr val="tx1"/>
                          </a:solidFill>
                        </a:rPr>
                        <a:t>汤志东</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89007782"/>
                  </a:ext>
                </a:extLst>
              </a:tr>
              <a:tr h="631560">
                <a:tc>
                  <a:txBody>
                    <a:bodyPr/>
                    <a:lstStyle/>
                    <a:p>
                      <a:r>
                        <a:rPr lang="zh-CN" altLang="en-US" dirty="0">
                          <a:solidFill>
                            <a:schemeClr val="tx1"/>
                          </a:solidFill>
                        </a:rPr>
                        <a:t>姚天恒</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2531764605"/>
                  </a:ext>
                </a:extLst>
              </a:tr>
              <a:tr h="631560">
                <a:tc>
                  <a:txBody>
                    <a:bodyPr/>
                    <a:lstStyle/>
                    <a:p>
                      <a:r>
                        <a:rPr lang="zh-CN" altLang="en-US" dirty="0">
                          <a:solidFill>
                            <a:schemeClr val="tx1"/>
                          </a:solidFill>
                        </a:rPr>
                        <a:t>叶家威</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610828293"/>
                  </a:ext>
                </a:extLst>
              </a:tr>
            </a:tbl>
          </a:graphicData>
        </a:graphic>
      </p:graphicFrame>
    </p:spTree>
    <p:extLst>
      <p:ext uri="{BB962C8B-B14F-4D97-AF65-F5344CB8AC3E}">
        <p14:creationId xmlns:p14="http://schemas.microsoft.com/office/powerpoint/2010/main" val="194784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2.2.1 </a:t>
            </a:r>
            <a:r>
              <a:rPr lang="zh-CN" altLang="en-US" dirty="0"/>
              <a:t>需要移交用户的文件</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endParaRPr lang="zh-CN" altLang="zh-CN" dirty="0"/>
          </a:p>
          <a:p>
            <a:pPr fontAlgn="t"/>
            <a:r>
              <a:rPr lang="zh-CN" altLang="zh-CN" b="1" dirty="0"/>
              <a:t>《需求工程计划</a:t>
            </a:r>
            <a:r>
              <a:rPr lang="en-US" altLang="zh-CN" b="1" dirty="0"/>
              <a:t>-</a:t>
            </a:r>
            <a:r>
              <a:rPr lang="zh-CN" altLang="zh-CN" b="1" dirty="0"/>
              <a:t>初步》</a:t>
            </a:r>
            <a:endParaRPr lang="zh-CN" altLang="zh-CN" dirty="0"/>
          </a:p>
          <a:p>
            <a:pPr fontAlgn="t"/>
            <a:r>
              <a:rPr lang="zh-CN" altLang="zh-CN" b="1" dirty="0"/>
              <a:t>《前景与范围》</a:t>
            </a:r>
            <a:endParaRPr lang="zh-CN" altLang="zh-CN" dirty="0"/>
          </a:p>
          <a:p>
            <a:pPr fontAlgn="t"/>
            <a:r>
              <a:rPr lang="zh-CN" altLang="zh-CN" b="1" dirty="0"/>
              <a:t>《用例文档》</a:t>
            </a:r>
            <a:endParaRPr lang="zh-CN" altLang="zh-CN" dirty="0"/>
          </a:p>
          <a:p>
            <a:pPr fontAlgn="t"/>
            <a:r>
              <a:rPr lang="zh-CN" altLang="zh-CN" b="1" dirty="0"/>
              <a:t>《需求工程计划》</a:t>
            </a:r>
            <a:endParaRPr lang="zh-CN" altLang="zh-CN" dirty="0"/>
          </a:p>
          <a:p>
            <a:pPr fontAlgn="t"/>
            <a:r>
              <a:rPr lang="zh-CN" altLang="zh-CN" b="1" dirty="0"/>
              <a:t>《需求规格说明书》</a:t>
            </a:r>
            <a:endParaRPr lang="zh-CN" altLang="zh-CN" dirty="0"/>
          </a:p>
          <a:p>
            <a:pPr fontAlgn="t"/>
            <a:r>
              <a:rPr lang="zh-CN" altLang="zh-CN" b="1" dirty="0"/>
              <a:t>《需求变更控制文档》</a:t>
            </a:r>
            <a:endParaRPr lang="zh-CN" altLang="zh-CN" dirty="0"/>
          </a:p>
          <a:p>
            <a:pPr fontAlgn="t"/>
            <a:r>
              <a:rPr lang="zh-CN" altLang="zh-CN" b="1" dirty="0"/>
              <a:t>《用户手册》</a:t>
            </a:r>
            <a:endParaRPr lang="zh-CN" altLang="zh-CN" dirty="0"/>
          </a:p>
          <a:p>
            <a:pPr fontAlgn="t"/>
            <a:r>
              <a:rPr lang="zh-CN" altLang="zh-CN" b="1" dirty="0"/>
              <a:t>《概要设计说明》</a:t>
            </a:r>
            <a:endParaRPr lang="zh-CN" altLang="zh-CN" dirty="0"/>
          </a:p>
          <a:p>
            <a:pPr fontAlgn="t"/>
            <a:r>
              <a:rPr lang="zh-CN" altLang="zh-CN" b="1" dirty="0"/>
              <a:t>《项目总结报告》</a:t>
            </a:r>
            <a:endParaRPr lang="zh-CN" altLang="zh-CN" dirty="0"/>
          </a:p>
          <a:p>
            <a:endParaRPr lang="zh-CN" sz="2400" dirty="0"/>
          </a:p>
        </p:txBody>
      </p:sp>
    </p:spTree>
    <p:extLst>
      <p:ext uri="{BB962C8B-B14F-4D97-AF65-F5344CB8AC3E}">
        <p14:creationId xmlns:p14="http://schemas.microsoft.com/office/powerpoint/2010/main" val="261373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2.4 </a:t>
            </a:r>
            <a:r>
              <a:rPr lang="zh-CN" altLang="en-US" dirty="0"/>
              <a:t>验收标准</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a:t>
            </a:r>
            <a:r>
              <a:rPr lang="zh-CN" altLang="zh-CN" b="1" dirty="0"/>
              <a:t>初步》</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《前景与范围》</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《用例文档》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《需求规格说明书》</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《需求变更控制文档》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《用户手册》</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《概要设计说明》</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《项目总结报告》</a:t>
            </a:r>
            <a:r>
              <a:rPr lang="en-US" altLang="zh-CN" b="1" dirty="0"/>
              <a:t>                                </a:t>
            </a:r>
            <a:r>
              <a:rPr lang="zh-CN" altLang="zh-CN" b="1" dirty="0"/>
              <a:t>文档规范</a:t>
            </a:r>
            <a:r>
              <a:rPr lang="zh-CN" altLang="zh-CN" b="1"/>
              <a:t>，内容</a:t>
            </a:r>
            <a:r>
              <a:rPr lang="zh-CN" altLang="en-US" b="1"/>
              <a:t>详</a:t>
            </a:r>
            <a:r>
              <a:rPr lang="zh-CN" altLang="zh-CN" b="1"/>
              <a:t>实</a:t>
            </a:r>
            <a:endParaRPr lang="zh-CN" altLang="zh-CN" dirty="0"/>
          </a:p>
          <a:p>
            <a:endParaRPr lang="zh-CN" sz="2400" dirty="0"/>
          </a:p>
        </p:txBody>
      </p:sp>
    </p:spTree>
    <p:extLst>
      <p:ext uri="{BB962C8B-B14F-4D97-AF65-F5344CB8AC3E}">
        <p14:creationId xmlns:p14="http://schemas.microsoft.com/office/powerpoint/2010/main" val="1421594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2.5 </a:t>
            </a:r>
            <a:r>
              <a:rPr lang="zh-CN" altLang="en-US" dirty="0"/>
              <a:t>项目相关信息</a:t>
            </a:r>
          </a:p>
        </p:txBody>
      </p:sp>
      <p:sp>
        <p:nvSpPr>
          <p:cNvPr id="3" name="矩形 2"/>
          <p:cNvSpPr>
            <a:spLocks noGrp="1"/>
          </p:cNvSpPr>
          <p:nvPr>
            <p:ph idx="1"/>
          </p:nvPr>
        </p:nvSpPr>
        <p:spPr/>
        <p:txBody>
          <a:bodyPr>
            <a:normAutofit/>
          </a:bodyPr>
          <a:lstStyle/>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项目批准者：杨枨老师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a:t>
            </a: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项目截止日期：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日前</a:t>
            </a:r>
          </a:p>
          <a:p>
            <a:endParaRPr lang="zh-CN" sz="2400" dirty="0"/>
          </a:p>
        </p:txBody>
      </p:sp>
    </p:spTree>
    <p:extLst>
      <p:ext uri="{BB962C8B-B14F-4D97-AF65-F5344CB8AC3E}">
        <p14:creationId xmlns:p14="http://schemas.microsoft.com/office/powerpoint/2010/main" val="384136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2.6 </a:t>
            </a:r>
            <a:r>
              <a:rPr lang="zh-CN" altLang="en-US" dirty="0"/>
              <a:t>系统运行环境</a:t>
            </a:r>
          </a:p>
        </p:txBody>
      </p:sp>
      <p:sp>
        <p:nvSpPr>
          <p:cNvPr id="3" name="矩形 2"/>
          <p:cNvSpPr>
            <a:spLocks noGrp="1"/>
          </p:cNvSpPr>
          <p:nvPr>
            <p:ph idx="1"/>
          </p:nvPr>
        </p:nvSpPr>
        <p:spPr/>
        <p:txBody>
          <a:bodyPr>
            <a:normAutofit/>
          </a:bodyPr>
          <a:lstStyle/>
          <a:p>
            <a:r>
              <a:rPr lang="zh-CN" altLang="en-US" sz="2400" dirty="0"/>
              <a:t>服务器：应对</a:t>
            </a:r>
            <a:r>
              <a:rPr lang="en-US" altLang="zh-CN" sz="2400" dirty="0"/>
              <a:t>2000</a:t>
            </a:r>
            <a:r>
              <a:rPr lang="zh-CN" altLang="en-US" sz="2400" dirty="0"/>
              <a:t>名同学同时访问。支持学生数据存储，保证网络吞吐能力，数据安全。</a:t>
            </a:r>
            <a:endParaRPr lang="en-US" altLang="zh-CN" sz="2400" dirty="0"/>
          </a:p>
          <a:p>
            <a:r>
              <a:rPr lang="en-US" altLang="zh-CN" sz="2400" dirty="0" err="1"/>
              <a:t>Cpu</a:t>
            </a:r>
            <a:r>
              <a:rPr lang="zh-CN" altLang="en-US" sz="2400" dirty="0"/>
              <a:t>采用</a:t>
            </a:r>
            <a:r>
              <a:rPr lang="en-US" altLang="zh-CN" sz="2400" dirty="0"/>
              <a:t>INTEL XEON</a:t>
            </a:r>
            <a:r>
              <a:rPr lang="zh-CN" altLang="en-US" sz="2400" dirty="0"/>
              <a:t>系列服务器</a:t>
            </a:r>
            <a:r>
              <a:rPr lang="en-US" altLang="zh-CN" sz="2400" dirty="0"/>
              <a:t>CUP</a:t>
            </a:r>
            <a:r>
              <a:rPr lang="zh-CN" altLang="en-US" sz="2400" dirty="0"/>
              <a:t>，显卡采用</a:t>
            </a:r>
            <a:r>
              <a:rPr lang="en-US" altLang="zh-CN" sz="2400" dirty="0"/>
              <a:t>TESLA</a:t>
            </a:r>
            <a:r>
              <a:rPr lang="zh-CN" altLang="en-US" sz="2400" dirty="0"/>
              <a:t>计算卡，开发平台威</a:t>
            </a:r>
            <a:r>
              <a:rPr lang="en-US" altLang="zh-CN" sz="2400" dirty="0"/>
              <a:t>IIS</a:t>
            </a:r>
            <a:r>
              <a:rPr lang="zh-CN" altLang="en-US" sz="2400" dirty="0"/>
              <a:t>，</a:t>
            </a:r>
            <a:r>
              <a:rPr lang="en-US" altLang="zh-CN" sz="2400" dirty="0"/>
              <a:t>.NET</a:t>
            </a:r>
            <a:r>
              <a:rPr lang="zh-CN" altLang="en-US" sz="2400"/>
              <a:t>，或者其他的平台。</a:t>
            </a:r>
            <a:endParaRPr lang="zh-CN" sz="2400" dirty="0"/>
          </a:p>
        </p:txBody>
      </p:sp>
    </p:spTree>
    <p:extLst>
      <p:ext uri="{BB962C8B-B14F-4D97-AF65-F5344CB8AC3E}">
        <p14:creationId xmlns:p14="http://schemas.microsoft.com/office/powerpoint/2010/main" val="346570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时间管理计划</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3.1</a:t>
            </a:r>
            <a:r>
              <a:rPr lang="zh-CN" altLang="en-US" dirty="0"/>
              <a:t>工作任务的分解（</a:t>
            </a:r>
            <a:r>
              <a:rPr lang="en-US" altLang="zh-CN" dirty="0"/>
              <a:t>1</a:t>
            </a:r>
            <a:r>
              <a:rPr lang="zh-CN" altLang="en-US" dirty="0"/>
              <a:t>）</a:t>
            </a:r>
          </a:p>
        </p:txBody>
      </p:sp>
      <p:graphicFrame>
        <p:nvGraphicFramePr>
          <p:cNvPr id="5" name="内容占位符 4"/>
          <p:cNvGraphicFramePr>
            <a:graphicFrameLocks noGrp="1"/>
          </p:cNvGraphicFramePr>
          <p:nvPr>
            <p:ph idx="1"/>
            <p:extLst/>
          </p:nvPr>
        </p:nvGraphicFramePr>
        <p:xfrm>
          <a:off x="1103313" y="1721225"/>
          <a:ext cx="8947150" cy="4117544"/>
        </p:xfrm>
        <a:graphic>
          <a:graphicData uri="http://schemas.openxmlformats.org/drawingml/2006/table">
            <a:tbl>
              <a:tblPr firstRow="1" bandRow="1">
                <a:tableStyleId>{74C1A8A3-306A-4EB7-A6B1-4F7E0EB9C5D6}</a:tableStyleId>
              </a:tblPr>
              <a:tblGrid>
                <a:gridCol w="5015099">
                  <a:extLst>
                    <a:ext uri="{9D8B030D-6E8A-4147-A177-3AD203B41FA5}">
                      <a16:colId xmlns:a16="http://schemas.microsoft.com/office/drawing/2014/main" val="20000"/>
                    </a:ext>
                  </a:extLst>
                </a:gridCol>
                <a:gridCol w="3932051">
                  <a:extLst>
                    <a:ext uri="{9D8B030D-6E8A-4147-A177-3AD203B41FA5}">
                      <a16:colId xmlns:a16="http://schemas.microsoft.com/office/drawing/2014/main" val="20001"/>
                    </a:ext>
                  </a:extLst>
                </a:gridCol>
              </a:tblGrid>
              <a:tr h="433048">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项目任务</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截至时间</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3048">
                <a:tc>
                  <a:txBody>
                    <a:bodyPr/>
                    <a:lstStyle/>
                    <a:p>
                      <a:r>
                        <a:rPr lang="zh-CN" altLang="en-US" dirty="0"/>
                        <a:t>基本完成项目章程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15</a:t>
                      </a:r>
                      <a:r>
                        <a:rPr lang="zh-CN" altLang="en-US" dirty="0"/>
                        <a:t>日</a:t>
                      </a:r>
                    </a:p>
                  </a:txBody>
                  <a:tcPr>
                    <a:lnL w="12700" cap="flat" cmpd="sng" algn="ctr">
                      <a:solidFill>
                        <a:schemeClr val="tx1"/>
                      </a:solidFill>
                      <a:prstDash val="solid"/>
                      <a:round/>
                      <a:headEnd type="none" w="med" len="med"/>
                      <a:tailEnd type="none" w="med" len="med"/>
                    </a:lnL>
                    <a:lnT w="25400" cmpd="sng">
                      <a:noFill/>
                    </a:lnT>
                  </a:tcPr>
                </a:tc>
                <a:extLst>
                  <a:ext uri="{0D108BD9-81ED-4DB2-BD59-A6C34878D82A}">
                    <a16:rowId xmlns:a16="http://schemas.microsoft.com/office/drawing/2014/main" val="10001"/>
                  </a:ext>
                </a:extLst>
              </a:tr>
              <a:tr h="433048">
                <a:tc>
                  <a:txBody>
                    <a:bodyPr/>
                    <a:lstStyle/>
                    <a:p>
                      <a:r>
                        <a:rPr lang="zh-CN" altLang="en-US" dirty="0"/>
                        <a:t>了解</a:t>
                      </a:r>
                      <a:r>
                        <a:rPr lang="en-US" altLang="zh-CN" dirty="0"/>
                        <a:t>UML</a:t>
                      </a:r>
                      <a:r>
                        <a:rPr lang="zh-CN" altLang="en-US" dirty="0"/>
                        <a:t>概述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3048">
                <a:tc>
                  <a:txBody>
                    <a:bodyPr/>
                    <a:lstStyle/>
                    <a:p>
                      <a:r>
                        <a:rPr lang="en-US" altLang="zh-CN" dirty="0"/>
                        <a:t>UML</a:t>
                      </a:r>
                      <a:r>
                        <a:rPr lang="zh-CN" altLang="en-US" dirty="0"/>
                        <a:t>工具：</a:t>
                      </a:r>
                      <a:r>
                        <a:rPr lang="en-US" altLang="zh-CN" dirty="0"/>
                        <a:t>Rational Rose</a:t>
                      </a:r>
                      <a:r>
                        <a:rPr lang="zh-CN" altLang="en-US" dirty="0"/>
                        <a:t>掌握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653160">
                <a:tc>
                  <a:txBody>
                    <a:bodyPr/>
                    <a:lstStyle/>
                    <a:p>
                      <a:r>
                        <a:rPr lang="en-US" altLang="zh-CN" dirty="0"/>
                        <a:t>UML</a:t>
                      </a:r>
                      <a:r>
                        <a:rPr lang="zh-CN" altLang="en-US" dirty="0"/>
                        <a:t>基础</a:t>
                      </a:r>
                      <a:r>
                        <a:rPr lang="en-US" altLang="zh-CN" dirty="0"/>
                        <a:t>I</a:t>
                      </a:r>
                      <a:r>
                        <a:rPr lang="zh-CN" altLang="en-US" dirty="0"/>
                        <a:t>：用例图、类图、状态图、顺序图、协作图、部署图</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2017</a:t>
                      </a:r>
                      <a:r>
                        <a:rPr lang="zh-CN" altLang="en-US" dirty="0"/>
                        <a:t>年</a:t>
                      </a:r>
                      <a:r>
                        <a:rPr lang="en-US" altLang="zh-CN" dirty="0"/>
                        <a:t>11</a:t>
                      </a:r>
                      <a:r>
                        <a:rPr lang="zh-CN" altLang="en-US" dirty="0"/>
                        <a:t>月</a:t>
                      </a:r>
                      <a:r>
                        <a:rPr lang="en-US" altLang="zh-CN" dirty="0"/>
                        <a:t>5</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3048">
                <a:tc>
                  <a:txBody>
                    <a:bodyPr/>
                    <a:lstStyle/>
                    <a:p>
                      <a:r>
                        <a:rPr lang="en-US" altLang="zh-CN" dirty="0"/>
                        <a:t>UML</a:t>
                      </a:r>
                      <a:r>
                        <a:rPr lang="zh-CN" altLang="en-US" dirty="0"/>
                        <a:t>基础</a:t>
                      </a:r>
                      <a:r>
                        <a:rPr lang="en-US" altLang="zh-CN" dirty="0"/>
                        <a:t>II</a:t>
                      </a:r>
                      <a:r>
                        <a:rPr lang="zh-CN" altLang="en-US" dirty="0"/>
                        <a:t>：界面原型</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433048">
                <a:tc>
                  <a:txBody>
                    <a:bodyPr/>
                    <a:lstStyle/>
                    <a:p>
                      <a:r>
                        <a:rPr lang="zh-CN" altLang="en-US" dirty="0"/>
                        <a:t>软件需求的获取技术与方法</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433048">
                <a:tc>
                  <a:txBody>
                    <a:bodyPr/>
                    <a:lstStyle/>
                    <a:p>
                      <a:r>
                        <a:rPr lang="zh-CN" altLang="en-US" dirty="0"/>
                        <a:t>软件需求的分析技术</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26</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433048">
                <a:tc>
                  <a:txBody>
                    <a:bodyPr/>
                    <a:lstStyle/>
                    <a:p>
                      <a:r>
                        <a:rPr lang="zh-CN" altLang="en-US" dirty="0"/>
                        <a:t>软件需求的规范和定义</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12</a:t>
                      </a:r>
                      <a:r>
                        <a:rPr lang="zh-CN" altLang="en-US" dirty="0"/>
                        <a:t>月</a:t>
                      </a:r>
                      <a:r>
                        <a:rPr lang="en-US" altLang="zh-CN" dirty="0"/>
                        <a:t>3</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214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58" y="479613"/>
            <a:ext cx="9404723" cy="1147481"/>
          </a:xfrm>
        </p:spPr>
        <p:txBody>
          <a:bodyPr/>
          <a:lstStyle/>
          <a:p>
            <a:r>
              <a:rPr lang="en-US" altLang="zh-CN" dirty="0"/>
              <a:t>3.1</a:t>
            </a:r>
            <a:r>
              <a:rPr lang="zh-CN" altLang="en-US" dirty="0"/>
              <a:t>工作任务的分解（</a:t>
            </a:r>
            <a:r>
              <a:rPr lang="en-US" altLang="zh-CN" dirty="0"/>
              <a:t>2</a:t>
            </a:r>
            <a:r>
              <a:rPr lang="zh-CN" altLang="en-US" dirty="0"/>
              <a:t>）</a:t>
            </a:r>
          </a:p>
        </p:txBody>
      </p:sp>
      <p:graphicFrame>
        <p:nvGraphicFramePr>
          <p:cNvPr id="4" name="内容占位符 3"/>
          <p:cNvGraphicFramePr>
            <a:graphicFrameLocks noGrp="1"/>
          </p:cNvGraphicFramePr>
          <p:nvPr>
            <p:ph idx="1"/>
            <p:extLst/>
          </p:nvPr>
        </p:nvGraphicFramePr>
        <p:xfrm>
          <a:off x="1170549" y="1761562"/>
          <a:ext cx="8947150" cy="3988143"/>
        </p:xfrm>
        <a:graphic>
          <a:graphicData uri="http://schemas.openxmlformats.org/drawingml/2006/table">
            <a:tbl>
              <a:tblPr firstRow="1" bandRow="1">
                <a:tableStyleId>{74C1A8A3-306A-4EB7-A6B1-4F7E0EB9C5D6}</a:tableStyleId>
              </a:tblPr>
              <a:tblGrid>
                <a:gridCol w="4894074">
                  <a:extLst>
                    <a:ext uri="{9D8B030D-6E8A-4147-A177-3AD203B41FA5}">
                      <a16:colId xmlns:a16="http://schemas.microsoft.com/office/drawing/2014/main" val="20000"/>
                    </a:ext>
                  </a:extLst>
                </a:gridCol>
                <a:gridCol w="4053076">
                  <a:extLst>
                    <a:ext uri="{9D8B030D-6E8A-4147-A177-3AD203B41FA5}">
                      <a16:colId xmlns:a16="http://schemas.microsoft.com/office/drawing/2014/main" val="20001"/>
                    </a:ext>
                  </a:extLst>
                </a:gridCol>
              </a:tblGrid>
              <a:tr h="372007">
                <a:tc>
                  <a:txBody>
                    <a:bodyPr/>
                    <a:lstStyle/>
                    <a:p>
                      <a:r>
                        <a:rPr lang="zh-CN" altLang="en-US" dirty="0"/>
                        <a:t>项目任务</a:t>
                      </a:r>
                    </a:p>
                  </a:txBody>
                  <a:tcPr/>
                </a:tc>
                <a:tc>
                  <a:txBody>
                    <a:bodyPr/>
                    <a:lstStyle/>
                    <a:p>
                      <a:r>
                        <a:rPr lang="zh-CN" altLang="en-US" dirty="0"/>
                        <a:t>截至时间</a:t>
                      </a:r>
                    </a:p>
                  </a:txBody>
                  <a:tcPr/>
                </a:tc>
                <a:extLst>
                  <a:ext uri="{0D108BD9-81ED-4DB2-BD59-A6C34878D82A}">
                    <a16:rowId xmlns:a16="http://schemas.microsoft.com/office/drawing/2014/main" val="10000"/>
                  </a:ext>
                </a:extLst>
              </a:tr>
              <a:tr h="372007">
                <a:tc>
                  <a:txBody>
                    <a:bodyPr/>
                    <a:lstStyle/>
                    <a:p>
                      <a:r>
                        <a:rPr lang="zh-CN" altLang="en-US" dirty="0"/>
                        <a:t>软件需求的验证和审核</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1"/>
                  </a:ext>
                </a:extLst>
              </a:tr>
              <a:tr h="372007">
                <a:tc>
                  <a:txBody>
                    <a:bodyPr/>
                    <a:lstStyle/>
                    <a:p>
                      <a:r>
                        <a:rPr lang="zh-CN" altLang="en-US" dirty="0"/>
                        <a:t>软件需求规格说明</a:t>
                      </a:r>
                      <a:r>
                        <a:rPr lang="en-US" altLang="zh-CN" dirty="0"/>
                        <a:t>SRS</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2"/>
                  </a:ext>
                </a:extLst>
              </a:tr>
              <a:tr h="372007">
                <a:tc>
                  <a:txBody>
                    <a:bodyPr/>
                    <a:lstStyle/>
                    <a:p>
                      <a:r>
                        <a:rPr lang="en-US" altLang="zh-CN" dirty="0"/>
                        <a:t>UML</a:t>
                      </a:r>
                      <a:r>
                        <a:rPr lang="zh-CN" altLang="en-US" dirty="0"/>
                        <a:t>基础</a:t>
                      </a:r>
                      <a:r>
                        <a:rPr lang="en-US" altLang="zh-CN" dirty="0"/>
                        <a:t>III</a:t>
                      </a:r>
                      <a:r>
                        <a:rPr lang="zh-CN" altLang="en-US" dirty="0"/>
                        <a:t>：对象图、构件图、包图</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17</a:t>
                      </a:r>
                      <a:r>
                        <a:rPr lang="zh-CN" altLang="en-US" dirty="0"/>
                        <a:t>日</a:t>
                      </a:r>
                    </a:p>
                  </a:txBody>
                  <a:tcPr/>
                </a:tc>
                <a:extLst>
                  <a:ext uri="{0D108BD9-81ED-4DB2-BD59-A6C34878D82A}">
                    <a16:rowId xmlns:a16="http://schemas.microsoft.com/office/drawing/2014/main" val="10003"/>
                  </a:ext>
                </a:extLst>
              </a:tr>
              <a:tr h="372007">
                <a:tc>
                  <a:txBody>
                    <a:bodyPr/>
                    <a:lstStyle/>
                    <a:p>
                      <a:r>
                        <a:rPr lang="en-US" altLang="zh-CN" dirty="0"/>
                        <a:t>UML</a:t>
                      </a:r>
                      <a:r>
                        <a:rPr lang="zh-CN" altLang="en-US" dirty="0"/>
                        <a:t>基础</a:t>
                      </a:r>
                      <a:r>
                        <a:rPr lang="en-US" altLang="zh-CN" dirty="0"/>
                        <a:t>III</a:t>
                      </a:r>
                      <a:r>
                        <a:rPr lang="zh-CN" altLang="en-US" dirty="0"/>
                        <a:t>：综合应用和问题解答</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24</a:t>
                      </a:r>
                      <a:r>
                        <a:rPr lang="zh-CN" altLang="en-US" dirty="0"/>
                        <a:t>日</a:t>
                      </a:r>
                    </a:p>
                  </a:txBody>
                  <a:tcPr/>
                </a:tc>
                <a:extLst>
                  <a:ext uri="{0D108BD9-81ED-4DB2-BD59-A6C34878D82A}">
                    <a16:rowId xmlns:a16="http://schemas.microsoft.com/office/drawing/2014/main" val="10004"/>
                  </a:ext>
                </a:extLst>
              </a:tr>
              <a:tr h="372007">
                <a:tc>
                  <a:txBody>
                    <a:bodyPr/>
                    <a:lstStyle/>
                    <a:p>
                      <a:r>
                        <a:rPr lang="zh-CN" altLang="en-US" dirty="0"/>
                        <a:t>需求管理</a:t>
                      </a:r>
                      <a:r>
                        <a:rPr lang="en-US" altLang="zh-CN" dirty="0"/>
                        <a:t>-</a:t>
                      </a:r>
                      <a:r>
                        <a:rPr lang="zh-CN" altLang="en-US" dirty="0"/>
                        <a:t>变更管理、控制、跟踪</a:t>
                      </a:r>
                      <a:endParaRPr lang="en-US" altLang="zh-CN" dirty="0"/>
                    </a:p>
                    <a:p>
                      <a:r>
                        <a:rPr lang="zh-CN" altLang="en-US" dirty="0"/>
                        <a:t>工具</a:t>
                      </a:r>
                      <a:r>
                        <a:rPr lang="en-US" altLang="zh-CN" dirty="0"/>
                        <a:t>Rational </a:t>
                      </a:r>
                      <a:r>
                        <a:rPr lang="en-US" altLang="zh-CN" dirty="0" err="1"/>
                        <a:t>RequisitePro</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5"/>
                  </a:ext>
                </a:extLst>
              </a:tr>
              <a:tr h="372007">
                <a:tc>
                  <a:txBody>
                    <a:bodyPr/>
                    <a:lstStyle/>
                    <a:p>
                      <a:r>
                        <a:rPr lang="zh-CN" altLang="en-US" dirty="0"/>
                        <a:t>软件需求变更文档</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6"/>
                  </a:ext>
                </a:extLst>
              </a:tr>
              <a:tr h="372007">
                <a:tc>
                  <a:txBody>
                    <a:bodyPr/>
                    <a:lstStyle/>
                    <a:p>
                      <a:r>
                        <a:rPr lang="en-US" altLang="zh-CN" dirty="0"/>
                        <a:t>UML</a:t>
                      </a:r>
                      <a:r>
                        <a:rPr lang="zh-CN" altLang="en-US" dirty="0"/>
                        <a:t>与设计模式、数据库设计、体系架构设计</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7"/>
                  </a:ext>
                </a:extLst>
              </a:tr>
              <a:tr h="372007">
                <a:tc>
                  <a:txBody>
                    <a:bodyPr/>
                    <a:lstStyle/>
                    <a:p>
                      <a:r>
                        <a:rPr lang="zh-CN" altLang="en-US" dirty="0"/>
                        <a:t>软件概要设计说明</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8"/>
                  </a:ext>
                </a:extLst>
              </a:tr>
              <a:tr h="372007">
                <a:tc>
                  <a:txBody>
                    <a:bodyPr/>
                    <a:lstStyle/>
                    <a:p>
                      <a:r>
                        <a:rPr lang="zh-CN" altLang="en-US" dirty="0"/>
                        <a:t>答辩；课程总结</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14</a:t>
                      </a:r>
                      <a:r>
                        <a:rPr lang="zh-CN" altLang="en-US" dirty="0"/>
                        <a:t>日</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4604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4" name="Picture 2">
            <a:extLst>
              <a:ext uri="{FF2B5EF4-FFF2-40B4-BE49-F238E27FC236}">
                <a16:creationId xmlns:a16="http://schemas.microsoft.com/office/drawing/2014/main" id="{7F89153B-72CD-4B1B-82A8-EB11E0F5F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89" y="1151090"/>
            <a:ext cx="9663723" cy="562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73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fontScale="92500" lnSpcReduction="2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项目概述</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章 时间管理计划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4</a:t>
            </a:r>
            <a:r>
              <a:rPr lang="zh-CN" altLang="en-US" dirty="0"/>
              <a:t>章 范围管理计划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a:t>章 配置系统管理指南</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9</a:t>
            </a:r>
            <a:r>
              <a:rPr lang="zh-CN" altLang="en-US" dirty="0"/>
              <a:t>章 过程文件</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10</a:t>
            </a:r>
            <a:r>
              <a:rPr lang="zh-CN" altLang="en-US" dirty="0"/>
              <a:t>章 参考资料</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11</a:t>
            </a:r>
            <a:r>
              <a:rPr lang="zh-CN" altLang="en-US" dirty="0"/>
              <a:t>章 小组分工</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5" name="Picture 3">
            <a:extLst>
              <a:ext uri="{FF2B5EF4-FFF2-40B4-BE49-F238E27FC236}">
                <a16:creationId xmlns:a16="http://schemas.microsoft.com/office/drawing/2014/main" id="{938227BA-9613-46F9-9389-8A989E082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38" y="1630972"/>
            <a:ext cx="10649865" cy="321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50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图</a:t>
            </a:r>
          </a:p>
        </p:txBody>
      </p:sp>
      <p:sp>
        <p:nvSpPr>
          <p:cNvPr id="3" name="Rectangle 2">
            <a:extLst>
              <a:ext uri="{FF2B5EF4-FFF2-40B4-BE49-F238E27FC236}">
                <a16:creationId xmlns:a16="http://schemas.microsoft.com/office/drawing/2014/main" id="{CD67ED4D-6D98-4385-8208-8B6A8409B373}"/>
              </a:ext>
            </a:extLst>
          </p:cNvPr>
          <p:cNvSpPr>
            <a:spLocks noChangeArrowheads="1"/>
          </p:cNvSpPr>
          <p:nvPr/>
        </p:nvSpPr>
        <p:spPr bwMode="auto">
          <a:xfrm>
            <a:off x="2488287" y="1622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2DBADE5A-02A2-400F-993B-FABA5B953CA0}"/>
              </a:ext>
            </a:extLst>
          </p:cNvPr>
          <p:cNvGraphicFramePr>
            <a:graphicFrameLocks noChangeAspect="1"/>
          </p:cNvGraphicFramePr>
          <p:nvPr>
            <p:extLst>
              <p:ext uri="{D42A27DB-BD31-4B8C-83A1-F6EECF244321}">
                <p14:modId xmlns:p14="http://schemas.microsoft.com/office/powerpoint/2010/main" val="3629556689"/>
              </p:ext>
            </p:extLst>
          </p:nvPr>
        </p:nvGraphicFramePr>
        <p:xfrm>
          <a:off x="1229939" y="452717"/>
          <a:ext cx="10453674" cy="5906137"/>
        </p:xfrm>
        <a:graphic>
          <a:graphicData uri="http://schemas.openxmlformats.org/presentationml/2006/ole">
            <mc:AlternateContent xmlns:mc="http://schemas.openxmlformats.org/markup-compatibility/2006">
              <mc:Choice xmlns:v="urn:schemas-microsoft-com:vml" Requires="v">
                <p:oleObj spid="_x0000_s2065" name="Visio" r:id="rId3" imgW="30136973" imgH="17059275" progId="Visio.Drawing.15">
                  <p:embed/>
                </p:oleObj>
              </mc:Choice>
              <mc:Fallback>
                <p:oleObj name="Visio" r:id="rId3" imgW="30136973" imgH="1705927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9939" y="452717"/>
                        <a:ext cx="10453674" cy="5906137"/>
                      </a:xfrm>
                      <a:prstGeom prst="rect">
                        <a:avLst/>
                      </a:prstGeom>
                      <a:noFill/>
                    </p:spPr>
                  </p:pic>
                </p:oleObj>
              </mc:Fallback>
            </mc:AlternateContent>
          </a:graphicData>
        </a:graphic>
      </p:graphicFrame>
    </p:spTree>
    <p:extLst>
      <p:ext uri="{BB962C8B-B14F-4D97-AF65-F5344CB8AC3E}">
        <p14:creationId xmlns:p14="http://schemas.microsoft.com/office/powerpoint/2010/main" val="3766203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r>
              <a:rPr lang="zh-CN" altLang="en-US" dirty="0"/>
              <a:t>图</a:t>
            </a:r>
          </a:p>
        </p:txBody>
      </p:sp>
      <p:pic>
        <p:nvPicPr>
          <p:cNvPr id="3" name="图片 2">
            <a:extLst>
              <a:ext uri="{FF2B5EF4-FFF2-40B4-BE49-F238E27FC236}">
                <a16:creationId xmlns:a16="http://schemas.microsoft.com/office/drawing/2014/main" id="{7850030C-A93B-4F21-A28E-76B8D2D3836E}"/>
              </a:ext>
            </a:extLst>
          </p:cNvPr>
          <p:cNvPicPr>
            <a:picLocks noChangeAspect="1"/>
          </p:cNvPicPr>
          <p:nvPr/>
        </p:nvPicPr>
        <p:blipFill>
          <a:blip r:embed="rId2"/>
          <a:stretch>
            <a:fillRect/>
          </a:stretch>
        </p:blipFill>
        <p:spPr>
          <a:xfrm>
            <a:off x="2395713" y="553674"/>
            <a:ext cx="7906138" cy="5708708"/>
          </a:xfrm>
          <a:prstGeom prst="rect">
            <a:avLst/>
          </a:prstGeom>
        </p:spPr>
      </p:pic>
    </p:spTree>
    <p:extLst>
      <p:ext uri="{BB962C8B-B14F-4D97-AF65-F5344CB8AC3E}">
        <p14:creationId xmlns:p14="http://schemas.microsoft.com/office/powerpoint/2010/main" val="3550024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3.4</a:t>
            </a:r>
            <a:r>
              <a:rPr lang="zh-CN" altLang="en-US" dirty="0"/>
              <a:t>甘特图</a:t>
            </a:r>
          </a:p>
        </p:txBody>
      </p:sp>
      <p:pic>
        <p:nvPicPr>
          <p:cNvPr id="3" name="图片 2">
            <a:extLst>
              <a:ext uri="{FF2B5EF4-FFF2-40B4-BE49-F238E27FC236}">
                <a16:creationId xmlns:a16="http://schemas.microsoft.com/office/drawing/2014/main" id="{314FA783-3CB6-40CE-BF82-9AD59536F8CC}"/>
              </a:ext>
            </a:extLst>
          </p:cNvPr>
          <p:cNvPicPr>
            <a:picLocks noChangeAspect="1"/>
          </p:cNvPicPr>
          <p:nvPr/>
        </p:nvPicPr>
        <p:blipFill rotWithShape="1">
          <a:blip r:embed="rId2"/>
          <a:srcRect l="9956" t="17692" r="52063" b="13805"/>
          <a:stretch/>
        </p:blipFill>
        <p:spPr>
          <a:xfrm>
            <a:off x="587229" y="1513544"/>
            <a:ext cx="8196045" cy="4157415"/>
          </a:xfrm>
          <a:prstGeom prst="rect">
            <a:avLst/>
          </a:prstGeom>
        </p:spPr>
      </p:pic>
    </p:spTree>
    <p:extLst>
      <p:ext uri="{BB962C8B-B14F-4D97-AF65-F5344CB8AC3E}">
        <p14:creationId xmlns:p14="http://schemas.microsoft.com/office/powerpoint/2010/main" val="23518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3.5</a:t>
            </a:r>
            <a:r>
              <a:rPr lang="zh-CN" altLang="en-US" dirty="0"/>
              <a:t>里程碑</a:t>
            </a:r>
          </a:p>
        </p:txBody>
      </p:sp>
      <p:graphicFrame>
        <p:nvGraphicFramePr>
          <p:cNvPr id="4" name="表格 3">
            <a:extLst>
              <a:ext uri="{FF2B5EF4-FFF2-40B4-BE49-F238E27FC236}">
                <a16:creationId xmlns:a16="http://schemas.microsoft.com/office/drawing/2014/main" id="{0B7F18E3-8CB4-454A-949F-16A35DC3FA32}"/>
              </a:ext>
            </a:extLst>
          </p:cNvPr>
          <p:cNvGraphicFramePr>
            <a:graphicFrameLocks noGrp="1"/>
          </p:cNvGraphicFramePr>
          <p:nvPr>
            <p:extLst>
              <p:ext uri="{D42A27DB-BD31-4B8C-83A1-F6EECF244321}">
                <p14:modId xmlns:p14="http://schemas.microsoft.com/office/powerpoint/2010/main" val="1155333374"/>
              </p:ext>
            </p:extLst>
          </p:nvPr>
        </p:nvGraphicFramePr>
        <p:xfrm>
          <a:off x="1553828" y="1952848"/>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68276619"/>
                    </a:ext>
                  </a:extLst>
                </a:gridCol>
                <a:gridCol w="4064000">
                  <a:extLst>
                    <a:ext uri="{9D8B030D-6E8A-4147-A177-3AD203B41FA5}">
                      <a16:colId xmlns:a16="http://schemas.microsoft.com/office/drawing/2014/main" val="11757391"/>
                    </a:ext>
                  </a:extLst>
                </a:gridCol>
              </a:tblGrid>
              <a:tr h="370840">
                <a:tc>
                  <a:txBody>
                    <a:bodyPr/>
                    <a:lstStyle/>
                    <a:p>
                      <a:r>
                        <a:rPr lang="zh-CN" altLang="en-US" dirty="0">
                          <a:solidFill>
                            <a:schemeClr val="bg1"/>
                          </a:solidFill>
                        </a:rPr>
                        <a:t>文档</a:t>
                      </a:r>
                    </a:p>
                  </a:txBody>
                  <a:tcPr>
                    <a:solidFill>
                      <a:schemeClr val="tx2"/>
                    </a:solidFill>
                  </a:tcPr>
                </a:tc>
                <a:tc>
                  <a:txBody>
                    <a:bodyPr/>
                    <a:lstStyle/>
                    <a:p>
                      <a:r>
                        <a:rPr lang="zh-CN" altLang="en-US" dirty="0">
                          <a:solidFill>
                            <a:schemeClr val="bg1"/>
                          </a:solidFill>
                        </a:rPr>
                        <a:t>期限</a:t>
                      </a:r>
                    </a:p>
                  </a:txBody>
                  <a:tcPr>
                    <a:solidFill>
                      <a:schemeClr val="tx2"/>
                    </a:solidFill>
                  </a:tcPr>
                </a:tc>
                <a:extLst>
                  <a:ext uri="{0D108BD9-81ED-4DB2-BD59-A6C34878D82A}">
                    <a16:rowId xmlns:a16="http://schemas.microsoft.com/office/drawing/2014/main" val="1814466287"/>
                  </a:ext>
                </a:extLst>
              </a:tr>
              <a:tr h="370840">
                <a:tc>
                  <a:txBody>
                    <a:bodyPr/>
                    <a:lstStyle/>
                    <a:p>
                      <a:r>
                        <a:rPr lang="en-US" altLang="zh-CN" dirty="0">
                          <a:solidFill>
                            <a:schemeClr val="bg1"/>
                          </a:solidFill>
                        </a:rPr>
                        <a:t>《</a:t>
                      </a:r>
                      <a:r>
                        <a:rPr lang="zh-CN" altLang="en-US" dirty="0">
                          <a:solidFill>
                            <a:schemeClr val="bg1"/>
                          </a:solidFill>
                        </a:rPr>
                        <a:t>项目章程</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第二周</a:t>
                      </a:r>
                    </a:p>
                  </a:txBody>
                  <a:tcPr>
                    <a:solidFill>
                      <a:schemeClr val="tx2"/>
                    </a:solidFill>
                  </a:tcPr>
                </a:tc>
                <a:extLst>
                  <a:ext uri="{0D108BD9-81ED-4DB2-BD59-A6C34878D82A}">
                    <a16:rowId xmlns:a16="http://schemas.microsoft.com/office/drawing/2014/main" val="4012234533"/>
                  </a:ext>
                </a:extLst>
              </a:tr>
              <a:tr h="370840">
                <a:tc>
                  <a:txBody>
                    <a:bodyPr/>
                    <a:lstStyle/>
                    <a:p>
                      <a:r>
                        <a:rPr lang="en-US" altLang="zh-CN" dirty="0">
                          <a:solidFill>
                            <a:schemeClr val="bg1"/>
                          </a:solidFill>
                        </a:rPr>
                        <a:t>《</a:t>
                      </a:r>
                      <a:r>
                        <a:rPr lang="zh-CN" altLang="en-US" dirty="0">
                          <a:solidFill>
                            <a:schemeClr val="bg1"/>
                          </a:solidFill>
                        </a:rPr>
                        <a:t>需求工程项目计划</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第三周，第四周</a:t>
                      </a:r>
                    </a:p>
                  </a:txBody>
                  <a:tcPr>
                    <a:solidFill>
                      <a:schemeClr val="tx2"/>
                    </a:solidFill>
                  </a:tcPr>
                </a:tc>
                <a:extLst>
                  <a:ext uri="{0D108BD9-81ED-4DB2-BD59-A6C34878D82A}">
                    <a16:rowId xmlns:a16="http://schemas.microsoft.com/office/drawing/2014/main" val="679803038"/>
                  </a:ext>
                </a:extLst>
              </a:tr>
              <a:tr h="370840">
                <a:tc>
                  <a:txBody>
                    <a:bodyPr/>
                    <a:lstStyle/>
                    <a:p>
                      <a:r>
                        <a:rPr lang="en-US" altLang="zh-CN" dirty="0">
                          <a:solidFill>
                            <a:schemeClr val="bg1"/>
                          </a:solidFill>
                        </a:rPr>
                        <a:t>《</a:t>
                      </a:r>
                      <a:r>
                        <a:rPr lang="zh-CN" altLang="en-US" dirty="0">
                          <a:solidFill>
                            <a:schemeClr val="bg1"/>
                          </a:solidFill>
                        </a:rPr>
                        <a:t>软件需求规格说明书</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第十一周</a:t>
                      </a:r>
                    </a:p>
                  </a:txBody>
                  <a:tcPr>
                    <a:solidFill>
                      <a:schemeClr val="tx2"/>
                    </a:solidFill>
                  </a:tcPr>
                </a:tc>
                <a:extLst>
                  <a:ext uri="{0D108BD9-81ED-4DB2-BD59-A6C34878D82A}">
                    <a16:rowId xmlns:a16="http://schemas.microsoft.com/office/drawing/2014/main" val="1760917167"/>
                  </a:ext>
                </a:extLst>
              </a:tr>
              <a:tr h="370840">
                <a:tc>
                  <a:txBody>
                    <a:bodyPr/>
                    <a:lstStyle/>
                    <a:p>
                      <a:r>
                        <a:rPr lang="en-US" altLang="zh-CN" dirty="0">
                          <a:solidFill>
                            <a:schemeClr val="bg1"/>
                          </a:solidFill>
                        </a:rPr>
                        <a:t>《</a:t>
                      </a:r>
                      <a:r>
                        <a:rPr lang="zh-CN" altLang="en-US" dirty="0">
                          <a:solidFill>
                            <a:schemeClr val="bg1"/>
                          </a:solidFill>
                        </a:rPr>
                        <a:t>软件需求变更文档</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第十四周</a:t>
                      </a:r>
                    </a:p>
                  </a:txBody>
                  <a:tcPr>
                    <a:solidFill>
                      <a:schemeClr val="tx2"/>
                    </a:solidFill>
                  </a:tcPr>
                </a:tc>
                <a:extLst>
                  <a:ext uri="{0D108BD9-81ED-4DB2-BD59-A6C34878D82A}">
                    <a16:rowId xmlns:a16="http://schemas.microsoft.com/office/drawing/2014/main" val="1708669975"/>
                  </a:ext>
                </a:extLst>
              </a:tr>
              <a:tr h="370840">
                <a:tc>
                  <a:txBody>
                    <a:bodyPr/>
                    <a:lstStyle/>
                    <a:p>
                      <a:r>
                        <a:rPr lang="en-US" altLang="zh-CN" dirty="0">
                          <a:solidFill>
                            <a:schemeClr val="bg1"/>
                          </a:solidFill>
                        </a:rPr>
                        <a:t>《</a:t>
                      </a:r>
                      <a:r>
                        <a:rPr lang="zh-CN" altLang="en-US" dirty="0">
                          <a:solidFill>
                            <a:schemeClr val="bg1"/>
                          </a:solidFill>
                        </a:rPr>
                        <a:t>软件概要设计说明</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第十五周</a:t>
                      </a:r>
                    </a:p>
                  </a:txBody>
                  <a:tcPr>
                    <a:solidFill>
                      <a:schemeClr val="tx2"/>
                    </a:solidFill>
                  </a:tcPr>
                </a:tc>
                <a:extLst>
                  <a:ext uri="{0D108BD9-81ED-4DB2-BD59-A6C34878D82A}">
                    <a16:rowId xmlns:a16="http://schemas.microsoft.com/office/drawing/2014/main" val="3359521156"/>
                  </a:ext>
                </a:extLst>
              </a:tr>
            </a:tbl>
          </a:graphicData>
        </a:graphic>
      </p:graphicFrame>
    </p:spTree>
    <p:extLst>
      <p:ext uri="{BB962C8B-B14F-4D97-AF65-F5344CB8AC3E}">
        <p14:creationId xmlns:p14="http://schemas.microsoft.com/office/powerpoint/2010/main" val="3577337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范围</a:t>
            </a:r>
            <a:r>
              <a:rPr lang="zh-CN" altLang="en-US" sz="9600" dirty="0"/>
              <a:t>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223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p:nvPr>
            <p:extLst>
              <p:ext uri="{D42A27DB-BD31-4B8C-83A1-F6EECF244321}">
                <p14:modId xmlns:p14="http://schemas.microsoft.com/office/powerpoint/2010/main" val="3708723621"/>
              </p:ext>
            </p:extLst>
          </p:nvPr>
        </p:nvGraphicFramePr>
        <p:xfrm>
          <a:off x="848995" y="810895"/>
          <a:ext cx="9522460" cy="5609590"/>
        </p:xfrm>
        <a:graphic>
          <a:graphicData uri="http://schemas.openxmlformats.org/drawingml/2006/table">
            <a:tbl>
              <a:tblPr firstRow="1" bandRow="1">
                <a:tableStyleId>{5C22544A-7EE6-4342-B048-85BDC9FD1C3A}</a:tableStyleId>
              </a:tblPr>
              <a:tblGrid>
                <a:gridCol w="4827905">
                  <a:extLst>
                    <a:ext uri="{9D8B030D-6E8A-4147-A177-3AD203B41FA5}">
                      <a16:colId xmlns:a16="http://schemas.microsoft.com/office/drawing/2014/main" val="20000"/>
                    </a:ext>
                  </a:extLst>
                </a:gridCol>
                <a:gridCol w="4694555">
                  <a:extLst>
                    <a:ext uri="{9D8B030D-6E8A-4147-A177-3AD203B41FA5}">
                      <a16:colId xmlns:a16="http://schemas.microsoft.com/office/drawing/2014/main" val="20001"/>
                    </a:ext>
                  </a:extLst>
                </a:gridCol>
              </a:tblGrid>
              <a:tr h="374015">
                <a:tc>
                  <a:txBody>
                    <a:bodyPr/>
                    <a:lstStyle/>
                    <a:p>
                      <a:pPr>
                        <a:buNone/>
                      </a:pPr>
                      <a:r>
                        <a:rPr lang="zh-CN" altLang="en-US" dirty="0">
                          <a:solidFill>
                            <a:schemeClr val="bg1"/>
                          </a:solidFill>
                        </a:rPr>
                        <a:t>开发阶段</a:t>
                      </a:r>
                    </a:p>
                  </a:txBody>
                  <a:tcPr>
                    <a:solidFill>
                      <a:schemeClr val="tx1"/>
                    </a:solidFill>
                  </a:tcPr>
                </a:tc>
                <a:tc>
                  <a:txBody>
                    <a:bodyPr/>
                    <a:lstStyle/>
                    <a:p>
                      <a:pPr>
                        <a:buNone/>
                      </a:pPr>
                      <a:r>
                        <a:rPr lang="zh-CN" altLang="en-US" dirty="0">
                          <a:solidFill>
                            <a:schemeClr val="bg1"/>
                          </a:solidFill>
                        </a:rPr>
                        <a:t>具体内容</a:t>
                      </a:r>
                    </a:p>
                  </a:txBody>
                  <a:tcPr>
                    <a:solidFill>
                      <a:schemeClr val="tx1"/>
                    </a:solidFill>
                  </a:tcPr>
                </a:tc>
                <a:extLst>
                  <a:ext uri="{0D108BD9-81ED-4DB2-BD59-A6C34878D82A}">
                    <a16:rowId xmlns:a16="http://schemas.microsoft.com/office/drawing/2014/main" val="10000"/>
                  </a:ext>
                </a:extLst>
              </a:tr>
              <a:tr h="3178810">
                <a:tc>
                  <a:txBody>
                    <a:bodyPr/>
                    <a:lstStyle/>
                    <a:p>
                      <a:pPr>
                        <a:buNone/>
                      </a:pPr>
                      <a:r>
                        <a:rPr lang="zh-CN" altLang="en-US" dirty="0"/>
                        <a:t>需求获取</a:t>
                      </a:r>
                    </a:p>
                  </a:txBody>
                  <a:tcPr>
                    <a:solidFill>
                      <a:schemeClr val="tx1"/>
                    </a:solidFill>
                  </a:tcPr>
                </a:tc>
                <a:tc>
                  <a:txBody>
                    <a:bodyPr/>
                    <a:lstStyle/>
                    <a:p>
                      <a:pPr>
                        <a:buNone/>
                      </a:pPr>
                      <a:r>
                        <a:rPr lang="zh-CN" altLang="en-US"/>
                        <a:t>编写项目视图与范围</a:t>
                      </a:r>
                    </a:p>
                    <a:p>
                      <a:pPr>
                        <a:buNone/>
                      </a:pPr>
                      <a:r>
                        <a:rPr lang="zh-CN" altLang="en-US"/>
                        <a:t>确定需求开发过程</a:t>
                      </a:r>
                    </a:p>
                    <a:p>
                      <a:pPr>
                        <a:buNone/>
                      </a:pPr>
                      <a:r>
                        <a:rPr lang="zh-CN" altLang="en-US"/>
                        <a:t>用户群分类</a:t>
                      </a:r>
                    </a:p>
                    <a:p>
                      <a:pPr>
                        <a:buNone/>
                      </a:pPr>
                      <a:r>
                        <a:rPr lang="zh-CN" altLang="en-US"/>
                        <a:t>选择产品代表</a:t>
                      </a:r>
                    </a:p>
                    <a:p>
                      <a:pPr>
                        <a:buNone/>
                      </a:pPr>
                      <a:r>
                        <a:rPr lang="zh-CN" altLang="en-US"/>
                        <a:t>建立核心队伍</a:t>
                      </a:r>
                    </a:p>
                    <a:p>
                      <a:pPr>
                        <a:buNone/>
                      </a:pPr>
                      <a:r>
                        <a:rPr lang="zh-CN" altLang="en-US"/>
                        <a:t>确定使用实例</a:t>
                      </a:r>
                    </a:p>
                    <a:p>
                      <a:pPr>
                        <a:buNone/>
                      </a:pPr>
                      <a:r>
                        <a:rPr lang="zh-CN" altLang="en-US"/>
                        <a:t>召开应用程序开发联系会议（</a:t>
                      </a:r>
                      <a:r>
                        <a:rPr lang="en-US" altLang="zh-CN"/>
                        <a:t>JAD</a:t>
                      </a:r>
                      <a:r>
                        <a:rPr lang="zh-CN" altLang="en-US"/>
                        <a:t>）</a:t>
                      </a:r>
                    </a:p>
                    <a:p>
                      <a:pPr>
                        <a:buNone/>
                      </a:pPr>
                      <a:r>
                        <a:rPr lang="zh-CN" altLang="en-US"/>
                        <a:t>分析用户工作流程</a:t>
                      </a:r>
                    </a:p>
                    <a:p>
                      <a:pPr>
                        <a:buNone/>
                      </a:pPr>
                      <a:r>
                        <a:rPr lang="zh-CN" altLang="en-US"/>
                        <a:t>确定质量属性</a:t>
                      </a:r>
                    </a:p>
                    <a:p>
                      <a:pPr>
                        <a:buNone/>
                      </a:pPr>
                      <a:r>
                        <a:rPr lang="zh-CN" altLang="en-US"/>
                        <a:t>检查问题报告</a:t>
                      </a:r>
                    </a:p>
                    <a:p>
                      <a:pPr>
                        <a:buNone/>
                      </a:pPr>
                      <a:r>
                        <a:rPr lang="zh-CN" altLang="en-US"/>
                        <a:t>需求重用</a:t>
                      </a:r>
                    </a:p>
                  </a:txBody>
                  <a:tcPr>
                    <a:solidFill>
                      <a:schemeClr val="tx1"/>
                    </a:solidFill>
                  </a:tcPr>
                </a:tc>
                <a:extLst>
                  <a:ext uri="{0D108BD9-81ED-4DB2-BD59-A6C34878D82A}">
                    <a16:rowId xmlns:a16="http://schemas.microsoft.com/office/drawing/2014/main" val="10001"/>
                  </a:ext>
                </a:extLst>
              </a:tr>
              <a:tr h="2056765">
                <a:tc>
                  <a:txBody>
                    <a:bodyPr/>
                    <a:lstStyle/>
                    <a:p>
                      <a:pPr>
                        <a:buNone/>
                      </a:pPr>
                      <a:r>
                        <a:rPr lang="zh-CN" altLang="en-US" dirty="0"/>
                        <a:t>需求分析</a:t>
                      </a:r>
                    </a:p>
                  </a:txBody>
                  <a:tcPr>
                    <a:solidFill>
                      <a:schemeClr val="tx1"/>
                    </a:solidFill>
                  </a:tcPr>
                </a:tc>
                <a:tc>
                  <a:txBody>
                    <a:bodyPr/>
                    <a:lstStyle/>
                    <a:p>
                      <a:pPr>
                        <a:buNone/>
                      </a:pPr>
                      <a:r>
                        <a:rPr lang="zh-CN" altLang="en-US" dirty="0"/>
                        <a:t>绘制关联图</a:t>
                      </a:r>
                    </a:p>
                    <a:p>
                      <a:pPr>
                        <a:buNone/>
                      </a:pPr>
                      <a:r>
                        <a:rPr lang="zh-CN" altLang="en-US" dirty="0"/>
                        <a:t>创建开发原型</a:t>
                      </a:r>
                    </a:p>
                    <a:p>
                      <a:pPr>
                        <a:buNone/>
                      </a:pPr>
                      <a:r>
                        <a:rPr lang="zh-CN" altLang="en-US" dirty="0"/>
                        <a:t>分析可行性</a:t>
                      </a:r>
                    </a:p>
                    <a:p>
                      <a:pPr>
                        <a:buNone/>
                      </a:pPr>
                      <a:r>
                        <a:rPr lang="zh-CN" altLang="en-US" dirty="0"/>
                        <a:t>确定需求优先级</a:t>
                      </a:r>
                    </a:p>
                    <a:p>
                      <a:pPr>
                        <a:buNone/>
                      </a:pPr>
                      <a:r>
                        <a:rPr altLang="en-US" dirty="0"/>
                        <a:t>为需求建立模型</a:t>
                      </a:r>
                    </a:p>
                    <a:p>
                      <a:pPr>
                        <a:buNone/>
                      </a:pPr>
                      <a:r>
                        <a:rPr altLang="en-US" dirty="0"/>
                        <a:t>编写数据字典</a:t>
                      </a:r>
                    </a:p>
                    <a:p>
                      <a:pPr>
                        <a:buNone/>
                      </a:pPr>
                      <a:r>
                        <a:rPr altLang="en-US" dirty="0"/>
                        <a:t>应用质量功能调配</a:t>
                      </a:r>
                    </a:p>
                  </a:txBody>
                  <a:tcPr>
                    <a:solidFill>
                      <a:schemeClr val="tx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3499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2953631391"/>
              </p:ext>
            </p:extLst>
          </p:nvPr>
        </p:nvGraphicFramePr>
        <p:xfrm>
          <a:off x="886460" y="786765"/>
          <a:ext cx="9075420" cy="2651760"/>
        </p:xfrm>
        <a:graphic>
          <a:graphicData uri="http://schemas.openxmlformats.org/drawingml/2006/table">
            <a:tbl>
              <a:tblPr firstRow="1" bandRow="1">
                <a:tableStyleId>{5C22544A-7EE6-4342-B048-85BDC9FD1C3A}</a:tableStyleId>
              </a:tblPr>
              <a:tblGrid>
                <a:gridCol w="4676775">
                  <a:extLst>
                    <a:ext uri="{9D8B030D-6E8A-4147-A177-3AD203B41FA5}">
                      <a16:colId xmlns:a16="http://schemas.microsoft.com/office/drawing/2014/main" val="20000"/>
                    </a:ext>
                  </a:extLst>
                </a:gridCol>
                <a:gridCol w="4398645">
                  <a:extLst>
                    <a:ext uri="{9D8B030D-6E8A-4147-A177-3AD203B41FA5}">
                      <a16:colId xmlns:a16="http://schemas.microsoft.com/office/drawing/2014/main" val="20001"/>
                    </a:ext>
                  </a:extLst>
                </a:gridCol>
              </a:tblGrid>
              <a:tr h="1463040">
                <a:tc>
                  <a:txBody>
                    <a:bodyPr/>
                    <a:lstStyle/>
                    <a:p>
                      <a:pPr>
                        <a:buNone/>
                      </a:pPr>
                      <a:r>
                        <a:rPr lang="zh-CN" altLang="en-US" dirty="0">
                          <a:solidFill>
                            <a:schemeClr val="bg1"/>
                          </a:solidFill>
                        </a:rPr>
                        <a:t>需求规格说明</a:t>
                      </a:r>
                    </a:p>
                  </a:txBody>
                  <a:tcPr>
                    <a:solidFill>
                      <a:schemeClr val="tx1"/>
                    </a:solidFill>
                  </a:tcPr>
                </a:tc>
                <a:tc>
                  <a:txBody>
                    <a:bodyPr/>
                    <a:lstStyle/>
                    <a:p>
                      <a:pPr>
                        <a:buNone/>
                      </a:pPr>
                      <a:r>
                        <a:rPr lang="zh-CN" altLang="en-US">
                          <a:solidFill>
                            <a:schemeClr val="bg1"/>
                          </a:solidFill>
                        </a:rPr>
                        <a:t>采用软件需求规格说明模板</a:t>
                      </a:r>
                    </a:p>
                    <a:p>
                      <a:pPr>
                        <a:buNone/>
                      </a:pPr>
                      <a:r>
                        <a:rPr lang="zh-CN" altLang="en-US">
                          <a:solidFill>
                            <a:schemeClr val="bg1"/>
                          </a:solidFill>
                        </a:rPr>
                        <a:t>指明需求来源</a:t>
                      </a:r>
                    </a:p>
                    <a:p>
                      <a:pPr>
                        <a:buNone/>
                      </a:pPr>
                      <a:r>
                        <a:rPr lang="zh-CN" altLang="en-US">
                          <a:solidFill>
                            <a:schemeClr val="bg1"/>
                          </a:solidFill>
                        </a:rPr>
                        <a:t>为每一项需求注上标号</a:t>
                      </a:r>
                    </a:p>
                    <a:p>
                      <a:pPr>
                        <a:buNone/>
                      </a:pPr>
                      <a:r>
                        <a:rPr lang="zh-CN" altLang="en-US">
                          <a:solidFill>
                            <a:schemeClr val="bg1"/>
                          </a:solidFill>
                        </a:rPr>
                        <a:t>记录业务规范</a:t>
                      </a:r>
                    </a:p>
                    <a:p>
                      <a:pPr>
                        <a:buNone/>
                      </a:pPr>
                      <a:r>
                        <a:rPr lang="zh-CN" altLang="en-US">
                          <a:solidFill>
                            <a:schemeClr val="bg1"/>
                          </a:solidFill>
                        </a:rPr>
                        <a:t>创建需求跟踪能力矩阵</a:t>
                      </a:r>
                    </a:p>
                  </a:txBody>
                  <a:tcPr>
                    <a:solidFill>
                      <a:schemeClr val="tx1"/>
                    </a:solidFill>
                  </a:tcPr>
                </a:tc>
                <a:extLst>
                  <a:ext uri="{0D108BD9-81ED-4DB2-BD59-A6C34878D82A}">
                    <a16:rowId xmlns:a16="http://schemas.microsoft.com/office/drawing/2014/main" val="10000"/>
                  </a:ext>
                </a:extLst>
              </a:tr>
              <a:tr h="1188720">
                <a:tc>
                  <a:txBody>
                    <a:bodyPr/>
                    <a:lstStyle/>
                    <a:p>
                      <a:pPr>
                        <a:buNone/>
                      </a:pPr>
                      <a:r>
                        <a:rPr lang="zh-CN" altLang="en-US" dirty="0"/>
                        <a:t>需求规格审核</a:t>
                      </a:r>
                    </a:p>
                  </a:txBody>
                  <a:tcPr>
                    <a:solidFill>
                      <a:schemeClr val="tx1"/>
                    </a:solidFill>
                  </a:tcPr>
                </a:tc>
                <a:tc>
                  <a:txBody>
                    <a:bodyPr/>
                    <a:lstStyle/>
                    <a:p>
                      <a:pPr>
                        <a:buNone/>
                      </a:pPr>
                      <a:r>
                        <a:rPr lang="zh-CN" altLang="en-US" dirty="0">
                          <a:solidFill>
                            <a:schemeClr val="bg1"/>
                          </a:solidFill>
                        </a:rPr>
                        <a:t>审查需求文档</a:t>
                      </a:r>
                    </a:p>
                    <a:p>
                      <a:pPr>
                        <a:buNone/>
                      </a:pPr>
                      <a:r>
                        <a:rPr lang="zh-CN" altLang="en-US" dirty="0">
                          <a:solidFill>
                            <a:schemeClr val="bg1"/>
                          </a:solidFill>
                        </a:rPr>
                        <a:t>编写测试用例</a:t>
                      </a:r>
                    </a:p>
                    <a:p>
                      <a:pPr>
                        <a:buNone/>
                      </a:pPr>
                      <a:r>
                        <a:rPr lang="zh-CN" altLang="en-US" dirty="0">
                          <a:solidFill>
                            <a:schemeClr val="bg1"/>
                          </a:solidFill>
                        </a:rPr>
                        <a:t>编写用户手册</a:t>
                      </a:r>
                    </a:p>
                    <a:p>
                      <a:pPr>
                        <a:buNone/>
                      </a:pPr>
                      <a:r>
                        <a:rPr lang="zh-CN" altLang="en-US" dirty="0">
                          <a:solidFill>
                            <a:schemeClr val="bg1"/>
                          </a:solidFill>
                        </a:rPr>
                        <a:t>确定合格的标准</a:t>
                      </a:r>
                    </a:p>
                  </a:txBody>
                  <a:tcPr>
                    <a:solidFill>
                      <a:schemeClr val="tx1"/>
                    </a:solidFill>
                  </a:tcPr>
                </a:tc>
                <a:extLst>
                  <a:ext uri="{0D108BD9-81ED-4DB2-BD59-A6C34878D82A}">
                    <a16:rowId xmlns:a16="http://schemas.microsoft.com/office/drawing/2014/main" val="10001"/>
                  </a:ext>
                </a:extLst>
              </a:tr>
            </a:tbl>
          </a:graphicData>
        </a:graphic>
      </p:graphicFrame>
      <p:graphicFrame>
        <p:nvGraphicFramePr>
          <p:cNvPr id="5" name="表格 4"/>
          <p:cNvGraphicFramePr/>
          <p:nvPr>
            <p:extLst>
              <p:ext uri="{D42A27DB-BD31-4B8C-83A1-F6EECF244321}">
                <p14:modId xmlns:p14="http://schemas.microsoft.com/office/powerpoint/2010/main" val="907177149"/>
              </p:ext>
            </p:extLst>
          </p:nvPr>
        </p:nvGraphicFramePr>
        <p:xfrm>
          <a:off x="886460" y="3438525"/>
          <a:ext cx="9075420" cy="2834640"/>
        </p:xfrm>
        <a:graphic>
          <a:graphicData uri="http://schemas.openxmlformats.org/drawingml/2006/table">
            <a:tbl>
              <a:tblPr firstRow="1" bandRow="1">
                <a:tableStyleId>{5C22544A-7EE6-4342-B048-85BDC9FD1C3A}</a:tableStyleId>
              </a:tblPr>
              <a:tblGrid>
                <a:gridCol w="4537710">
                  <a:extLst>
                    <a:ext uri="{9D8B030D-6E8A-4147-A177-3AD203B41FA5}">
                      <a16:colId xmlns:a16="http://schemas.microsoft.com/office/drawing/2014/main" val="20000"/>
                    </a:ext>
                  </a:extLst>
                </a:gridCol>
                <a:gridCol w="4537710">
                  <a:extLst>
                    <a:ext uri="{9D8B030D-6E8A-4147-A177-3AD203B41FA5}">
                      <a16:colId xmlns:a16="http://schemas.microsoft.com/office/drawing/2014/main" val="20001"/>
                    </a:ext>
                  </a:extLst>
                </a:gridCol>
              </a:tblGrid>
              <a:tr h="381000">
                <a:tc>
                  <a:txBody>
                    <a:bodyPr/>
                    <a:lstStyle/>
                    <a:p>
                      <a:pPr>
                        <a:buNone/>
                      </a:pPr>
                      <a:r>
                        <a:rPr lang="zh-CN" altLang="en-US" dirty="0">
                          <a:solidFill>
                            <a:schemeClr val="bg1"/>
                          </a:solidFill>
                        </a:rPr>
                        <a:t>需求管理过程</a:t>
                      </a:r>
                    </a:p>
                  </a:txBody>
                  <a:tcPr>
                    <a:solidFill>
                      <a:schemeClr val="tx1"/>
                    </a:solidFill>
                  </a:tcPr>
                </a:tc>
                <a:tc>
                  <a:txBody>
                    <a:bodyPr/>
                    <a:lstStyle/>
                    <a:p>
                      <a:pPr>
                        <a:buNone/>
                      </a:pPr>
                      <a:r>
                        <a:rPr lang="zh-CN" altLang="en-US" dirty="0">
                          <a:solidFill>
                            <a:schemeClr val="bg1"/>
                          </a:solidFill>
                        </a:rPr>
                        <a:t>确定变更控制过程</a:t>
                      </a:r>
                    </a:p>
                    <a:p>
                      <a:pPr>
                        <a:buNone/>
                      </a:pPr>
                      <a:r>
                        <a:rPr lang="zh-CN" altLang="en-US" dirty="0">
                          <a:solidFill>
                            <a:schemeClr val="bg1"/>
                          </a:solidFill>
                        </a:rPr>
                        <a:t>建立变更控制委员会</a:t>
                      </a:r>
                    </a:p>
                    <a:p>
                      <a:pPr>
                        <a:buNone/>
                      </a:pPr>
                      <a:r>
                        <a:rPr lang="zh-CN" altLang="en-US" dirty="0">
                          <a:solidFill>
                            <a:schemeClr val="bg1"/>
                          </a:solidFill>
                        </a:rPr>
                        <a:t>进行变更影响分析</a:t>
                      </a:r>
                    </a:p>
                    <a:p>
                      <a:pPr>
                        <a:buNone/>
                      </a:pPr>
                      <a:r>
                        <a:rPr lang="zh-CN" altLang="en-US" dirty="0">
                          <a:solidFill>
                            <a:schemeClr val="bg1"/>
                          </a:solidFill>
                        </a:rPr>
                        <a:t>跟踪每一项变更</a:t>
                      </a:r>
                    </a:p>
                    <a:p>
                      <a:pPr>
                        <a:buNone/>
                      </a:pPr>
                      <a:r>
                        <a:rPr lang="zh-CN" altLang="en-US" dirty="0">
                          <a:solidFill>
                            <a:schemeClr val="bg1"/>
                          </a:solidFill>
                        </a:rPr>
                        <a:t>编写需求文档的基准版本和控制版本</a:t>
                      </a:r>
                    </a:p>
                    <a:p>
                      <a:pPr>
                        <a:buNone/>
                      </a:pPr>
                      <a:r>
                        <a:rPr lang="zh-CN" altLang="en-US" dirty="0">
                          <a:solidFill>
                            <a:schemeClr val="bg1"/>
                          </a:solidFill>
                        </a:rPr>
                        <a:t>维护变更历史纪录</a:t>
                      </a:r>
                    </a:p>
                    <a:p>
                      <a:pPr>
                        <a:buNone/>
                      </a:pPr>
                      <a:r>
                        <a:rPr lang="zh-CN" altLang="en-US" dirty="0">
                          <a:solidFill>
                            <a:schemeClr val="bg1"/>
                          </a:solidFill>
                        </a:rPr>
                        <a:t>跟踪需求状态</a:t>
                      </a:r>
                    </a:p>
                    <a:p>
                      <a:pPr>
                        <a:buNone/>
                      </a:pPr>
                      <a:r>
                        <a:rPr lang="zh-CN" altLang="en-US" dirty="0">
                          <a:solidFill>
                            <a:schemeClr val="bg1"/>
                          </a:solidFill>
                        </a:rPr>
                        <a:t>衡量需求稳定性</a:t>
                      </a:r>
                    </a:p>
                    <a:p>
                      <a:pPr>
                        <a:buNone/>
                      </a:pPr>
                      <a:r>
                        <a:rPr lang="zh-CN" altLang="en-US" dirty="0">
                          <a:solidFill>
                            <a:schemeClr val="bg1"/>
                          </a:solidFill>
                        </a:rPr>
                        <a:t>使用变更管理工具</a:t>
                      </a:r>
                    </a:p>
                    <a:p>
                      <a:pPr>
                        <a:buNone/>
                      </a:pPr>
                      <a:endParaRPr lang="zh-CN" altLang="en-US" dirty="0">
                        <a:solidFill>
                          <a:schemeClr val="bg1"/>
                        </a:solidFill>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1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5</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5.1 </a:t>
            </a:r>
            <a:r>
              <a:rPr lang="zh-CN" altLang="en-US" dirty="0"/>
              <a:t>教师</a:t>
            </a:r>
            <a:r>
              <a:rPr lang="en-US" altLang="zh-CN" dirty="0"/>
              <a:t>(</a:t>
            </a:r>
            <a:r>
              <a:rPr lang="zh-CN" altLang="en-US" dirty="0"/>
              <a:t>助教</a:t>
            </a:r>
            <a:r>
              <a:rPr lang="en-US" altLang="zh-CN" dirty="0"/>
              <a:t>)</a:t>
            </a:r>
            <a:r>
              <a:rPr lang="zh-CN" altLang="en-US" dirty="0"/>
              <a:t>需求</a:t>
            </a:r>
          </a:p>
        </p:txBody>
      </p:sp>
      <p:sp>
        <p:nvSpPr>
          <p:cNvPr id="3" name="矩形 2"/>
          <p:cNvSpPr>
            <a:spLocks noGrp="1"/>
          </p:cNvSpPr>
          <p:nvPr>
            <p:ph idx="1"/>
          </p:nvPr>
        </p:nvSpPr>
        <p:spPr/>
        <p:txBody>
          <a:bodyPr>
            <a:normAutofit fontScale="77500" lnSpcReduction="20000"/>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、网站上要有系统的课程介绍包括项目管理</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需求工程等几门课的课时安排、教学计划、使用教材、国际国内背景、考核方式、和学生选这门课所需要的知识背景，以及大作业的介绍。并可以在以后增加另外课程的时候可以定制</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2</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、网站要有教师介绍，对任课老师的以往教学、科研成果，及其教学风格，出版书 籍，所获荣誉的详细介绍课件、模板、参考资料、以往优秀作业、教学视频、音频资料下载，可以及时更新。本班老师同学可以通过账号下载，其他用户可以在线浏览简化版课件。</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3</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、教师消息发布栏用于老师发布作业点评、临时课程变更等通知。</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、网站上要有网站向导即使用指南。</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、最新信息：公布老师最近的一些教学或外出交流的心得，以及网站一些最近更新信息的介绍。</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6</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、友情连接（如网上选课主页）有老师要求管理员实时更新。</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、提供专门的作业点评</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作业完成情况跟踪的功能</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对学生的作业</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和课后作业讨论进行点评。</a:t>
            </a:r>
          </a:p>
          <a:p>
            <a:endParaRPr lang="zh-CN" sz="2400" dirty="0"/>
          </a:p>
        </p:txBody>
      </p:sp>
    </p:spTree>
    <p:extLst>
      <p:ext uri="{BB962C8B-B14F-4D97-AF65-F5344CB8AC3E}">
        <p14:creationId xmlns:p14="http://schemas.microsoft.com/office/powerpoint/2010/main" val="218316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5.2 </a:t>
            </a:r>
            <a:r>
              <a:rPr lang="zh-CN" altLang="en-US" dirty="0"/>
              <a:t>管理员需求</a:t>
            </a:r>
          </a:p>
        </p:txBody>
      </p:sp>
      <p:sp>
        <p:nvSpPr>
          <p:cNvPr id="3" name="矩形 2"/>
          <p:cNvSpPr>
            <a:spLocks noGrp="1"/>
          </p:cNvSpPr>
          <p:nvPr>
            <p:ph idx="1"/>
          </p:nvPr>
        </p:nvSpPr>
        <p:spPr/>
        <p:txBody>
          <a:bodyPr>
            <a:normAutofit/>
          </a:bodyPr>
          <a:lstStyle/>
          <a:p>
            <a:r>
              <a:rPr lang="zh-CN" altLang="en-US" sz="2400" dirty="0"/>
              <a:t>管理员可以配置学生的相关课程信息，包括任课教师，上课地点时间，以及学生的名单。</a:t>
            </a:r>
            <a:endParaRPr lang="en-US" altLang="zh-CN" sz="2400" dirty="0"/>
          </a:p>
          <a:p>
            <a:r>
              <a:rPr lang="zh-CN" altLang="en-US" sz="2400" dirty="0"/>
              <a:t>管理课程的所有内容，主要包括教师及课程简介，课程资料，资料支持上传，下载，修改，发布，撤回。</a:t>
            </a:r>
            <a:endParaRPr lang="en-US" altLang="zh-CN" sz="2400" dirty="0"/>
          </a:p>
          <a:p>
            <a:r>
              <a:rPr lang="zh-CN" altLang="en-US" sz="2400" dirty="0"/>
              <a:t>修改自己的密码，有权限支持用户重置密码，并且将随机密码发到用户的手机。</a:t>
            </a:r>
            <a:endParaRPr lang="en-US" altLang="zh-CN" sz="2400" dirty="0"/>
          </a:p>
          <a:p>
            <a:r>
              <a:rPr lang="zh-CN" altLang="en-US" sz="2400" dirty="0"/>
              <a:t>管理回收站，可以清空或者</a:t>
            </a:r>
            <a:endParaRPr lang="zh-CN" sz="2400" dirty="0"/>
          </a:p>
        </p:txBody>
      </p:sp>
    </p:spTree>
    <p:extLst>
      <p:ext uri="{BB962C8B-B14F-4D97-AF65-F5344CB8AC3E}">
        <p14:creationId xmlns:p14="http://schemas.microsoft.com/office/powerpoint/2010/main" val="7418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5.3 </a:t>
            </a:r>
            <a:r>
              <a:rPr lang="zh-CN" altLang="en-US" dirty="0"/>
              <a:t>学生需求</a:t>
            </a:r>
          </a:p>
        </p:txBody>
      </p:sp>
      <p:sp>
        <p:nvSpPr>
          <p:cNvPr id="3" name="矩形 2"/>
          <p:cNvSpPr>
            <a:spLocks noGrp="1"/>
          </p:cNvSpPr>
          <p:nvPr>
            <p:ph idx="1"/>
          </p:nvPr>
        </p:nvSpPr>
        <p:spPr/>
        <p:txBody>
          <a:bodyPr>
            <a:normAutofit/>
          </a:bodyPr>
          <a:lstStyle/>
          <a:p>
            <a:r>
              <a:rPr lang="zh-CN" altLang="en-US" sz="2400" dirty="0"/>
              <a:t>下载最新以及历史的课件资料，最大支持</a:t>
            </a:r>
            <a:r>
              <a:rPr lang="en-US" altLang="zh-CN" sz="2400" dirty="0"/>
              <a:t>100</a:t>
            </a:r>
            <a:r>
              <a:rPr lang="zh-CN" altLang="en-US" sz="2400" dirty="0"/>
              <a:t>人并行</a:t>
            </a:r>
            <a:r>
              <a:rPr lang="en-US" altLang="zh-CN" sz="2400" dirty="0"/>
              <a:t>100KB/s</a:t>
            </a:r>
            <a:r>
              <a:rPr lang="zh-CN" altLang="en-US" sz="2400" dirty="0"/>
              <a:t>的下载速度</a:t>
            </a:r>
            <a:endParaRPr lang="en-US" altLang="zh-CN" sz="2400" dirty="0"/>
          </a:p>
          <a:p>
            <a:r>
              <a:rPr lang="zh-CN" altLang="en-US" sz="2400" dirty="0"/>
              <a:t>及时收到老师发布的消息</a:t>
            </a:r>
            <a:endParaRPr lang="en-US" altLang="zh-CN" sz="2400" dirty="0"/>
          </a:p>
          <a:p>
            <a:r>
              <a:rPr lang="en-US" altLang="zh-CN" sz="2400" dirty="0"/>
              <a:t>UI</a:t>
            </a:r>
            <a:r>
              <a:rPr lang="zh-CN" altLang="en-US" sz="2400" dirty="0"/>
              <a:t>符合现在软件工程的规范，适应时代审美</a:t>
            </a:r>
            <a:endParaRPr lang="en-US" altLang="zh-CN" sz="2400" dirty="0"/>
          </a:p>
          <a:p>
            <a:r>
              <a:rPr lang="zh-CN" altLang="en-US" sz="2400" dirty="0"/>
              <a:t>可以通过密保问题或者绑定的号码或邮箱重置密码。上述手段都失效是，通过有效证件，让管理员重置密码。</a:t>
            </a:r>
            <a:endParaRPr lang="en-US" altLang="zh-CN" sz="2400" dirty="0"/>
          </a:p>
          <a:p>
            <a:r>
              <a:rPr lang="zh-CN" altLang="en-US" sz="2400" dirty="0"/>
              <a:t>支持学生个人网盘，容量不低于</a:t>
            </a:r>
            <a:r>
              <a:rPr lang="en-US" altLang="zh-CN" sz="2400" dirty="0"/>
              <a:t>500MB</a:t>
            </a:r>
          </a:p>
          <a:p>
            <a:r>
              <a:rPr lang="zh-CN" altLang="en-US" sz="2400" dirty="0"/>
              <a:t>提交作业，并且查看提交作业审批情况</a:t>
            </a:r>
            <a:endParaRPr lang="en-US" altLang="zh-CN" sz="2400" dirty="0"/>
          </a:p>
          <a:p>
            <a:endParaRPr lang="zh-CN" sz="2400" dirty="0"/>
          </a:p>
        </p:txBody>
      </p:sp>
    </p:spTree>
    <p:extLst>
      <p:ext uri="{BB962C8B-B14F-4D97-AF65-F5344CB8AC3E}">
        <p14:creationId xmlns:p14="http://schemas.microsoft.com/office/powerpoint/2010/main" val="896944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5.4 </a:t>
            </a:r>
            <a:r>
              <a:rPr lang="zh-CN" altLang="en-US" dirty="0"/>
              <a:t>系统功能需求</a:t>
            </a:r>
          </a:p>
        </p:txBody>
      </p:sp>
      <p:sp>
        <p:nvSpPr>
          <p:cNvPr id="3" name="矩形 2"/>
          <p:cNvSpPr>
            <a:spLocks noGrp="1"/>
          </p:cNvSpPr>
          <p:nvPr>
            <p:ph idx="1"/>
          </p:nvPr>
        </p:nvSpPr>
        <p:spPr/>
        <p:txBody>
          <a:bodyPr>
            <a:normAutofit/>
          </a:bodyPr>
          <a:lstStyle/>
          <a:p>
            <a:r>
              <a:rPr lang="zh-CN" altLang="en-US" sz="2400" dirty="0"/>
              <a:t>具备应对</a:t>
            </a:r>
            <a:r>
              <a:rPr lang="en-US" altLang="zh-CN" sz="2400" dirty="0"/>
              <a:t>2000</a:t>
            </a:r>
            <a:r>
              <a:rPr lang="zh-CN" altLang="en-US" sz="2400" dirty="0"/>
              <a:t>人同时访问，提供足够质量的保证</a:t>
            </a:r>
            <a:endParaRPr lang="en-US" altLang="zh-CN" sz="2400" dirty="0"/>
          </a:p>
          <a:p>
            <a:r>
              <a:rPr lang="zh-CN" altLang="en-US" sz="2400" dirty="0"/>
              <a:t>数据存储能力要足以支撑</a:t>
            </a:r>
            <a:r>
              <a:rPr lang="en-US" altLang="zh-CN" sz="2400" dirty="0"/>
              <a:t>2000</a:t>
            </a:r>
            <a:r>
              <a:rPr lang="zh-CN" altLang="en-US" sz="2400" dirty="0"/>
              <a:t>人的数据</a:t>
            </a:r>
            <a:endParaRPr lang="en-US" altLang="zh-CN" sz="2400" dirty="0"/>
          </a:p>
          <a:p>
            <a:endParaRPr lang="zh-CN" sz="2400" dirty="0"/>
          </a:p>
        </p:txBody>
      </p:sp>
    </p:spTree>
    <p:extLst>
      <p:ext uri="{BB962C8B-B14F-4D97-AF65-F5344CB8AC3E}">
        <p14:creationId xmlns:p14="http://schemas.microsoft.com/office/powerpoint/2010/main" val="3859865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5.5.1</a:t>
            </a:r>
            <a:r>
              <a:rPr lang="zh-CN" altLang="en-US" dirty="0"/>
              <a:t>建立开发项目质量管理责任制</a:t>
            </a:r>
          </a:p>
        </p:txBody>
      </p:sp>
      <p:sp>
        <p:nvSpPr>
          <p:cNvPr id="3" name="矩形 2"/>
          <p:cNvSpPr>
            <a:spLocks noGrp="1"/>
          </p:cNvSpPr>
          <p:nvPr>
            <p:ph idx="1"/>
          </p:nvPr>
        </p:nvSpPr>
        <p:spPr/>
        <p:txBody>
          <a:bodyPr>
            <a:normAutofit lnSpcReduction="10000"/>
          </a:bodyPr>
          <a:lstStyle/>
          <a:p>
            <a:r>
              <a:rPr lang="zh-CN" altLang="en-US" sz="2400" dirty="0"/>
              <a:t>项目经理是全权负责人，所有工作的审核，必须经过项目经理确认。</a:t>
            </a:r>
            <a:endParaRPr lang="en-US" altLang="zh-CN" sz="2400" dirty="0"/>
          </a:p>
          <a:p>
            <a:r>
              <a:rPr lang="zh-CN" altLang="en-US" sz="2400" dirty="0"/>
              <a:t>质量经理的职责主要包括了：根据投资人项目开发战略，市场定位目标，负责编制开发项目质量计划，并组织实施；按质量计划规定，跟踪、督促、检查项目质量计划执行情况，特别是主要质量控制点的验证、检查和评审活动；对发现重大的管理方面或技术方面的质量问题，组织研究解决，向项目团队负责人报告；编制项目质量报告，报上级质检部门和项目经理。项目质量经理对质量的监督检查，不能代替项目其它岗位的质量职责，项目各个经理、专业负责人、各部室、各专业人员各自均应完成自己应负的质量责任，项目质量才能有保证。</a:t>
            </a:r>
            <a:endParaRPr lang="zh-CN" sz="2400" dirty="0"/>
          </a:p>
        </p:txBody>
      </p:sp>
    </p:spTree>
    <p:extLst>
      <p:ext uri="{BB962C8B-B14F-4D97-AF65-F5344CB8AC3E}">
        <p14:creationId xmlns:p14="http://schemas.microsoft.com/office/powerpoint/2010/main" val="3000847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5.6.1</a:t>
            </a:r>
            <a:r>
              <a:rPr lang="zh-CN" altLang="en-US" dirty="0"/>
              <a:t>质量保证</a:t>
            </a:r>
          </a:p>
        </p:txBody>
      </p:sp>
      <p:sp>
        <p:nvSpPr>
          <p:cNvPr id="3" name="矩形 2"/>
          <p:cNvSpPr>
            <a:spLocks noGrp="1"/>
          </p:cNvSpPr>
          <p:nvPr>
            <p:ph idx="1"/>
          </p:nvPr>
        </p:nvSpPr>
        <p:spPr/>
        <p:txBody>
          <a:bodyPr>
            <a:normAutofit/>
          </a:bodyPr>
          <a:lstStyle/>
          <a:p>
            <a:r>
              <a:rPr lang="zh-CN" altLang="en-US" sz="2400" dirty="0"/>
              <a:t>质量保证就是实施质量计划，增强项目投资人、项目最终用户项目质量的信心。</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747240910"/>
              </p:ext>
            </p:extLst>
          </p:nvPr>
        </p:nvGraphicFramePr>
        <p:xfrm>
          <a:off x="778784" y="2087876"/>
          <a:ext cx="10667755" cy="2536413"/>
        </p:xfrm>
        <a:graphic>
          <a:graphicData uri="http://schemas.openxmlformats.org/drawingml/2006/table">
            <a:tbl>
              <a:tblPr firstRow="1" firstCol="1" bandRow="1"/>
              <a:tblGrid>
                <a:gridCol w="2666703">
                  <a:extLst>
                    <a:ext uri="{9D8B030D-6E8A-4147-A177-3AD203B41FA5}">
                      <a16:colId xmlns:a16="http://schemas.microsoft.com/office/drawing/2014/main" val="20000"/>
                    </a:ext>
                  </a:extLst>
                </a:gridCol>
                <a:gridCol w="2666703">
                  <a:extLst>
                    <a:ext uri="{9D8B030D-6E8A-4147-A177-3AD203B41FA5}">
                      <a16:colId xmlns:a16="http://schemas.microsoft.com/office/drawing/2014/main" val="20001"/>
                    </a:ext>
                  </a:extLst>
                </a:gridCol>
                <a:gridCol w="2666703">
                  <a:extLst>
                    <a:ext uri="{9D8B030D-6E8A-4147-A177-3AD203B41FA5}">
                      <a16:colId xmlns:a16="http://schemas.microsoft.com/office/drawing/2014/main" val="20003"/>
                    </a:ext>
                  </a:extLst>
                </a:gridCol>
                <a:gridCol w="2667646">
                  <a:extLst>
                    <a:ext uri="{9D8B030D-6E8A-4147-A177-3AD203B41FA5}">
                      <a16:colId xmlns:a16="http://schemas.microsoft.com/office/drawing/2014/main" val="20002"/>
                    </a:ext>
                  </a:extLst>
                </a:gridCol>
              </a:tblGrid>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姓名</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微信</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a:solidFill>
                            <a:schemeClr val="tx1"/>
                          </a:solidFill>
                          <a:effectLst/>
                          <a:latin typeface="+mn-lt"/>
                          <a:ea typeface="+mn-ea"/>
                          <a:cs typeface="+mn-cs"/>
                        </a:rPr>
                        <a:t>GIT</a:t>
                      </a:r>
                      <a:r>
                        <a:rPr lang="zh-CN" altLang="en-US" sz="2300" b="1" kern="100" dirty="0">
                          <a:solidFill>
                            <a:schemeClr val="tx1"/>
                          </a:solidFill>
                          <a:effectLst/>
                          <a:latin typeface="+mn-lt"/>
                          <a:ea typeface="+mn-ea"/>
                          <a:cs typeface="+mn-cs"/>
                        </a:rPr>
                        <a:t>账号</a:t>
                      </a:r>
                      <a:endParaRPr lang="zh-CN" sz="2300" b="1" kern="100" dirty="0">
                        <a:solidFill>
                          <a:schemeClr val="tx1"/>
                        </a:solidFill>
                        <a:effectLst/>
                        <a:latin typeface="+mn-lt"/>
                        <a:ea typeface="+mn-ea"/>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联系方式</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extLst>
                  <a:ext uri="{0D108BD9-81ED-4DB2-BD59-A6C34878D82A}">
                    <a16:rowId xmlns:a16="http://schemas.microsoft.com/office/drawing/2014/main" val="10000"/>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吴思楠</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woncat</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姚天恒</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y329921639</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yth31501384</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1807234817</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沈舸帆</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15988454788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66189">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叶家威</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Dw1610854470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Alliin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15858260502</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沈家豪</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xzsjhdsg</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464857109 </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18758001038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61704">
                <a:tc>
                  <a:txBody>
                    <a:body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汤志东</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jiaowodongshen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mrtangshuai123</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18334434335</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6"/>
                  </a:ext>
                </a:extLst>
              </a:tr>
            </a:tbl>
          </a:graphicData>
        </a:graphic>
      </p:graphicFrame>
      <p:sp>
        <p:nvSpPr>
          <p:cNvPr id="5" name="标题 1"/>
          <p:cNvSpPr>
            <a:spLocks noGrp="1"/>
          </p:cNvSpPr>
          <p:nvPr>
            <p:ph type="title"/>
          </p:nvPr>
        </p:nvSpPr>
        <p:spPr>
          <a:xfrm>
            <a:off x="646111" y="452718"/>
            <a:ext cx="9404723" cy="1400530"/>
          </a:xfrm>
        </p:spPr>
        <p:txBody>
          <a:bodyPr/>
          <a:lstStyle/>
          <a:p>
            <a:r>
              <a:rPr lang="zh-CN" altLang="en-US" dirty="0"/>
              <a:t>干系人联系</a:t>
            </a:r>
          </a:p>
        </p:txBody>
      </p:sp>
    </p:spTree>
    <p:extLst>
      <p:ext uri="{BB962C8B-B14F-4D97-AF65-F5344CB8AC3E}">
        <p14:creationId xmlns:p14="http://schemas.microsoft.com/office/powerpoint/2010/main" val="468249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zh-CN" altLang="en-US" dirty="0"/>
              <a:t>干系人联系</a:t>
            </a:r>
          </a:p>
        </p:txBody>
      </p:sp>
      <p:graphicFrame>
        <p:nvGraphicFramePr>
          <p:cNvPr id="3" name="表格 2">
            <a:extLst>
              <a:ext uri="{FF2B5EF4-FFF2-40B4-BE49-F238E27FC236}">
                <a16:creationId xmlns:a16="http://schemas.microsoft.com/office/drawing/2014/main" id="{ADF2E141-50B2-4D55-9E91-6002C9C5DD18}"/>
              </a:ext>
            </a:extLst>
          </p:cNvPr>
          <p:cNvGraphicFramePr>
            <a:graphicFrameLocks noGrp="1"/>
          </p:cNvGraphicFramePr>
          <p:nvPr>
            <p:extLst>
              <p:ext uri="{D42A27DB-BD31-4B8C-83A1-F6EECF244321}">
                <p14:modId xmlns:p14="http://schemas.microsoft.com/office/powerpoint/2010/main" val="227058487"/>
              </p:ext>
            </p:extLst>
          </p:nvPr>
        </p:nvGraphicFramePr>
        <p:xfrm>
          <a:off x="570611" y="2046194"/>
          <a:ext cx="10536413" cy="1893130"/>
        </p:xfrm>
        <a:graphic>
          <a:graphicData uri="http://schemas.openxmlformats.org/drawingml/2006/table">
            <a:tbl>
              <a:tblPr firstRow="1" firstCol="1" bandRow="1">
                <a:tableStyleId>{00A15C55-8517-42AA-B614-E9B94910E393}</a:tableStyleId>
              </a:tblPr>
              <a:tblGrid>
                <a:gridCol w="945515">
                  <a:extLst>
                    <a:ext uri="{9D8B030D-6E8A-4147-A177-3AD203B41FA5}">
                      <a16:colId xmlns:a16="http://schemas.microsoft.com/office/drawing/2014/main" val="1637428417"/>
                    </a:ext>
                  </a:extLst>
                </a:gridCol>
                <a:gridCol w="1436959">
                  <a:extLst>
                    <a:ext uri="{9D8B030D-6E8A-4147-A177-3AD203B41FA5}">
                      <a16:colId xmlns:a16="http://schemas.microsoft.com/office/drawing/2014/main" val="3254004349"/>
                    </a:ext>
                  </a:extLst>
                </a:gridCol>
                <a:gridCol w="1620553">
                  <a:extLst>
                    <a:ext uri="{9D8B030D-6E8A-4147-A177-3AD203B41FA5}">
                      <a16:colId xmlns:a16="http://schemas.microsoft.com/office/drawing/2014/main" val="3483128932"/>
                    </a:ext>
                  </a:extLst>
                </a:gridCol>
                <a:gridCol w="1162874">
                  <a:extLst>
                    <a:ext uri="{9D8B030D-6E8A-4147-A177-3AD203B41FA5}">
                      <a16:colId xmlns:a16="http://schemas.microsoft.com/office/drawing/2014/main" val="2597373270"/>
                    </a:ext>
                  </a:extLst>
                </a:gridCol>
                <a:gridCol w="1503188">
                  <a:extLst>
                    <a:ext uri="{9D8B030D-6E8A-4147-A177-3AD203B41FA5}">
                      <a16:colId xmlns:a16="http://schemas.microsoft.com/office/drawing/2014/main" val="3886367726"/>
                    </a:ext>
                  </a:extLst>
                </a:gridCol>
                <a:gridCol w="2105637">
                  <a:extLst>
                    <a:ext uri="{9D8B030D-6E8A-4147-A177-3AD203B41FA5}">
                      <a16:colId xmlns:a16="http://schemas.microsoft.com/office/drawing/2014/main" val="1427837327"/>
                    </a:ext>
                  </a:extLst>
                </a:gridCol>
                <a:gridCol w="1761687">
                  <a:extLst>
                    <a:ext uri="{9D8B030D-6E8A-4147-A177-3AD203B41FA5}">
                      <a16:colId xmlns:a16="http://schemas.microsoft.com/office/drawing/2014/main" val="4182100121"/>
                    </a:ext>
                  </a:extLst>
                </a:gridCol>
              </a:tblGrid>
              <a:tr h="654163">
                <a:tc>
                  <a:txBody>
                    <a:bodyPr/>
                    <a:lstStyle/>
                    <a:p>
                      <a:pPr indent="316230" algn="just">
                        <a:lnSpc>
                          <a:spcPct val="150000"/>
                        </a:lnSpc>
                        <a:spcAft>
                          <a:spcPts val="0"/>
                        </a:spcAft>
                      </a:pPr>
                      <a:r>
                        <a:rPr lang="zh-CN" sz="1200">
                          <a:effectLst/>
                        </a:rPr>
                        <a:t>责任人</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a:effectLst/>
                        </a:rPr>
                        <a:t>角色</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电话</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a:effectLst/>
                        </a:rPr>
                        <a:t>QQ</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微信</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邮箱</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办公地点</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4059317"/>
                  </a:ext>
                </a:extLst>
              </a:tr>
              <a:tr h="721632">
                <a:tc>
                  <a:txBody>
                    <a:bodyPr/>
                    <a:lstStyle/>
                    <a:p>
                      <a:pPr indent="316230" algn="just">
                        <a:lnSpc>
                          <a:spcPct val="150000"/>
                        </a:lnSpc>
                        <a:spcAft>
                          <a:spcPts val="0"/>
                        </a:spcAft>
                      </a:pPr>
                      <a:r>
                        <a:rPr lang="zh-CN" sz="1200">
                          <a:effectLst/>
                        </a:rPr>
                        <a:t>杨枨</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项目发布人</a:t>
                      </a:r>
                      <a:r>
                        <a:rPr lang="zh-CN" altLang="en-US" sz="1200" dirty="0">
                          <a:effectLst/>
                        </a:rPr>
                        <a:t>以及客户代表</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13357102333</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3407837159</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HolleyYang</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dirty="0">
                          <a:effectLst/>
                        </a:rPr>
                        <a:t>yangc@zucc.edu.cn</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理</a:t>
                      </a:r>
                      <a:r>
                        <a:rPr lang="en-US" sz="1200" dirty="0">
                          <a:effectLst/>
                        </a:rPr>
                        <a:t>4-506</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1532241"/>
                  </a:ext>
                </a:extLst>
              </a:tr>
              <a:tr h="504058">
                <a:tc>
                  <a:txBody>
                    <a:bodyPr/>
                    <a:lstStyle/>
                    <a:p>
                      <a:pPr indent="316230" algn="just">
                        <a:lnSpc>
                          <a:spcPct val="150000"/>
                        </a:lnSpc>
                        <a:spcAft>
                          <a:spcPts val="0"/>
                        </a:spcAft>
                      </a:pPr>
                      <a:r>
                        <a:rPr lang="zh-CN" sz="1200">
                          <a:effectLst/>
                        </a:rPr>
                        <a:t>侯宏仑</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项目发布人</a:t>
                      </a:r>
                      <a:r>
                        <a:rPr lang="zh-CN" altLang="en-US" sz="1200" dirty="0">
                          <a:effectLst/>
                        </a:rPr>
                        <a:t>以及客户代表</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13071858629</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56689824</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tuuuuuuudou</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dirty="0">
                          <a:effectLst/>
                        </a:rPr>
                        <a:t>houhl@zucc.edu.cn</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理</a:t>
                      </a:r>
                      <a:r>
                        <a:rPr lang="en-US" sz="1200" dirty="0">
                          <a:effectLst/>
                        </a:rPr>
                        <a:t>4-501</a:t>
                      </a:r>
                      <a:r>
                        <a:rPr lang="zh-CN" sz="1200" dirty="0">
                          <a:effectLst/>
                        </a:rPr>
                        <a:t>至</a:t>
                      </a:r>
                      <a:r>
                        <a:rPr lang="en-US" sz="1200" dirty="0">
                          <a:effectLst/>
                        </a:rPr>
                        <a:t>515</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3370803"/>
                  </a:ext>
                </a:extLst>
              </a:tr>
            </a:tbl>
          </a:graphicData>
        </a:graphic>
      </p:graphicFrame>
    </p:spTree>
    <p:extLst>
      <p:ext uri="{BB962C8B-B14F-4D97-AF65-F5344CB8AC3E}">
        <p14:creationId xmlns:p14="http://schemas.microsoft.com/office/powerpoint/2010/main" val="2172809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开发者与客户沟通计划</a:t>
            </a:r>
          </a:p>
        </p:txBody>
      </p:sp>
      <p:sp>
        <p:nvSpPr>
          <p:cNvPr id="3" name="文本框 5"/>
          <p:cNvSpPr txBox="1"/>
          <p:nvPr/>
        </p:nvSpPr>
        <p:spPr>
          <a:xfrm>
            <a:off x="1728716" y="2094768"/>
            <a:ext cx="8734567" cy="3416320"/>
          </a:xfrm>
          <a:prstGeom prst="rect">
            <a:avLst/>
          </a:prstGeom>
          <a:noFill/>
        </p:spPr>
        <p:txBody>
          <a:bodyPr wrap="square" rtlCol="0">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客户：杨枨老师</a:t>
            </a: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沟通人：吴思楠</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沟通途径：电子邮件以及面谈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沟通内容：上交小组每周的项目内容以及</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并向小组其他成员反馈老师的回复以及意见，若小组成员遇到项目中的问题，或者老师有其他的项目要求，则吴思楠负责向老师询问问题或项目的详细要求。同时定期与老师约定时间，小组所有成员与老师进行面对面交流</a:t>
            </a:r>
          </a:p>
        </p:txBody>
      </p:sp>
    </p:spTree>
    <p:extLst>
      <p:ext uri="{BB962C8B-B14F-4D97-AF65-F5344CB8AC3E}">
        <p14:creationId xmlns:p14="http://schemas.microsoft.com/office/powerpoint/2010/main" val="820478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3" name="文本框 5"/>
          <p:cNvSpPr txBox="1"/>
          <p:nvPr/>
        </p:nvSpPr>
        <p:spPr>
          <a:xfrm>
            <a:off x="354841" y="1252033"/>
            <a:ext cx="5595583" cy="5632311"/>
          </a:xfrm>
          <a:prstGeom prst="rect">
            <a:avLst/>
          </a:prstGeom>
          <a:noFill/>
        </p:spPr>
        <p:txBody>
          <a:bodyPr wrap="square" rtlCol="0">
            <a:spAutoFit/>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沟通方式：开发者内部的沟通可以通过开会议、</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联系、微信联系、电话联系、短信联系、邮件联系、</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GIT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资源的共享来进行。</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沟通时间及地点：在每周三和周五晚上求真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1-604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寝室进行内部会议；如遇特殊情况且比较重大，则在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或微信上进行紧急网络会议；项目上的小问题则在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或微信上进行单独商讨或集体商讨。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沟通内容：对接下来一周的项目内容及时间进行分配，以及对项目中存在的问题或歧义进行商讨。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文件保存人员：吴思楠；保存内容：会议纪要、</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、项目文档、以及项目中的文件等。</a:t>
            </a:r>
          </a:p>
        </p:txBody>
      </p:sp>
      <p:sp>
        <p:nvSpPr>
          <p:cNvPr id="4" name="Rectangle 1"/>
          <p:cNvSpPr>
            <a:spLocks noChangeArrowheads="1"/>
          </p:cNvSpPr>
          <p:nvPr/>
        </p:nvSpPr>
        <p:spPr bwMode="auto">
          <a:xfrm>
            <a:off x="7215861" y="494478"/>
            <a:ext cx="3302758" cy="75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G25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会议记录</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extLst/>
          </p:nvPr>
        </p:nvGraphicFramePr>
        <p:xfrm>
          <a:off x="6590970" y="1234735"/>
          <a:ext cx="4645596" cy="4804025"/>
        </p:xfrm>
        <a:graphic>
          <a:graphicData uri="http://schemas.openxmlformats.org/drawingml/2006/table">
            <a:tbl>
              <a:tblPr>
                <a:tableStyleId>{5C22544A-7EE6-4342-B048-85BDC9FD1C3A}</a:tableStyleId>
              </a:tblPr>
              <a:tblGrid>
                <a:gridCol w="128693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54259">
                  <a:extLst>
                    <a:ext uri="{9D8B030D-6E8A-4147-A177-3AD203B41FA5}">
                      <a16:colId xmlns:a16="http://schemas.microsoft.com/office/drawing/2014/main" val="20002"/>
                    </a:ext>
                  </a:extLst>
                </a:gridCol>
                <a:gridCol w="1161399">
                  <a:extLst>
                    <a:ext uri="{9D8B030D-6E8A-4147-A177-3AD203B41FA5}">
                      <a16:colId xmlns:a16="http://schemas.microsoft.com/office/drawing/2014/main" val="20003"/>
                    </a:ext>
                  </a:extLst>
                </a:gridCol>
              </a:tblGrid>
              <a:tr h="266797">
                <a:tc>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会议时间</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tc>
                  <a:txBody>
                    <a:bodyPr/>
                    <a:lstStyle/>
                    <a:p>
                      <a:pPr marL="0" algn="ctr" defTabSz="457200" rtl="0" eaLnBrk="1" latinLnBrk="0" hangingPunct="1">
                        <a:spcAft>
                          <a:spcPts val="0"/>
                        </a:spcAft>
                      </a:pPr>
                      <a:r>
                        <a:rPr lang="zh-CN" sz="1400" b="1" kern="0">
                          <a:solidFill>
                            <a:schemeClr val="tx1"/>
                          </a:solidFill>
                          <a:effectLst/>
                          <a:latin typeface="+mn-lt"/>
                          <a:ea typeface="+mn-ea"/>
                          <a:cs typeface="+mn-cs"/>
                        </a:rPr>
                        <a:t>会议地点</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extLst>
                  <a:ext uri="{0D108BD9-81ED-4DB2-BD59-A6C34878D82A}">
                    <a16:rowId xmlns:a16="http://schemas.microsoft.com/office/drawing/2014/main" val="10001"/>
                  </a:ext>
                </a:extLst>
              </a:tr>
              <a:tr h="564660">
                <a:tc>
                  <a:txBody>
                    <a:bodyPr/>
                    <a:lstStyle/>
                    <a:p>
                      <a:pPr marL="0" algn="ctr" defTabSz="457200" rtl="0" eaLnBrk="1" latinLnBrk="0" hangingPunct="1">
                        <a:spcAft>
                          <a:spcPts val="0"/>
                        </a:spcAft>
                      </a:pPr>
                      <a:r>
                        <a:rPr lang="zh-CN" altLang="en-US" sz="1400" b="1" kern="0" dirty="0">
                          <a:solidFill>
                            <a:schemeClr val="tx1"/>
                          </a:solidFill>
                          <a:effectLst/>
                          <a:latin typeface="+mn-lt"/>
                          <a:ea typeface="+mn-ea"/>
                          <a:cs typeface="+mn-cs"/>
                        </a:rPr>
                        <a:t>人员出勤情况</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gridSpan="3">
                  <a:txBody>
                    <a:bodyPr/>
                    <a:lstStyle/>
                    <a:p>
                      <a:pPr marL="0" algn="ctr" defTabSz="457200" rtl="0" eaLnBrk="1" latinLnBrk="0" hangingPunct="1">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3985">
                <a:tc gridSpan="4">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会议内容</a:t>
                      </a:r>
                    </a:p>
                  </a:txBody>
                  <a:tcPr marL="81395" marR="81395" marT="0" marB="0" anchor="ctr">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718583">
                <a:tc gridSpan="4">
                  <a:txBody>
                    <a:bodyPr/>
                    <a:lstStyle/>
                    <a:p>
                      <a:pPr marL="0" algn="ctr" defTabSz="457200" rtl="0" eaLnBrk="1" latinLnBrk="0" hangingPunct="1">
                        <a:lnSpc>
                          <a:spcPct val="150000"/>
                        </a:lnSpc>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418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2400" dirty="0"/>
              <a:t>项目管理与软件需求，作为软件工程当中最为重要的组成几个部分，已经引起了业内人士的高度重视。项目管理和需求工程概念的提出，就是为了把软件工程化，以更有效地开发需求，开发软件并实现有效的管理。为了让教师能把最新、最前沿的关于项目管理和需求工程的信息传播给学生，为了让学生能够利用网络得到老师帮助，为了师生之间、同学之间能够充分交流，沟通心得，这个软件工程课程网站系统将提供这样一个教学、学习、交流的平台，为教师和同学服务，也为项目管理、需求工程、统一建模等软件工程化课程的教学方法提供试验基地。</a:t>
            </a:r>
            <a:endParaRPr lang="zh-CN"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sp>
        <p:nvSpPr>
          <p:cNvPr id="3" name="文本框 5"/>
          <p:cNvSpPr txBox="1"/>
          <p:nvPr/>
        </p:nvSpPr>
        <p:spPr>
          <a:xfrm>
            <a:off x="1728716" y="2094768"/>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BF3EA13C-0977-448B-B11D-4D93AA49D86D}"/>
              </a:ext>
            </a:extLst>
          </p:cNvPr>
          <p:cNvGraphicFramePr>
            <a:graphicFrameLocks noGrp="1"/>
          </p:cNvGraphicFramePr>
          <p:nvPr>
            <p:extLst>
              <p:ext uri="{D42A27DB-BD31-4B8C-83A1-F6EECF244321}">
                <p14:modId xmlns:p14="http://schemas.microsoft.com/office/powerpoint/2010/main" val="2376191782"/>
              </p:ext>
            </p:extLst>
          </p:nvPr>
        </p:nvGraphicFramePr>
        <p:xfrm>
          <a:off x="646110" y="1962020"/>
          <a:ext cx="9404724" cy="4034556"/>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1758883974"/>
                    </a:ext>
                  </a:extLst>
                </a:gridCol>
                <a:gridCol w="4702362">
                  <a:extLst>
                    <a:ext uri="{9D8B030D-6E8A-4147-A177-3AD203B41FA5}">
                      <a16:colId xmlns:a16="http://schemas.microsoft.com/office/drawing/2014/main" val="544575856"/>
                    </a:ext>
                  </a:extLst>
                </a:gridCol>
              </a:tblGrid>
              <a:tr h="0">
                <a:tc>
                  <a:txBody>
                    <a:bodyPr/>
                    <a:lstStyle/>
                    <a:p>
                      <a:pPr algn="just">
                        <a:spcAft>
                          <a:spcPts val="0"/>
                        </a:spcAft>
                      </a:pPr>
                      <a:r>
                        <a:rPr lang="zh-CN" sz="1800" kern="100" dirty="0">
                          <a:solidFill>
                            <a:schemeClr val="bg1"/>
                          </a:solidFill>
                          <a:effectLst/>
                        </a:rPr>
                        <a:t>存在的风险</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如何规避风险</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791067228"/>
                  </a:ext>
                </a:extLst>
              </a:tr>
              <a:tr h="867747">
                <a:tc>
                  <a:txBody>
                    <a:bodyPr/>
                    <a:lstStyle/>
                    <a:p>
                      <a:pPr algn="just">
                        <a:spcAft>
                          <a:spcPts val="0"/>
                        </a:spcAft>
                      </a:pPr>
                      <a:r>
                        <a:rPr lang="zh-CN" sz="1800" kern="100">
                          <a:solidFill>
                            <a:schemeClr val="bg1"/>
                          </a:solidFill>
                          <a:effectLst/>
                        </a:rPr>
                        <a:t>产品愿景与项目规范不一致</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在项目早期，写一份包含业务需求的愿景与范围文档，并将其用作新需求或变更需求的决策向导</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049579219"/>
                  </a:ext>
                </a:extLst>
              </a:tr>
              <a:tr h="578498">
                <a:tc>
                  <a:txBody>
                    <a:bodyPr/>
                    <a:lstStyle/>
                    <a:p>
                      <a:pPr algn="just">
                        <a:spcAft>
                          <a:spcPts val="0"/>
                        </a:spcAft>
                      </a:pPr>
                      <a:r>
                        <a:rPr lang="zh-CN" sz="1800" kern="100" dirty="0">
                          <a:solidFill>
                            <a:schemeClr val="bg1"/>
                          </a:solidFill>
                          <a:effectLst/>
                        </a:rPr>
                        <a:t>需求开发所花的时间不合理</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合理安排需求开发的工作量，占总项目的</a:t>
                      </a:r>
                      <a:r>
                        <a:rPr lang="en-US" sz="1800" kern="100">
                          <a:solidFill>
                            <a:schemeClr val="bg1"/>
                          </a:solidFill>
                          <a:effectLst/>
                        </a:rPr>
                        <a:t>10%~15%</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299680248"/>
                  </a:ext>
                </a:extLst>
              </a:tr>
              <a:tr h="867747">
                <a:tc>
                  <a:txBody>
                    <a:bodyPr/>
                    <a:lstStyle/>
                    <a:p>
                      <a:pPr algn="just">
                        <a:spcAft>
                          <a:spcPts val="0"/>
                        </a:spcAft>
                      </a:pPr>
                      <a:r>
                        <a:rPr lang="zh-CN" sz="1800" kern="100">
                          <a:solidFill>
                            <a:schemeClr val="bg1"/>
                          </a:solidFill>
                          <a:effectLst/>
                        </a:rPr>
                        <a:t>缺乏客户参与</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项目开发过程中挑选学生老师代表担任产品带头人，明确产品带头人正确的需求。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314650543"/>
                  </a:ext>
                </a:extLst>
              </a:tr>
              <a:tr h="1446244">
                <a:tc>
                  <a:txBody>
                    <a:bodyPr/>
                    <a:lstStyle/>
                    <a:p>
                      <a:pPr algn="just">
                        <a:spcAft>
                          <a:spcPts val="0"/>
                        </a:spcAft>
                      </a:pPr>
                      <a:r>
                        <a:rPr lang="zh-CN" sz="1800" kern="100" dirty="0">
                          <a:solidFill>
                            <a:schemeClr val="bg1"/>
                          </a:solidFill>
                          <a:effectLst/>
                        </a:rPr>
                        <a:t>需求规范的不完整性和不正确性</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收集与业务需求相对应的用户需求，对使用场景进行构思，根据需求写测试，建立原型便于用户理解需求和收集用户的具体反馈，征求用户代表对需求和分析模型进行评审</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533562231"/>
                  </a:ext>
                </a:extLst>
              </a:tr>
            </a:tbl>
          </a:graphicData>
        </a:graphic>
      </p:graphicFrame>
    </p:spTree>
    <p:extLst>
      <p:ext uri="{BB962C8B-B14F-4D97-AF65-F5344CB8AC3E}">
        <p14:creationId xmlns:p14="http://schemas.microsoft.com/office/powerpoint/2010/main" val="2763457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5" name="表格 4">
            <a:extLst>
              <a:ext uri="{FF2B5EF4-FFF2-40B4-BE49-F238E27FC236}">
                <a16:creationId xmlns:a16="http://schemas.microsoft.com/office/drawing/2014/main" id="{52484EE2-DE0F-44B0-8EAE-3BC6E8B855A2}"/>
              </a:ext>
            </a:extLst>
          </p:cNvPr>
          <p:cNvGraphicFramePr>
            <a:graphicFrameLocks noGrp="1"/>
          </p:cNvGraphicFramePr>
          <p:nvPr>
            <p:extLst>
              <p:ext uri="{D42A27DB-BD31-4B8C-83A1-F6EECF244321}">
                <p14:modId xmlns:p14="http://schemas.microsoft.com/office/powerpoint/2010/main" val="2986631309"/>
              </p:ext>
            </p:extLst>
          </p:nvPr>
        </p:nvGraphicFramePr>
        <p:xfrm>
          <a:off x="646110" y="1649186"/>
          <a:ext cx="8546876" cy="4773468"/>
        </p:xfrm>
        <a:graphic>
          <a:graphicData uri="http://schemas.openxmlformats.org/drawingml/2006/table">
            <a:tbl>
              <a:tblPr firstRow="1" firstCol="1" bandRow="1">
                <a:tableStyleId>{5C22544A-7EE6-4342-B048-85BDC9FD1C3A}</a:tableStyleId>
              </a:tblPr>
              <a:tblGrid>
                <a:gridCol w="4273438">
                  <a:extLst>
                    <a:ext uri="{9D8B030D-6E8A-4147-A177-3AD203B41FA5}">
                      <a16:colId xmlns:a16="http://schemas.microsoft.com/office/drawing/2014/main" val="2837933034"/>
                    </a:ext>
                  </a:extLst>
                </a:gridCol>
                <a:gridCol w="4273438">
                  <a:extLst>
                    <a:ext uri="{9D8B030D-6E8A-4147-A177-3AD203B41FA5}">
                      <a16:colId xmlns:a16="http://schemas.microsoft.com/office/drawing/2014/main" val="3521018856"/>
                    </a:ext>
                  </a:extLst>
                </a:gridCol>
              </a:tblGrid>
              <a:tr h="585316">
                <a:tc>
                  <a:txBody>
                    <a:bodyPr/>
                    <a:lstStyle/>
                    <a:p>
                      <a:pPr algn="just">
                        <a:spcAft>
                          <a:spcPts val="0"/>
                        </a:spcAft>
                      </a:pPr>
                      <a:r>
                        <a:rPr lang="zh-CN" sz="1800" kern="100">
                          <a:solidFill>
                            <a:schemeClr val="bg1"/>
                          </a:solidFill>
                          <a:effectLst/>
                        </a:rPr>
                        <a:t>创新产品的需求的误判</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重视市场调研，构建原型并且小组尽早且频繁地获取用户对产品愿景的反馈</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851127366"/>
                  </a:ext>
                </a:extLst>
              </a:tr>
              <a:tr h="585316">
                <a:tc>
                  <a:txBody>
                    <a:bodyPr/>
                    <a:lstStyle/>
                    <a:p>
                      <a:pPr algn="just">
                        <a:spcAft>
                          <a:spcPts val="0"/>
                        </a:spcAft>
                      </a:pPr>
                      <a:r>
                        <a:rPr lang="zh-CN" sz="1800" kern="100">
                          <a:solidFill>
                            <a:schemeClr val="bg1"/>
                          </a:solidFill>
                          <a:effectLst/>
                        </a:rPr>
                        <a:t>忽视非功能性需求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向用户询问质量特征，比如性能，安全性以及可靠性，尽可能准确记下这些非功能性需求及其验收标准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4060673583"/>
                  </a:ext>
                </a:extLst>
              </a:tr>
              <a:tr h="585316">
                <a:tc>
                  <a:txBody>
                    <a:bodyPr/>
                    <a:lstStyle/>
                    <a:p>
                      <a:pPr algn="just">
                        <a:spcAft>
                          <a:spcPts val="0"/>
                        </a:spcAft>
                      </a:pPr>
                      <a:r>
                        <a:rPr lang="zh-CN" sz="1800" kern="100">
                          <a:solidFill>
                            <a:schemeClr val="bg1"/>
                          </a:solidFill>
                          <a:effectLst/>
                        </a:rPr>
                        <a:t>系统不同用户无法达成共识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让学生老师积极参与和发言，让产品使用代表进行正确的欲求决策，让其评审需求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30562680"/>
                  </a:ext>
                </a:extLst>
              </a:tr>
              <a:tr h="877975">
                <a:tc>
                  <a:txBody>
                    <a:bodyPr/>
                    <a:lstStyle/>
                    <a:p>
                      <a:pPr algn="just">
                        <a:spcAft>
                          <a:spcPts val="0"/>
                        </a:spcAft>
                      </a:pPr>
                      <a:r>
                        <a:rPr lang="zh-CN" sz="1800" kern="100" dirty="0">
                          <a:solidFill>
                            <a:schemeClr val="bg1"/>
                          </a:solidFill>
                          <a:effectLst/>
                        </a:rPr>
                        <a:t>未陈述的需求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尝试识别用户可能做的任何假设，使用开放式问题鼓励客户分享言语之外的思路，愿望，想法以及顾虑，向用户请教导致产品被拒的原因，并发现一些尚未探讨过的话题</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373427837"/>
                  </a:ext>
                </a:extLst>
              </a:tr>
              <a:tr h="585316">
                <a:tc>
                  <a:txBody>
                    <a:bodyPr/>
                    <a:lstStyle/>
                    <a:p>
                      <a:pPr algn="just">
                        <a:spcAft>
                          <a:spcPts val="0"/>
                        </a:spcAft>
                      </a:pPr>
                      <a:r>
                        <a:rPr lang="zh-CN" sz="1800" kern="100">
                          <a:solidFill>
                            <a:schemeClr val="bg1"/>
                          </a:solidFill>
                          <a:effectLst/>
                        </a:rPr>
                        <a:t>用作需求参照物的现有产品</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通过逆向工程发现的需求编写成文档，让客户评审这些需求，以确保其正确定和相关性。</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2341744026"/>
                  </a:ext>
                </a:extLst>
              </a:tr>
              <a:tr h="585316">
                <a:tc>
                  <a:txBody>
                    <a:bodyPr/>
                    <a:lstStyle/>
                    <a:p>
                      <a:pPr algn="just">
                        <a:spcAft>
                          <a:spcPts val="0"/>
                        </a:spcAft>
                      </a:pPr>
                      <a:r>
                        <a:rPr lang="zh-CN" sz="1800" kern="100" dirty="0">
                          <a:solidFill>
                            <a:schemeClr val="bg1"/>
                          </a:solidFill>
                          <a:effectLst/>
                        </a:rPr>
                        <a:t>用户提出的方案的错误</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分析师必须深度探究了解用户所述方案的背后的意图，即真正的需求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128271324"/>
                  </a:ext>
                </a:extLst>
              </a:tr>
            </a:tbl>
          </a:graphicData>
        </a:graphic>
      </p:graphicFrame>
    </p:spTree>
    <p:extLst>
      <p:ext uri="{BB962C8B-B14F-4D97-AF65-F5344CB8AC3E}">
        <p14:creationId xmlns:p14="http://schemas.microsoft.com/office/powerpoint/2010/main" val="1828188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FFAC0B8E-800A-404F-A5EF-B99269EF541A}"/>
              </a:ext>
            </a:extLst>
          </p:cNvPr>
          <p:cNvGraphicFramePr>
            <a:graphicFrameLocks noGrp="1"/>
          </p:cNvGraphicFramePr>
          <p:nvPr>
            <p:extLst>
              <p:ext uri="{D42A27DB-BD31-4B8C-83A1-F6EECF244321}">
                <p14:modId xmlns:p14="http://schemas.microsoft.com/office/powerpoint/2010/main" val="2292497624"/>
              </p:ext>
            </p:extLst>
          </p:nvPr>
        </p:nvGraphicFramePr>
        <p:xfrm>
          <a:off x="646110" y="1469573"/>
          <a:ext cx="9404724" cy="5017758"/>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2609618205"/>
                    </a:ext>
                  </a:extLst>
                </a:gridCol>
                <a:gridCol w="4702362">
                  <a:extLst>
                    <a:ext uri="{9D8B030D-6E8A-4147-A177-3AD203B41FA5}">
                      <a16:colId xmlns:a16="http://schemas.microsoft.com/office/drawing/2014/main" val="1799378763"/>
                    </a:ext>
                  </a:extLst>
                </a:gridCol>
              </a:tblGrid>
              <a:tr h="330029">
                <a:tc>
                  <a:txBody>
                    <a:bodyPr/>
                    <a:lstStyle/>
                    <a:p>
                      <a:pPr algn="just">
                        <a:spcAft>
                          <a:spcPts val="0"/>
                        </a:spcAft>
                      </a:pPr>
                      <a:r>
                        <a:rPr lang="zh-CN" sz="1400" kern="100">
                          <a:solidFill>
                            <a:schemeClr val="bg1"/>
                          </a:solidFill>
                          <a:effectLst/>
                        </a:rPr>
                        <a:t>业务部门和开发部门之间的不信任</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小组成员互帮互助，经常开会交流沟通项目相关</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4207900172"/>
                  </a:ext>
                </a:extLst>
              </a:tr>
              <a:tr h="495043">
                <a:tc>
                  <a:txBody>
                    <a:bodyPr/>
                    <a:lstStyle/>
                    <a:p>
                      <a:pPr algn="just">
                        <a:spcAft>
                          <a:spcPts val="0"/>
                        </a:spcAft>
                      </a:pPr>
                      <a:r>
                        <a:rPr lang="zh-CN" sz="1400" kern="100">
                          <a:solidFill>
                            <a:schemeClr val="bg1"/>
                          </a:solidFill>
                          <a:effectLst/>
                        </a:rPr>
                        <a:t>需求排优先级</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保证每个功能性需求、特性或用户需求排好优先级并被分配到特定的系统版本或迭代中</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566234772"/>
                  </a:ext>
                </a:extLst>
              </a:tr>
              <a:tr h="660057">
                <a:tc>
                  <a:txBody>
                    <a:bodyPr/>
                    <a:lstStyle/>
                    <a:p>
                      <a:pPr algn="just">
                        <a:spcAft>
                          <a:spcPts val="0"/>
                        </a:spcAft>
                      </a:pPr>
                      <a:r>
                        <a:rPr lang="zh-CN" sz="1400" kern="100" dirty="0">
                          <a:solidFill>
                            <a:schemeClr val="bg1"/>
                          </a:solidFill>
                          <a:effectLst/>
                        </a:rPr>
                        <a:t>技术难点特性</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使用状态跟踪方法对落后于现实排期的需求进行密切观察，尽早采取纠正措施，对新需求或有风险的需求制作原型</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635174594"/>
                  </a:ext>
                </a:extLst>
              </a:tr>
              <a:tr h="532285">
                <a:tc>
                  <a:txBody>
                    <a:bodyPr/>
                    <a:lstStyle/>
                    <a:p>
                      <a:pPr algn="just">
                        <a:spcAft>
                          <a:spcPts val="0"/>
                        </a:spcAft>
                      </a:pPr>
                      <a:r>
                        <a:rPr lang="zh-CN" sz="1400" kern="100">
                          <a:solidFill>
                            <a:schemeClr val="bg1"/>
                          </a:solidFill>
                          <a:effectLst/>
                        </a:rPr>
                        <a:t>技术、方法、语言、工具或硬件的不熟悉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尽早识别出高风险的需求，并且与小组成员一同努力，给起步失误学习和实验留出足够时间</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251331322"/>
                  </a:ext>
                </a:extLst>
              </a:tr>
              <a:tr h="660057">
                <a:tc>
                  <a:txBody>
                    <a:bodyPr/>
                    <a:lstStyle/>
                    <a:p>
                      <a:pPr algn="just">
                        <a:spcAft>
                          <a:spcPts val="0"/>
                        </a:spcAft>
                      </a:pPr>
                      <a:r>
                        <a:rPr lang="zh-CN" sz="1400" kern="100">
                          <a:solidFill>
                            <a:schemeClr val="bg1"/>
                          </a:solidFill>
                          <a:effectLst/>
                        </a:rPr>
                        <a:t>与用户需求理解不同</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由开发人员、测试人员和用户对需求进行统计评审，业务分析师得到正确的信息并写出高质量的需求规范，创建模型和原型从多个角度阐述需求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061951474"/>
                  </a:ext>
                </a:extLst>
              </a:tr>
              <a:tr h="331747">
                <a:tc>
                  <a:txBody>
                    <a:bodyPr/>
                    <a:lstStyle/>
                    <a:p>
                      <a:pPr algn="just">
                        <a:spcAft>
                          <a:spcPts val="0"/>
                        </a:spcAft>
                      </a:pPr>
                      <a:r>
                        <a:rPr lang="zh-CN" sz="1400" kern="100">
                          <a:solidFill>
                            <a:schemeClr val="bg1"/>
                          </a:solidFill>
                          <a:effectLst/>
                        </a:rPr>
                        <a:t>开放争议的时间压力</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记录每个开发争议的结案负责人以及目标解决日期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464515451"/>
                  </a:ext>
                </a:extLst>
              </a:tr>
              <a:tr h="495043">
                <a:tc>
                  <a:txBody>
                    <a:bodyPr/>
                    <a:lstStyle/>
                    <a:p>
                      <a:pPr algn="just">
                        <a:spcAft>
                          <a:spcPts val="0"/>
                        </a:spcAft>
                      </a:pPr>
                      <a:r>
                        <a:rPr lang="zh-CN" sz="1400" kern="100">
                          <a:solidFill>
                            <a:schemeClr val="bg1"/>
                          </a:solidFill>
                          <a:effectLst/>
                        </a:rPr>
                        <a:t>用词歧义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创建一份词汇表，对不同读者可能有不同理解的业务术语和技术术语进行定义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831897503"/>
                  </a:ext>
                </a:extLst>
              </a:tr>
              <a:tr h="331747">
                <a:tc>
                  <a:txBody>
                    <a:bodyPr/>
                    <a:lstStyle/>
                    <a:p>
                      <a:pPr algn="just">
                        <a:spcAft>
                          <a:spcPts val="0"/>
                        </a:spcAft>
                      </a:pPr>
                      <a:r>
                        <a:rPr lang="zh-CN" sz="1400" kern="100">
                          <a:solidFill>
                            <a:schemeClr val="bg1"/>
                          </a:solidFill>
                          <a:effectLst/>
                        </a:rPr>
                        <a:t>需求中包含设计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对需求进行评审，确保这些需求强调的是解决业务问题需要做什么</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419793199"/>
                  </a:ext>
                </a:extLst>
              </a:tr>
              <a:tr h="331747">
                <a:tc>
                  <a:txBody>
                    <a:bodyPr/>
                    <a:lstStyle/>
                    <a:p>
                      <a:pPr algn="just">
                        <a:spcAft>
                          <a:spcPts val="0"/>
                        </a:spcAft>
                      </a:pPr>
                      <a:r>
                        <a:rPr lang="zh-CN" sz="1400" kern="100">
                          <a:solidFill>
                            <a:schemeClr val="bg1"/>
                          </a:solidFill>
                          <a:effectLst/>
                        </a:rPr>
                        <a:t>未经确认的需求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征求用户代表承诺参加需求评审，开展增量的、非正式的评审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975080765"/>
                  </a:ext>
                </a:extLst>
              </a:tr>
              <a:tr h="660057">
                <a:tc>
                  <a:txBody>
                    <a:bodyPr/>
                    <a:lstStyle/>
                    <a:p>
                      <a:pPr algn="just">
                        <a:spcAft>
                          <a:spcPts val="0"/>
                        </a:spcAft>
                      </a:pPr>
                      <a:r>
                        <a:rPr lang="zh-CN" sz="1400" kern="100">
                          <a:solidFill>
                            <a:schemeClr val="bg1"/>
                          </a:solidFill>
                          <a:effectLst/>
                        </a:rPr>
                        <a:t>审查熟练度不够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dirty="0">
                          <a:solidFill>
                            <a:schemeClr val="bg1"/>
                          </a:solidFill>
                          <a:effectLst/>
                        </a:rPr>
                        <a:t>对所有参加需求文档插身的团队成员进行培训，邀请经验丰富的组织内部审查人员或外部顾问对前期审查进行观察</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959014265"/>
                  </a:ext>
                </a:extLst>
              </a:tr>
            </a:tbl>
          </a:graphicData>
        </a:graphic>
      </p:graphicFrame>
    </p:spTree>
    <p:extLst>
      <p:ext uri="{BB962C8B-B14F-4D97-AF65-F5344CB8AC3E}">
        <p14:creationId xmlns:p14="http://schemas.microsoft.com/office/powerpoint/2010/main" val="4102000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0F5463D7-B605-4B55-B40D-81FB9E464FE1}"/>
              </a:ext>
            </a:extLst>
          </p:cNvPr>
          <p:cNvGraphicFramePr>
            <a:graphicFrameLocks noGrp="1"/>
          </p:cNvGraphicFramePr>
          <p:nvPr>
            <p:extLst>
              <p:ext uri="{D42A27DB-BD31-4B8C-83A1-F6EECF244321}">
                <p14:modId xmlns:p14="http://schemas.microsoft.com/office/powerpoint/2010/main" val="2589180953"/>
              </p:ext>
            </p:extLst>
          </p:nvPr>
        </p:nvGraphicFramePr>
        <p:xfrm>
          <a:off x="646110" y="1551213"/>
          <a:ext cx="9404724" cy="3951514"/>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702341684"/>
                    </a:ext>
                  </a:extLst>
                </a:gridCol>
                <a:gridCol w="4702362">
                  <a:extLst>
                    <a:ext uri="{9D8B030D-6E8A-4147-A177-3AD203B41FA5}">
                      <a16:colId xmlns:a16="http://schemas.microsoft.com/office/drawing/2014/main" val="4256710529"/>
                    </a:ext>
                  </a:extLst>
                </a:gridCol>
              </a:tblGrid>
              <a:tr h="965370">
                <a:tc>
                  <a:txBody>
                    <a:bodyPr/>
                    <a:lstStyle/>
                    <a:p>
                      <a:pPr algn="just">
                        <a:spcAft>
                          <a:spcPts val="0"/>
                        </a:spcAft>
                      </a:pPr>
                      <a:r>
                        <a:rPr lang="zh-CN" sz="1800" kern="100" dirty="0">
                          <a:solidFill>
                            <a:schemeClr val="bg1"/>
                          </a:solidFill>
                          <a:effectLst/>
                        </a:rPr>
                        <a:t>不断变更的需求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尽早找到需求错误能够降低后续请求的变更数量，为了易修改性而设计系统</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407482447"/>
                  </a:ext>
                </a:extLst>
              </a:tr>
              <a:tr h="580222">
                <a:tc>
                  <a:txBody>
                    <a:bodyPr/>
                    <a:lstStyle/>
                    <a:p>
                      <a:pPr algn="just">
                        <a:spcAft>
                          <a:spcPts val="0"/>
                        </a:spcAft>
                      </a:pPr>
                      <a:r>
                        <a:rPr lang="zh-CN" sz="1800" kern="100">
                          <a:solidFill>
                            <a:schemeClr val="bg1"/>
                          </a:solidFill>
                          <a:effectLst/>
                        </a:rPr>
                        <a:t>需求变更过程</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与受到影响的干系人就变更进行明确的沟通</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0565758"/>
                  </a:ext>
                </a:extLst>
              </a:tr>
              <a:tr h="965370">
                <a:tc>
                  <a:txBody>
                    <a:bodyPr/>
                    <a:lstStyle/>
                    <a:p>
                      <a:pPr algn="just">
                        <a:spcAft>
                          <a:spcPts val="0"/>
                        </a:spcAft>
                      </a:pPr>
                      <a:r>
                        <a:rPr lang="zh-CN" sz="1800" kern="100" dirty="0">
                          <a:solidFill>
                            <a:schemeClr val="bg1"/>
                          </a:solidFill>
                          <a:effectLst/>
                        </a:rPr>
                        <a:t>未实现的需求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需求跟踪能帮助避免在设计、构建或测试过程中忽视任何需求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68547628"/>
                  </a:ext>
                </a:extLst>
              </a:tr>
              <a:tr h="1440552">
                <a:tc>
                  <a:txBody>
                    <a:bodyPr/>
                    <a:lstStyle/>
                    <a:p>
                      <a:pPr algn="just">
                        <a:spcAft>
                          <a:spcPts val="0"/>
                        </a:spcAft>
                      </a:pPr>
                      <a:r>
                        <a:rPr lang="zh-CN" sz="1800" kern="100" dirty="0">
                          <a:solidFill>
                            <a:schemeClr val="bg1"/>
                          </a:solidFill>
                          <a:effectLst/>
                        </a:rPr>
                        <a:t>不断扩张的需求范围</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以分阶段或增量式的交付生命周期进行规划，在早期版本实现优先级最高的功能，在后续迭代中进一步完善系统能力</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975940578"/>
                  </a:ext>
                </a:extLst>
              </a:tr>
            </a:tbl>
          </a:graphicData>
        </a:graphic>
      </p:graphicFrame>
    </p:spTree>
    <p:extLst>
      <p:ext uri="{BB962C8B-B14F-4D97-AF65-F5344CB8AC3E}">
        <p14:creationId xmlns:p14="http://schemas.microsoft.com/office/powerpoint/2010/main" val="2032543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57367" y="1830978"/>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、在项目早期编写一份包括业务需求在内的前景和范围文档，并将它作为添加新需求和修改现有需求的指导</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、确定主要客户，并采用产品代言人的方法，保证有足够的客户代表的积极参与，确保由合适的人对需求做出权威性的决策。</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、尽量识别客户可能做出的任何假设。提出自由回答的问题来鼓励客户分享更多的想法、期望、主意、信息和关注点，而不是我们以其他方式所听到的。</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、通过逆向工程发现的需求编写成文档，让客户评审这些需求，以确保其正确定和相关性。</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、分析人员必须提炼出隐藏在客户提出的解决方案背后的真正意图。</a:t>
            </a:r>
          </a:p>
        </p:txBody>
      </p:sp>
    </p:spTree>
    <p:extLst>
      <p:ext uri="{BB962C8B-B14F-4D97-AF65-F5344CB8AC3E}">
        <p14:creationId xmlns:p14="http://schemas.microsoft.com/office/powerpoint/2010/main" val="4232247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04615" y="1505674"/>
            <a:ext cx="10877266" cy="3170099"/>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、要明确你当前软件开发项目面临的一些与需求有关的风险，不要把当前的问题当作风险，一定要是那些还未发生的事情。将风险的因素编写成文档，为每项需求风险推荐至少一种可能的降低风险的方法。</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、强调市场调研、构建原型并成立客户小组，小组负责今早并经常获取对新产品前景的反馈信息</a:t>
            </a: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、召集代表开发、市场、客户和管理各方面的涉众召开风险“集体研讨”会议。尽力找出更多与需求有关的风险因素。估计每项风险发生的可能性及其影响。为每项风险安排一个负责人负责实施降低风险的活动。</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9223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8</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配置系统管理指南</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配置标志</a:t>
            </a:r>
          </a:p>
        </p:txBody>
      </p:sp>
      <p:sp>
        <p:nvSpPr>
          <p:cNvPr id="3" name="文本框 5"/>
          <p:cNvSpPr txBox="1"/>
          <p:nvPr/>
        </p:nvSpPr>
        <p:spPr>
          <a:xfrm>
            <a:off x="604615" y="2296962"/>
            <a:ext cx="10877266" cy="707886"/>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软件项的标识基本按照</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软件配置标识命名规则</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进行。要通过标识能够确定软件项之间的相互联系。</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462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版本管理</a:t>
            </a:r>
          </a:p>
        </p:txBody>
      </p:sp>
      <p:sp>
        <p:nvSpPr>
          <p:cNvPr id="3" name="文本框 5"/>
          <p:cNvSpPr txBox="1"/>
          <p:nvPr/>
        </p:nvSpPr>
        <p:spPr>
          <a:xfrm>
            <a:off x="604615" y="1505674"/>
            <a:ext cx="10877266" cy="4401205"/>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项目子目录的受控文档一般只有项目经理和属于该项目的开发人员和配置管理员能够访问到。配置管理员负责分配访问权限，一般项目经理对该目录具有较大的权限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读取、添加和更改；一般开发人员只有读取的权限。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等加以区别标识。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195569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1.2 </a:t>
            </a:r>
            <a:r>
              <a:rPr lang="zh-CN" altLang="en-US" dirty="0"/>
              <a:t>业务机遇</a:t>
            </a:r>
          </a:p>
        </p:txBody>
      </p:sp>
      <p:sp>
        <p:nvSpPr>
          <p:cNvPr id="3" name="矩形 2"/>
          <p:cNvSpPr>
            <a:spLocks noGrp="1"/>
          </p:cNvSpPr>
          <p:nvPr>
            <p:ph idx="1"/>
          </p:nvPr>
        </p:nvSpPr>
        <p:spPr/>
        <p:txBody>
          <a:bodyPr>
            <a:normAutofit fontScale="92500"/>
          </a:bodyPr>
          <a:lstStyle/>
          <a:p>
            <a:r>
              <a:rPr lang="en-US" altLang="zh-CN" dirty="0"/>
              <a:t>21</a:t>
            </a:r>
            <a:r>
              <a:rPr lang="zh-CN" altLang="en-US"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a:t>(e-learning)</a:t>
            </a:r>
            <a:r>
              <a:rPr lang="zh-CN" altLang="en-US"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dirty="0"/>
              <a:t>2000</a:t>
            </a:r>
            <a:r>
              <a:rPr lang="zh-CN" altLang="en-US" dirty="0"/>
              <a:t>年</a:t>
            </a:r>
            <a:r>
              <a:rPr lang="en-US" altLang="zh-CN" dirty="0"/>
              <a:t>12</a:t>
            </a:r>
            <a:r>
              <a:rPr lang="zh-CN" altLang="en-US" dirty="0"/>
              <a:t>月向国会递交的“国家教育技术计划”中打算以网络化学习作为提高年青一代“</a:t>
            </a:r>
            <a:r>
              <a:rPr lang="en-US" altLang="zh-CN" dirty="0"/>
              <a:t>21</a:t>
            </a:r>
            <a:r>
              <a:rPr lang="zh-CN" altLang="en-US" dirty="0"/>
              <a:t>世纪能力素质”的根本措施。技术的教育应用成为教育改革和人才培养的重要途径之一。</a:t>
            </a:r>
          </a:p>
          <a:p>
            <a:r>
              <a:rPr lang="zh-CN" altLang="en-US" dirty="0"/>
              <a:t>         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教学进行更为有效的管理，同时也有了更为便利的信息发布手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变更控制</a:t>
            </a:r>
            <a:br>
              <a:rPr lang="en-US" altLang="zh-CN" dirty="0"/>
            </a:br>
            <a:r>
              <a:rPr lang="zh-CN" altLang="zh-CN" sz="2400" dirty="0"/>
              <a:t>微小改正时的变更控制</a:t>
            </a:r>
            <a:endParaRPr lang="zh-CN" altLang="en-US" dirty="0"/>
          </a:p>
        </p:txBody>
      </p:sp>
      <p:sp>
        <p:nvSpPr>
          <p:cNvPr id="3" name="文本框 5"/>
          <p:cNvSpPr txBox="1"/>
          <p:nvPr/>
        </p:nvSpPr>
        <p:spPr>
          <a:xfrm>
            <a:off x="604615" y="1707890"/>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在评审或测试后发现的问题由评审组组长或项目经理形成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，并通知配置管理员。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及修改后的源代码，通知配置管理员，配置管理员确定测试报告的完备性，并在核对软件修改内容和修改人员填写的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中的修改描述一致后，将文件登入项目配置数据库中，生成新版本。</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a:t>
            </a:r>
          </a:p>
        </p:txBody>
      </p:sp>
    </p:spTree>
    <p:extLst>
      <p:ext uri="{BB962C8B-B14F-4D97-AF65-F5344CB8AC3E}">
        <p14:creationId xmlns:p14="http://schemas.microsoft.com/office/powerpoint/2010/main" val="1955698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1505674"/>
            <a:ext cx="10877266" cy="4708981"/>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配置管理员在接到修改批准</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后才可将需修改的软件的备份从项目数据库中检出，开发人员执行修改。</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修改完毕后，交客户服务部进行测试和评审，测试和评审都通过后，交配置管理员处理。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配置管理员检查测试报告和评审报告是否完备，核对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，以使其他相关开发人员及时了解软件变化情况对受影响的软件做出相应的修改。</a:t>
            </a:r>
          </a:p>
        </p:txBody>
      </p:sp>
      <p:sp>
        <p:nvSpPr>
          <p:cNvPr id="7" name="标题 1"/>
          <p:cNvSpPr>
            <a:spLocks noGrp="1"/>
          </p:cNvSpPr>
          <p:nvPr>
            <p:ph type="title"/>
          </p:nvPr>
        </p:nvSpPr>
        <p:spPr>
          <a:xfrm>
            <a:off x="619735" y="408758"/>
            <a:ext cx="9404723" cy="1400530"/>
          </a:xfrm>
        </p:spPr>
        <p:txBody>
          <a:bodyPr/>
          <a:lstStyle/>
          <a:p>
            <a:r>
              <a:rPr lang="zh-CN" altLang="en-US" dirty="0"/>
              <a:t>变更控制</a:t>
            </a:r>
            <a:br>
              <a:rPr lang="en-US" altLang="zh-CN" dirty="0"/>
            </a:br>
            <a:r>
              <a:rPr lang="zh-CN" altLang="zh-CN" sz="2400" dirty="0"/>
              <a:t>较大变动时的变更控制</a:t>
            </a:r>
            <a:endParaRPr lang="zh-CN" altLang="en-US" dirty="0"/>
          </a:p>
        </p:txBody>
      </p:sp>
    </p:spTree>
    <p:extLst>
      <p:ext uri="{BB962C8B-B14F-4D97-AF65-F5344CB8AC3E}">
        <p14:creationId xmlns:p14="http://schemas.microsoft.com/office/powerpoint/2010/main" val="35890463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619735" y="408758"/>
            <a:ext cx="9404723" cy="1400530"/>
          </a:xfrm>
        </p:spPr>
        <p:txBody>
          <a:bodyPr/>
          <a:lstStyle/>
          <a:p>
            <a:r>
              <a:rPr lang="zh-CN" altLang="en-US" dirty="0"/>
              <a:t>用户工作流</a:t>
            </a:r>
            <a:br>
              <a:rPr lang="en-US" altLang="zh-CN" dirty="0"/>
            </a:br>
            <a:endParaRPr lang="zh-CN" altLang="en-US" dirty="0"/>
          </a:p>
        </p:txBody>
      </p:sp>
      <p:pic>
        <p:nvPicPr>
          <p:cNvPr id="2" name="图片 1">
            <a:extLst>
              <a:ext uri="{FF2B5EF4-FFF2-40B4-BE49-F238E27FC236}">
                <a16:creationId xmlns:a16="http://schemas.microsoft.com/office/drawing/2014/main" id="{8964D2A3-C749-47E5-99B4-241B7719B115}"/>
              </a:ext>
            </a:extLst>
          </p:cNvPr>
          <p:cNvPicPr>
            <a:picLocks noChangeAspect="1"/>
          </p:cNvPicPr>
          <p:nvPr/>
        </p:nvPicPr>
        <p:blipFill>
          <a:blip r:embed="rId2"/>
          <a:stretch>
            <a:fillRect/>
          </a:stretch>
        </p:blipFill>
        <p:spPr>
          <a:xfrm>
            <a:off x="1079187" y="1241071"/>
            <a:ext cx="8945271" cy="5180700"/>
          </a:xfrm>
          <a:prstGeom prst="rect">
            <a:avLst/>
          </a:prstGeom>
        </p:spPr>
      </p:pic>
    </p:spTree>
    <p:extLst>
      <p:ext uri="{BB962C8B-B14F-4D97-AF65-F5344CB8AC3E}">
        <p14:creationId xmlns:p14="http://schemas.microsoft.com/office/powerpoint/2010/main" val="1749326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2261812"/>
            <a:ext cx="10877266" cy="193899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两份配置状态报告</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p:txBody>
      </p:sp>
      <p:sp>
        <p:nvSpPr>
          <p:cNvPr id="7" name="标题 1"/>
          <p:cNvSpPr>
            <a:spLocks noGrp="1"/>
          </p:cNvSpPr>
          <p:nvPr>
            <p:ph type="title"/>
          </p:nvPr>
        </p:nvSpPr>
        <p:spPr>
          <a:xfrm>
            <a:off x="619735" y="408758"/>
            <a:ext cx="9404723" cy="1400530"/>
          </a:xfrm>
        </p:spPr>
        <p:txBody>
          <a:bodyPr/>
          <a:lstStyle/>
          <a:p>
            <a:r>
              <a:rPr lang="zh-CN" altLang="zh-CN" dirty="0"/>
              <a:t>配置状态报告</a:t>
            </a:r>
            <a:endParaRPr lang="zh-CN" altLang="en-US" dirty="0"/>
          </a:p>
        </p:txBody>
      </p:sp>
    </p:spTree>
    <p:extLst>
      <p:ext uri="{BB962C8B-B14F-4D97-AF65-F5344CB8AC3E}">
        <p14:creationId xmlns:p14="http://schemas.microsoft.com/office/powerpoint/2010/main" val="2900015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人力资源管理计划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893272547"/>
              </p:ext>
            </p:extLst>
          </p:nvPr>
        </p:nvGraphicFramePr>
        <p:xfrm>
          <a:off x="646111" y="452718"/>
          <a:ext cx="10099040" cy="5867400"/>
        </p:xfrm>
        <a:graphic>
          <a:graphicData uri="http://schemas.openxmlformats.org/drawingml/2006/table">
            <a:tbl>
              <a:tblPr firstRow="1" bandRow="1">
                <a:tableStyleId>{5C22544A-7EE6-4342-B048-85BDC9FD1C3A}</a:tableStyleId>
              </a:tblPr>
              <a:tblGrid>
                <a:gridCol w="1442720">
                  <a:extLst>
                    <a:ext uri="{9D8B030D-6E8A-4147-A177-3AD203B41FA5}">
                      <a16:colId xmlns:a16="http://schemas.microsoft.com/office/drawing/2014/main" val="20000"/>
                    </a:ext>
                  </a:extLst>
                </a:gridCol>
                <a:gridCol w="1442720">
                  <a:extLst>
                    <a:ext uri="{9D8B030D-6E8A-4147-A177-3AD203B41FA5}">
                      <a16:colId xmlns:a16="http://schemas.microsoft.com/office/drawing/2014/main" val="20001"/>
                    </a:ext>
                  </a:extLst>
                </a:gridCol>
                <a:gridCol w="1442720">
                  <a:extLst>
                    <a:ext uri="{9D8B030D-6E8A-4147-A177-3AD203B41FA5}">
                      <a16:colId xmlns:a16="http://schemas.microsoft.com/office/drawing/2014/main" val="20002"/>
                    </a:ext>
                  </a:extLst>
                </a:gridCol>
                <a:gridCol w="1442720">
                  <a:extLst>
                    <a:ext uri="{9D8B030D-6E8A-4147-A177-3AD203B41FA5}">
                      <a16:colId xmlns:a16="http://schemas.microsoft.com/office/drawing/2014/main" val="20003"/>
                    </a:ext>
                  </a:extLst>
                </a:gridCol>
                <a:gridCol w="1442720">
                  <a:extLst>
                    <a:ext uri="{9D8B030D-6E8A-4147-A177-3AD203B41FA5}">
                      <a16:colId xmlns:a16="http://schemas.microsoft.com/office/drawing/2014/main" val="20004"/>
                    </a:ext>
                  </a:extLst>
                </a:gridCol>
                <a:gridCol w="1442720">
                  <a:extLst>
                    <a:ext uri="{9D8B030D-6E8A-4147-A177-3AD203B41FA5}">
                      <a16:colId xmlns:a16="http://schemas.microsoft.com/office/drawing/2014/main" val="20005"/>
                    </a:ext>
                  </a:extLst>
                </a:gridCol>
                <a:gridCol w="1442720">
                  <a:extLst>
                    <a:ext uri="{9D8B030D-6E8A-4147-A177-3AD203B41FA5}">
                      <a16:colId xmlns:a16="http://schemas.microsoft.com/office/drawing/2014/main" val="20006"/>
                    </a:ext>
                  </a:extLst>
                </a:gridCol>
              </a:tblGrid>
              <a:tr h="381000">
                <a:tc>
                  <a:txBody>
                    <a:bodyPr/>
                    <a:lstStyle/>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吴思楠</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叶家威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姚天恒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沈家豪</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汤志东</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沈舸帆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0"/>
                  </a:ext>
                </a:extLst>
              </a:tr>
              <a:tr h="381000">
                <a:tc>
                  <a:txBody>
                    <a:bodyPr/>
                    <a:lstStyle/>
                    <a:p>
                      <a:pPr>
                        <a:buNone/>
                      </a:pPr>
                      <a:r>
                        <a:rPr lang="zh-CN" altLang="en-US" dirty="0">
                          <a:solidFill>
                            <a:schemeClr val="bg1"/>
                          </a:solidFill>
                        </a:rPr>
                        <a:t>项目章程</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1"/>
                  </a:ext>
                </a:extLst>
              </a:tr>
              <a:tr h="381000">
                <a:tc>
                  <a:txBody>
                    <a:bodyPr/>
                    <a:lstStyle/>
                    <a:p>
                      <a:pPr>
                        <a:buNone/>
                      </a:pPr>
                      <a:r>
                        <a:rPr lang="zh-CN" altLang="en-US">
                          <a:solidFill>
                            <a:schemeClr val="bg1"/>
                          </a:solidFill>
                        </a:rPr>
                        <a:t>软件需求项目工程计划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2"/>
                  </a:ext>
                </a:extLst>
              </a:tr>
              <a:tr h="408305">
                <a:tc>
                  <a:txBody>
                    <a:bodyPr/>
                    <a:lstStyle/>
                    <a:p>
                      <a:pPr>
                        <a:buNone/>
                      </a:pPr>
                      <a:r>
                        <a:rPr lang="zh-CN" altLang="en-US" dirty="0">
                          <a:solidFill>
                            <a:schemeClr val="bg1"/>
                          </a:solidFill>
                        </a:rPr>
                        <a:t>需求获取</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sz="1800" dirty="0">
                        <a:solidFill>
                          <a:schemeClr val="bg1"/>
                        </a:solidFill>
                        <a:sym typeface="+mn-ea"/>
                      </a:endParaRPr>
                    </a:p>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3"/>
                  </a:ext>
                </a:extLst>
              </a:tr>
              <a:tr h="381000">
                <a:tc>
                  <a:txBody>
                    <a:bodyPr/>
                    <a:lstStyle/>
                    <a:p>
                      <a:pPr>
                        <a:buNone/>
                      </a:pPr>
                      <a:r>
                        <a:rPr lang="zh-CN" altLang="en-US">
                          <a:solidFill>
                            <a:schemeClr val="bg1"/>
                          </a:solidFill>
                        </a:rPr>
                        <a:t>需求分析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4"/>
                  </a:ext>
                </a:extLst>
              </a:tr>
              <a:tr h="381000">
                <a:tc>
                  <a:txBody>
                    <a:bodyPr/>
                    <a:lstStyle/>
                    <a:p>
                      <a:pPr>
                        <a:buNone/>
                      </a:pPr>
                      <a:r>
                        <a:rPr lang="zh-CN" altLang="en-US">
                          <a:solidFill>
                            <a:schemeClr val="bg1"/>
                          </a:solidFill>
                        </a:rPr>
                        <a:t>编写规格说明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5"/>
                  </a:ext>
                </a:extLst>
              </a:tr>
              <a:tr h="381000">
                <a:tc>
                  <a:txBody>
                    <a:bodyPr/>
                    <a:lstStyle/>
                    <a:p>
                      <a:pPr>
                        <a:buNone/>
                      </a:pPr>
                      <a:r>
                        <a:rPr lang="zh-CN" altLang="en-US">
                          <a:solidFill>
                            <a:schemeClr val="bg1"/>
                          </a:solidFill>
                        </a:rPr>
                        <a:t>需求验证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6"/>
                  </a:ext>
                </a:extLst>
              </a:tr>
              <a:tr h="381000">
                <a:tc>
                  <a:txBody>
                    <a:bodyPr/>
                    <a:lstStyle/>
                    <a:p>
                      <a:pPr>
                        <a:buNone/>
                      </a:pPr>
                      <a:r>
                        <a:rPr lang="zh-CN" altLang="en-US">
                          <a:solidFill>
                            <a:schemeClr val="bg1"/>
                          </a:solidFill>
                        </a:rPr>
                        <a:t>软件需求变更文档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7"/>
                  </a:ext>
                </a:extLst>
              </a:tr>
              <a:tr h="381000">
                <a:tc>
                  <a:txBody>
                    <a:bodyPr/>
                    <a:lstStyle/>
                    <a:p>
                      <a:pPr>
                        <a:buNone/>
                      </a:pPr>
                      <a:r>
                        <a:rPr lang="zh-CN" altLang="en-US">
                          <a:solidFill>
                            <a:schemeClr val="bg1"/>
                          </a:solidFill>
                        </a:rPr>
                        <a:t>软件概要设计说明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8"/>
                  </a:ext>
                </a:extLst>
              </a:tr>
              <a:tr h="381000">
                <a:tc>
                  <a:txBody>
                    <a:bodyPr/>
                    <a:lstStyle/>
                    <a:p>
                      <a:pPr>
                        <a:buNone/>
                      </a:pPr>
                      <a:r>
                        <a:rPr lang="zh-CN" altLang="en-US">
                          <a:solidFill>
                            <a:schemeClr val="bg1"/>
                          </a:solidFill>
                        </a:rPr>
                        <a:t>需求管理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9"/>
                  </a:ext>
                </a:extLst>
              </a:tr>
              <a:tr h="381000">
                <a:tc>
                  <a:txBody>
                    <a:bodyPr/>
                    <a:lstStyle/>
                    <a:p>
                      <a:pPr>
                        <a:buNone/>
                      </a:pPr>
                      <a:r>
                        <a:rPr lang="zh-CN" altLang="en-US">
                          <a:solidFill>
                            <a:schemeClr val="bg1"/>
                          </a:solidFill>
                        </a:rPr>
                        <a:t>项目管理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0"/>
                  </a:ext>
                </a:extLst>
              </a:tr>
              <a:tr h="381000">
                <a:tc>
                  <a:txBody>
                    <a:bodyPr/>
                    <a:lstStyle/>
                    <a:p>
                      <a:pPr>
                        <a:buNone/>
                      </a:pPr>
                      <a:r>
                        <a:rPr lang="zh-CN" altLang="en-US">
                          <a:solidFill>
                            <a:schemeClr val="bg1"/>
                          </a:solidFill>
                        </a:rPr>
                        <a:t>项目总结</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80088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44463"/>
            <a:ext cx="9404723" cy="1400530"/>
          </a:xfrm>
        </p:spPr>
        <p:txBody>
          <a:bodyPr/>
          <a:lstStyle/>
          <a:p>
            <a:r>
              <a:rPr lang="zh-CN" altLang="en-US"/>
              <a:t>第九章  </a:t>
            </a:r>
          </a:p>
        </p:txBody>
      </p:sp>
      <p:graphicFrame>
        <p:nvGraphicFramePr>
          <p:cNvPr id="5" name="对象 4"/>
          <p:cNvGraphicFramePr>
            <a:graphicFrameLocks noChangeAspect="1"/>
          </p:cNvGraphicFramePr>
          <p:nvPr/>
        </p:nvGraphicFramePr>
        <p:xfrm>
          <a:off x="483078" y="743754"/>
          <a:ext cx="10606405" cy="5899150"/>
        </p:xfrm>
        <a:graphic>
          <a:graphicData uri="http://schemas.openxmlformats.org/presentationml/2006/ole">
            <mc:AlternateContent xmlns:mc="http://schemas.openxmlformats.org/markup-compatibility/2006">
              <mc:Choice xmlns:v="urn:schemas-microsoft-com:vml" Requires="v">
                <p:oleObj spid="_x0000_s1077" r:id="rId3" imgW="8211820" imgH="4580890" progId="Visio.Drawing.11">
                  <p:embed/>
                </p:oleObj>
              </mc:Choice>
              <mc:Fallback>
                <p:oleObj r:id="rId3" imgW="8211820" imgH="4580890" progId="Visio.Drawing.11">
                  <p:embed/>
                  <p:pic>
                    <p:nvPicPr>
                      <p:cNvPr id="5" name="对象 4"/>
                      <p:cNvPicPr>
                        <a:picLocks noChangeAspect="1" noChangeArrowheads="1"/>
                      </p:cNvPicPr>
                      <p:nvPr/>
                    </p:nvPicPr>
                    <p:blipFill>
                      <a:blip r:embed="rId4"/>
                      <a:srcRect/>
                      <a:stretch>
                        <a:fillRect/>
                      </a:stretch>
                    </p:blipFill>
                    <p:spPr bwMode="auto">
                      <a:xfrm>
                        <a:off x="483078" y="743754"/>
                        <a:ext cx="10606405" cy="5899150"/>
                      </a:xfrm>
                      <a:prstGeom prst="rect">
                        <a:avLst/>
                      </a:prstGeom>
                      <a:noFill/>
                    </p:spPr>
                  </p:pic>
                </p:oleObj>
              </mc:Fallback>
            </mc:AlternateContent>
          </a:graphicData>
        </a:graphic>
      </p:graphicFrame>
    </p:spTree>
    <p:extLst>
      <p:ext uri="{BB962C8B-B14F-4D97-AF65-F5344CB8AC3E}">
        <p14:creationId xmlns:p14="http://schemas.microsoft.com/office/powerpoint/2010/main" val="40634870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参考资料</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参考资料</a:t>
            </a:r>
          </a:p>
        </p:txBody>
      </p:sp>
      <p:sp>
        <p:nvSpPr>
          <p:cNvPr id="3" name="文本框 5"/>
          <p:cNvSpPr txBox="1"/>
          <p:nvPr/>
        </p:nvSpPr>
        <p:spPr>
          <a:xfrm>
            <a:off x="604615" y="1505674"/>
            <a:ext cx="10877266" cy="2554545"/>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项目章程</a:t>
            </a: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百度文库</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需求工程计划</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初步模板，</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http://wenku.baidu.com/link?url=2vQ4d4SoRVorLmbRLWlgyanScSDFLph_oTwHyUZJQJx_lYmBWJlpidjMQoBUDnEFyY70nIqXFBGoLw77N1IZtTMqHRXNv_Ao82EOBp9lCDi</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20150929</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软件需求（第三版）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清华大学出版社</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国标标准文档</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ISO</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标准文档</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957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11</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小组分工</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p>
        </p:txBody>
      </p:sp>
      <p:sp>
        <p:nvSpPr>
          <p:cNvPr id="3" name="矩形 2"/>
          <p:cNvSpPr>
            <a:spLocks noGrp="1"/>
          </p:cNvSpPr>
          <p:nvPr>
            <p:ph idx="1"/>
          </p:nvPr>
        </p:nvSpPr>
        <p:spPr/>
        <p:txBody>
          <a:bodyPr>
            <a:normAutofit lnSpcReduction="10000"/>
          </a:bodyPr>
          <a:lstStyle/>
          <a:p>
            <a:r>
              <a:rPr lang="zh-CN" altLang="en-US"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a:p>
            <a:r>
              <a:rPr lang="zh-CN" altLang="en-US" dirty="0"/>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a:t>
            </a:r>
          </a:p>
          <a:p>
            <a:r>
              <a:rPr lang="zh-CN" altLang="en-US" dirty="0"/>
              <a:t>通过这三方提出的需求考虑，我们构思做一个软件工程系列课程教学、学习、交流的网站。</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效绩评定</a:t>
            </a:r>
          </a:p>
        </p:txBody>
      </p:sp>
      <p:sp>
        <p:nvSpPr>
          <p:cNvPr id="4" name="文本框 3">
            <a:extLst>
              <a:ext uri="{FF2B5EF4-FFF2-40B4-BE49-F238E27FC236}">
                <a16:creationId xmlns:a16="http://schemas.microsoft.com/office/drawing/2014/main" id="{00BC4346-2A34-4211-89A7-4BB48D5913EA}"/>
              </a:ext>
            </a:extLst>
          </p:cNvPr>
          <p:cNvSpPr txBox="1"/>
          <p:nvPr/>
        </p:nvSpPr>
        <p:spPr>
          <a:xfrm>
            <a:off x="646111" y="1754878"/>
            <a:ext cx="8720920" cy="1569660"/>
          </a:xfrm>
          <a:prstGeom prst="rect">
            <a:avLst/>
          </a:prstGeom>
          <a:noFill/>
        </p:spPr>
        <p:txBody>
          <a:bodyPr wrap="square" rtlCol="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吴思楠：</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20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所有文档审核，任务分配</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姚天恒：</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17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甘特图</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叶家威：</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15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会议记录，预算估计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沈舸帆：</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16 WBS</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表</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沈家豪：</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16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文档编辑</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汤志东：</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16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文档编辑</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15960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预算计算</a:t>
            </a:r>
          </a:p>
        </p:txBody>
      </p:sp>
      <p:graphicFrame>
        <p:nvGraphicFramePr>
          <p:cNvPr id="3" name="表格 2">
            <a:extLst>
              <a:ext uri="{FF2B5EF4-FFF2-40B4-BE49-F238E27FC236}">
                <a16:creationId xmlns:a16="http://schemas.microsoft.com/office/drawing/2014/main" id="{2484EB0B-5F40-4AF2-AF90-963E9D5EE8F6}"/>
              </a:ext>
            </a:extLst>
          </p:cNvPr>
          <p:cNvGraphicFramePr>
            <a:graphicFrameLocks noGrp="1"/>
          </p:cNvGraphicFramePr>
          <p:nvPr>
            <p:extLst>
              <p:ext uri="{D42A27DB-BD31-4B8C-83A1-F6EECF244321}">
                <p14:modId xmlns:p14="http://schemas.microsoft.com/office/powerpoint/2010/main" val="3924243745"/>
              </p:ext>
            </p:extLst>
          </p:nvPr>
        </p:nvGraphicFramePr>
        <p:xfrm>
          <a:off x="914400" y="1317072"/>
          <a:ext cx="8682606" cy="4962180"/>
        </p:xfrm>
        <a:graphic>
          <a:graphicData uri="http://schemas.openxmlformats.org/drawingml/2006/table">
            <a:tbl>
              <a:tblPr firstRow="1" firstCol="1" bandRow="1">
                <a:tableStyleId>{5C22544A-7EE6-4342-B048-85BDC9FD1C3A}</a:tableStyleId>
              </a:tblPr>
              <a:tblGrid>
                <a:gridCol w="4341303">
                  <a:extLst>
                    <a:ext uri="{9D8B030D-6E8A-4147-A177-3AD203B41FA5}">
                      <a16:colId xmlns:a16="http://schemas.microsoft.com/office/drawing/2014/main" val="2380930670"/>
                    </a:ext>
                  </a:extLst>
                </a:gridCol>
                <a:gridCol w="4341303">
                  <a:extLst>
                    <a:ext uri="{9D8B030D-6E8A-4147-A177-3AD203B41FA5}">
                      <a16:colId xmlns:a16="http://schemas.microsoft.com/office/drawing/2014/main" val="284823303"/>
                    </a:ext>
                  </a:extLst>
                </a:gridCol>
              </a:tblGrid>
              <a:tr h="496218">
                <a:tc>
                  <a:txBody>
                    <a:bodyPr/>
                    <a:lstStyle/>
                    <a:p>
                      <a:pPr algn="l">
                        <a:spcAft>
                          <a:spcPts val="0"/>
                        </a:spcAft>
                      </a:pPr>
                      <a:r>
                        <a:rPr lang="zh-CN" sz="1200" kern="100" dirty="0">
                          <a:effectLst/>
                        </a:rPr>
                        <a:t>开发</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zh-CN" sz="1200" kern="100" dirty="0">
                          <a:effectLst/>
                        </a:rPr>
                        <a:t>经费（元）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extLst>
                  <a:ext uri="{0D108BD9-81ED-4DB2-BD59-A6C34878D82A}">
                    <a16:rowId xmlns:a16="http://schemas.microsoft.com/office/drawing/2014/main" val="3255137854"/>
                  </a:ext>
                </a:extLst>
              </a:tr>
              <a:tr h="496218">
                <a:tc>
                  <a:txBody>
                    <a:bodyPr/>
                    <a:lstStyle/>
                    <a:p>
                      <a:pPr algn="l">
                        <a:spcAft>
                          <a:spcPts val="0"/>
                        </a:spcAft>
                      </a:pPr>
                      <a:r>
                        <a:rPr lang="zh-CN" sz="1200" kern="100" dirty="0">
                          <a:effectLst/>
                        </a:rPr>
                        <a:t>吴思楠</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46.8</a:t>
                      </a:r>
                      <a:r>
                        <a:rPr lang="zh-CN" sz="1200" kern="100">
                          <a:effectLst/>
                        </a:rPr>
                        <a:t>小时</a:t>
                      </a:r>
                      <a:r>
                        <a:rPr lang="en-US" sz="1200" kern="100">
                          <a:effectLst/>
                        </a:rPr>
                        <a:t>*30</a:t>
                      </a:r>
                      <a:r>
                        <a:rPr lang="zh-CN" sz="1200" kern="100">
                          <a:effectLst/>
                        </a:rPr>
                        <a:t>元</a:t>
                      </a:r>
                      <a:r>
                        <a:rPr lang="en-US" sz="1200" kern="100">
                          <a:effectLst/>
                        </a:rPr>
                        <a:t>=1404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72420217"/>
                  </a:ext>
                </a:extLst>
              </a:tr>
              <a:tr h="496218">
                <a:tc>
                  <a:txBody>
                    <a:bodyPr/>
                    <a:lstStyle/>
                    <a:p>
                      <a:pPr algn="l">
                        <a:spcAft>
                          <a:spcPts val="0"/>
                        </a:spcAft>
                      </a:pPr>
                      <a:r>
                        <a:rPr lang="zh-CN" sz="1200" kern="100" dirty="0">
                          <a:effectLst/>
                        </a:rPr>
                        <a:t>沈舸帆</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46.08</a:t>
                      </a:r>
                      <a:r>
                        <a:rPr lang="zh-CN" sz="1200" kern="100">
                          <a:effectLst/>
                        </a:rPr>
                        <a:t>小时</a:t>
                      </a:r>
                      <a:r>
                        <a:rPr lang="en-US" sz="1200" kern="100">
                          <a:effectLst/>
                        </a:rPr>
                        <a:t>*30</a:t>
                      </a:r>
                      <a:r>
                        <a:rPr lang="zh-CN" sz="1200" kern="100">
                          <a:effectLst/>
                        </a:rPr>
                        <a:t>元</a:t>
                      </a:r>
                      <a:r>
                        <a:rPr lang="en-US" sz="1200" kern="100">
                          <a:effectLst/>
                        </a:rPr>
                        <a:t>=1382.4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4797051"/>
                  </a:ext>
                </a:extLst>
              </a:tr>
              <a:tr h="496218">
                <a:tc>
                  <a:txBody>
                    <a:bodyPr/>
                    <a:lstStyle/>
                    <a:p>
                      <a:pPr algn="l">
                        <a:spcAft>
                          <a:spcPts val="0"/>
                        </a:spcAft>
                      </a:pPr>
                      <a:r>
                        <a:rPr lang="zh-CN" sz="1200" kern="100" dirty="0">
                          <a:effectLst/>
                        </a:rPr>
                        <a:t>沈家豪</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dirty="0">
                          <a:effectLst/>
                        </a:rPr>
                        <a:t>45.03</a:t>
                      </a:r>
                      <a:r>
                        <a:rPr lang="zh-CN" sz="1200" kern="100" dirty="0">
                          <a:effectLst/>
                        </a:rPr>
                        <a:t>小时</a:t>
                      </a:r>
                      <a:r>
                        <a:rPr lang="en-US" sz="1200" kern="100" dirty="0">
                          <a:effectLst/>
                        </a:rPr>
                        <a:t>*30</a:t>
                      </a:r>
                      <a:r>
                        <a:rPr lang="zh-CN" sz="1200" kern="100" dirty="0">
                          <a:effectLst/>
                        </a:rPr>
                        <a:t>元</a:t>
                      </a:r>
                      <a:r>
                        <a:rPr lang="en-US" sz="1200" kern="100" dirty="0">
                          <a:effectLst/>
                        </a:rPr>
                        <a:t>=1350.9</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65850470"/>
                  </a:ext>
                </a:extLst>
              </a:tr>
              <a:tr h="496218">
                <a:tc>
                  <a:txBody>
                    <a:bodyPr/>
                    <a:lstStyle/>
                    <a:p>
                      <a:pPr algn="l">
                        <a:spcAft>
                          <a:spcPts val="0"/>
                        </a:spcAft>
                      </a:pPr>
                      <a:r>
                        <a:rPr lang="zh-CN" sz="1200" kern="100" dirty="0">
                          <a:effectLst/>
                        </a:rPr>
                        <a:t>汤志东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35.68</a:t>
                      </a:r>
                      <a:r>
                        <a:rPr lang="zh-CN" sz="1200" kern="100">
                          <a:effectLst/>
                        </a:rPr>
                        <a:t>小时</a:t>
                      </a:r>
                      <a:r>
                        <a:rPr lang="en-US" sz="1200" kern="100">
                          <a:effectLst/>
                        </a:rPr>
                        <a:t>*30</a:t>
                      </a:r>
                      <a:r>
                        <a:rPr lang="zh-CN" sz="1200" kern="100">
                          <a:effectLst/>
                        </a:rPr>
                        <a:t>元</a:t>
                      </a:r>
                      <a:r>
                        <a:rPr lang="en-US" sz="1200" kern="100">
                          <a:effectLst/>
                        </a:rPr>
                        <a:t>=1070.4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7797459"/>
                  </a:ext>
                </a:extLst>
              </a:tr>
              <a:tr h="496218">
                <a:tc>
                  <a:txBody>
                    <a:bodyPr/>
                    <a:lstStyle/>
                    <a:p>
                      <a:pPr algn="l">
                        <a:spcAft>
                          <a:spcPts val="0"/>
                        </a:spcAft>
                      </a:pPr>
                      <a:r>
                        <a:rPr lang="zh-CN" sz="1200" kern="100">
                          <a:effectLst/>
                        </a:rPr>
                        <a:t>姚天恒</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42.97</a:t>
                      </a:r>
                      <a:r>
                        <a:rPr lang="zh-CN" sz="1200" kern="100">
                          <a:effectLst/>
                        </a:rPr>
                        <a:t>小时</a:t>
                      </a:r>
                      <a:r>
                        <a:rPr lang="en-US" sz="1200" kern="100">
                          <a:effectLst/>
                        </a:rPr>
                        <a:t>*30</a:t>
                      </a:r>
                      <a:r>
                        <a:rPr lang="zh-CN" sz="1200" kern="100">
                          <a:effectLst/>
                        </a:rPr>
                        <a:t>元</a:t>
                      </a:r>
                      <a:r>
                        <a:rPr lang="en-US" sz="1200" kern="100">
                          <a:effectLst/>
                        </a:rPr>
                        <a:t>=1289.1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9485370"/>
                  </a:ext>
                </a:extLst>
              </a:tr>
              <a:tr h="496218">
                <a:tc>
                  <a:txBody>
                    <a:bodyPr/>
                    <a:lstStyle/>
                    <a:p>
                      <a:pPr algn="l">
                        <a:spcAft>
                          <a:spcPts val="0"/>
                        </a:spcAft>
                      </a:pPr>
                      <a:r>
                        <a:rPr lang="zh-CN" sz="1200" kern="100" dirty="0">
                          <a:effectLst/>
                        </a:rPr>
                        <a:t>叶家威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dirty="0">
                          <a:effectLst/>
                        </a:rPr>
                        <a:t>43.92</a:t>
                      </a:r>
                      <a:r>
                        <a:rPr lang="zh-CN" sz="1200" kern="100" dirty="0">
                          <a:effectLst/>
                        </a:rPr>
                        <a:t>小时</a:t>
                      </a:r>
                      <a:r>
                        <a:rPr lang="en-US" sz="1200" kern="100" dirty="0">
                          <a:effectLst/>
                        </a:rPr>
                        <a:t>*30</a:t>
                      </a:r>
                      <a:r>
                        <a:rPr lang="zh-CN" sz="1200" kern="100" dirty="0">
                          <a:effectLst/>
                        </a:rPr>
                        <a:t>元</a:t>
                      </a:r>
                      <a:r>
                        <a:rPr lang="en-US" sz="1200" kern="100" dirty="0">
                          <a:effectLst/>
                        </a:rPr>
                        <a:t>=1317.6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3959187"/>
                  </a:ext>
                </a:extLst>
              </a:tr>
              <a:tr h="496218">
                <a:tc>
                  <a:txBody>
                    <a:bodyPr/>
                    <a:lstStyle/>
                    <a:p>
                      <a:pPr algn="l">
                        <a:spcAft>
                          <a:spcPts val="0"/>
                        </a:spcAft>
                      </a:pP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其他成本</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3258252"/>
                  </a:ext>
                </a:extLst>
              </a:tr>
              <a:tr h="496218">
                <a:tc>
                  <a:txBody>
                    <a:bodyPr/>
                    <a:lstStyle/>
                    <a:p>
                      <a:pPr algn="l">
                        <a:spcAft>
                          <a:spcPts val="0"/>
                        </a:spcAft>
                      </a:pP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服务器租赁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1000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4995470"/>
                  </a:ext>
                </a:extLst>
              </a:tr>
              <a:tr h="496218">
                <a:tc>
                  <a:txBody>
                    <a:bodyPr/>
                    <a:lstStyle/>
                    <a:p>
                      <a:pPr algn="l">
                        <a:spcAft>
                          <a:spcPts val="0"/>
                        </a:spcAft>
                      </a:pP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数据维护</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500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46513067"/>
                  </a:ext>
                </a:extLst>
              </a:tr>
            </a:tbl>
          </a:graphicData>
        </a:graphic>
      </p:graphicFrame>
    </p:spTree>
    <p:extLst>
      <p:ext uri="{BB962C8B-B14F-4D97-AF65-F5344CB8AC3E}">
        <p14:creationId xmlns:p14="http://schemas.microsoft.com/office/powerpoint/2010/main" val="7036548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小组分工</a:t>
            </a:r>
          </a:p>
        </p:txBody>
      </p:sp>
      <p:sp>
        <p:nvSpPr>
          <p:cNvPr id="4" name="文本框 3">
            <a:extLst>
              <a:ext uri="{FF2B5EF4-FFF2-40B4-BE49-F238E27FC236}">
                <a16:creationId xmlns:a16="http://schemas.microsoft.com/office/drawing/2014/main" id="{00BC4346-2A34-4211-89A7-4BB48D5913EA}"/>
              </a:ext>
            </a:extLst>
          </p:cNvPr>
          <p:cNvSpPr txBox="1"/>
          <p:nvPr/>
        </p:nvSpPr>
        <p:spPr>
          <a:xfrm>
            <a:off x="988012" y="1738100"/>
            <a:ext cx="8720920" cy="2677656"/>
          </a:xfrm>
          <a:prstGeom prst="rect">
            <a:avLst/>
          </a:prstGeom>
          <a:noFill/>
        </p:spPr>
        <p:txBody>
          <a:bodyPr wrap="square" rtlCol="0">
            <a:spAutoFit/>
          </a:bodyPr>
          <a:lstStyle/>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吴思楠：第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章、审核、寻找资料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沈舸帆：第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姚天恒：第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叶家威：第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章、寻找资料、会议记录</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汤志东：第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沈家豪：第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31122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endParaRPr lang="zh-CN" dirty="0"/>
          </a:p>
        </p:txBody>
      </p:sp>
      <p:sp>
        <p:nvSpPr>
          <p:cNvPr id="3" name="矩形 2"/>
          <p:cNvSpPr>
            <a:spLocks noGrp="1"/>
          </p:cNvSpPr>
          <p:nvPr>
            <p:ph idx="1"/>
          </p:nvPr>
        </p:nvSpPr>
        <p:spPr/>
        <p:txBody>
          <a:bodyPr/>
          <a:lstStyle/>
          <a:p>
            <a:r>
              <a:rPr lang="zh-CN" altLang="en-US" dirty="0"/>
              <a:t>教师可以批量检查，批改，点评学生作业。</a:t>
            </a:r>
            <a:endParaRPr lang="en-US" altLang="zh-CN" dirty="0"/>
          </a:p>
          <a:p>
            <a:r>
              <a:rPr lang="zh-CN" altLang="en-US" dirty="0"/>
              <a:t>统一的教师上课质量反馈。</a:t>
            </a:r>
            <a:endParaRPr lang="en-US" altLang="zh-CN" dirty="0"/>
          </a:p>
          <a:p>
            <a:r>
              <a:rPr lang="zh-CN" altLang="en-US" dirty="0"/>
              <a:t>提供更加方便的获取课堂的内容。</a:t>
            </a:r>
            <a:endParaRPr lang="en-US" altLang="zh-CN" dirty="0"/>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学生能够有针对性地进行补课，如果有缺课的话</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学生可以方便地向老师提出疑问 并且可以迅速的得到解答</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游客可以有机会了解这门课的情况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教师的情况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title"/>
          </p:nvPr>
        </p:nvSpPr>
        <p:spPr/>
        <p:txBody>
          <a:bodyPr/>
          <a:lstStyle/>
          <a:p>
            <a:r>
              <a:rPr lang="en-US" altLang="zh-CN" dirty="0"/>
              <a:t>1.3 </a:t>
            </a:r>
            <a:r>
              <a:rPr lang="zh-CN" altLang="en-US" dirty="0"/>
              <a:t>业务内容</a:t>
            </a:r>
            <a:endParaRPr lang="zh-CN" dirty="0">
              <a:latin typeface="Microsoft YaHei UI" panose="020B0503020204020204" pitchFamily="34" charset="-122"/>
              <a:ea typeface="Microsoft YaHei UI" panose="020B0503020204020204" pitchFamily="34" charset="-122"/>
            </a:endParaRPr>
          </a:p>
        </p:txBody>
      </p:sp>
      <p:graphicFrame>
        <p:nvGraphicFramePr>
          <p:cNvPr id="2" name="内容占位符 1">
            <a:extLst>
              <a:ext uri="{FF2B5EF4-FFF2-40B4-BE49-F238E27FC236}">
                <a16:creationId xmlns:a16="http://schemas.microsoft.com/office/drawing/2014/main" id="{1792732B-F36A-4952-AF7E-75437F3E14A0}"/>
              </a:ext>
            </a:extLst>
          </p:cNvPr>
          <p:cNvGraphicFramePr>
            <a:graphicFrameLocks noGrp="1"/>
          </p:cNvGraphicFramePr>
          <p:nvPr>
            <p:ph idx="1"/>
            <p:extLst>
              <p:ext uri="{D42A27DB-BD31-4B8C-83A1-F6EECF244321}">
                <p14:modId xmlns:p14="http://schemas.microsoft.com/office/powerpoint/2010/main" val="1437672077"/>
              </p:ext>
            </p:extLst>
          </p:nvPr>
        </p:nvGraphicFramePr>
        <p:xfrm>
          <a:off x="646111" y="2524367"/>
          <a:ext cx="9338398" cy="2915852"/>
        </p:xfrm>
        <a:graphic>
          <a:graphicData uri="http://schemas.openxmlformats.org/drawingml/2006/table">
            <a:tbl>
              <a:tblPr firstRow="1" bandRow="1">
                <a:tableStyleId>{5C22544A-7EE6-4342-B048-85BDC9FD1C3A}</a:tableStyleId>
              </a:tblPr>
              <a:tblGrid>
                <a:gridCol w="1807912">
                  <a:extLst>
                    <a:ext uri="{9D8B030D-6E8A-4147-A177-3AD203B41FA5}">
                      <a16:colId xmlns:a16="http://schemas.microsoft.com/office/drawing/2014/main" val="2227733853"/>
                    </a:ext>
                  </a:extLst>
                </a:gridCol>
                <a:gridCol w="7530486">
                  <a:extLst>
                    <a:ext uri="{9D8B030D-6E8A-4147-A177-3AD203B41FA5}">
                      <a16:colId xmlns:a16="http://schemas.microsoft.com/office/drawing/2014/main" val="3685092207"/>
                    </a:ext>
                  </a:extLst>
                </a:gridCol>
              </a:tblGrid>
              <a:tr h="992835">
                <a:tc>
                  <a:txBody>
                    <a:bodyPr/>
                    <a:lstStyle/>
                    <a:p>
                      <a:r>
                        <a:rPr lang="zh-CN" altLang="en-US" dirty="0">
                          <a:solidFill>
                            <a:schemeClr val="tx1"/>
                          </a:solidFill>
                        </a:rPr>
                        <a:t>项目名称</a:t>
                      </a:r>
                    </a:p>
                  </a:txBody>
                  <a:tcPr>
                    <a:solidFill>
                      <a:schemeClr val="bg2"/>
                    </a:solidFill>
                  </a:tcPr>
                </a:tc>
                <a:tc>
                  <a:txBody>
                    <a:bodyPr/>
                    <a:lstStyle/>
                    <a:p>
                      <a:r>
                        <a:rPr lang="zh-CN" altLang="en-US" dirty="0">
                          <a:solidFill>
                            <a:schemeClr val="tx1"/>
                          </a:solidFill>
                        </a:rPr>
                        <a:t>软件工程系列课程教学辅助网站的开发与设计</a:t>
                      </a:r>
                    </a:p>
                  </a:txBody>
                  <a:tcPr>
                    <a:solidFill>
                      <a:schemeClr val="bg2"/>
                    </a:solidFill>
                  </a:tcPr>
                </a:tc>
                <a:extLst>
                  <a:ext uri="{0D108BD9-81ED-4DB2-BD59-A6C34878D82A}">
                    <a16:rowId xmlns:a16="http://schemas.microsoft.com/office/drawing/2014/main" val="2356995430"/>
                  </a:ext>
                </a:extLst>
              </a:tr>
              <a:tr h="992835">
                <a:tc>
                  <a:txBody>
                    <a:bodyPr/>
                    <a:lstStyle/>
                    <a:p>
                      <a:r>
                        <a:rPr lang="zh-CN" altLang="en-US" dirty="0">
                          <a:solidFill>
                            <a:schemeClr val="tx1"/>
                          </a:solidFill>
                        </a:rPr>
                        <a:t>提出者</a:t>
                      </a:r>
                    </a:p>
                  </a:txBody>
                  <a:tcPr>
                    <a:solidFill>
                      <a:schemeClr val="bg2"/>
                    </a:solidFill>
                  </a:tcPr>
                </a:tc>
                <a:tc>
                  <a:txBody>
                    <a:bodyPr/>
                    <a:lstStyle/>
                    <a:p>
                      <a:r>
                        <a:rPr lang="zh-CN" altLang="en-US" dirty="0">
                          <a:solidFill>
                            <a:schemeClr val="tx1"/>
                          </a:solidFill>
                        </a:rPr>
                        <a:t>杨枨 侯宏仑</a:t>
                      </a:r>
                    </a:p>
                  </a:txBody>
                  <a:tcPr>
                    <a:solidFill>
                      <a:schemeClr val="bg2"/>
                    </a:solidFill>
                  </a:tcPr>
                </a:tc>
                <a:extLst>
                  <a:ext uri="{0D108BD9-81ED-4DB2-BD59-A6C34878D82A}">
                    <a16:rowId xmlns:a16="http://schemas.microsoft.com/office/drawing/2014/main" val="898889344"/>
                  </a:ext>
                </a:extLst>
              </a:tr>
              <a:tr h="930182">
                <a:tc>
                  <a:txBody>
                    <a:bodyPr/>
                    <a:lstStyle/>
                    <a:p>
                      <a:r>
                        <a:rPr lang="zh-CN" altLang="en-US" dirty="0">
                          <a:solidFill>
                            <a:schemeClr val="tx1"/>
                          </a:solidFill>
                        </a:rPr>
                        <a:t>开发团队</a:t>
                      </a:r>
                    </a:p>
                  </a:txBody>
                  <a:tcPr>
                    <a:solidFill>
                      <a:schemeClr val="bg2"/>
                    </a:solidFill>
                  </a:tcPr>
                </a:tc>
                <a:tc>
                  <a:txBody>
                    <a:bodyPr/>
                    <a:lstStyle/>
                    <a:p>
                      <a:r>
                        <a:rPr lang="zh-CN" altLang="en-US" dirty="0">
                          <a:solidFill>
                            <a:schemeClr val="tx1"/>
                          </a:solidFill>
                        </a:rPr>
                        <a:t>组长：吴思楠</a:t>
                      </a:r>
                      <a:endParaRPr lang="en-US" altLang="zh-CN" dirty="0">
                        <a:solidFill>
                          <a:schemeClr val="tx1"/>
                        </a:solidFill>
                      </a:endParaRPr>
                    </a:p>
                    <a:p>
                      <a:r>
                        <a:rPr lang="zh-CN" altLang="en-US" dirty="0">
                          <a:solidFill>
                            <a:schemeClr val="tx1"/>
                          </a:solidFill>
                        </a:rPr>
                        <a:t>组员：沈舸帆 沈家豪 汤志东 姚天恒 叶家威</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6932433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项目概述</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561</TotalTime>
  <Words>4709</Words>
  <Application>Microsoft Office PowerPoint</Application>
  <PresentationFormat>宽屏</PresentationFormat>
  <Paragraphs>565</Paragraphs>
  <Slides>63</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4" baseType="lpstr">
      <vt:lpstr>Microsoft YaHei UI</vt:lpstr>
      <vt:lpstr>宋体</vt:lpstr>
      <vt:lpstr>微软雅黑</vt:lpstr>
      <vt:lpstr>Arial</vt:lpstr>
      <vt:lpstr>Calibri</vt:lpstr>
      <vt:lpstr>Century Gothic</vt:lpstr>
      <vt:lpstr>Times New Roman</vt:lpstr>
      <vt:lpstr>Wingdings 3</vt:lpstr>
      <vt:lpstr>离子</vt:lpstr>
      <vt:lpstr>Visio</vt:lpstr>
      <vt:lpstr>Microsoft Visio 2003-2010 绘图</vt:lpstr>
      <vt:lpstr>需求工程项目计划</vt:lpstr>
      <vt:lpstr>目录</vt:lpstr>
      <vt:lpstr>第1章 引言</vt:lpstr>
      <vt:lpstr>1.1编写目的</vt:lpstr>
      <vt:lpstr>1.2 业务机遇</vt:lpstr>
      <vt:lpstr>1.3 业务目标</vt:lpstr>
      <vt:lpstr>1.3 业务目标</vt:lpstr>
      <vt:lpstr>1.3 业务内容</vt:lpstr>
      <vt:lpstr>第2章  项目概述</vt:lpstr>
      <vt:lpstr>2.1 工作内容</vt:lpstr>
      <vt:lpstr>2.2 开发人员</vt:lpstr>
      <vt:lpstr>2.2.1 需要移交用户的文件</vt:lpstr>
      <vt:lpstr>2.4 验收标准</vt:lpstr>
      <vt:lpstr>2.5 项目相关信息</vt:lpstr>
      <vt:lpstr>2.6 系统运行环境</vt:lpstr>
      <vt:lpstr>第3章  时间管理计划 </vt:lpstr>
      <vt:lpstr>3.1工作任务的分解（1）</vt:lpstr>
      <vt:lpstr>3.1工作任务的分解（2）</vt:lpstr>
      <vt:lpstr>3.2WBS表</vt:lpstr>
      <vt:lpstr>3.2WBS表</vt:lpstr>
      <vt:lpstr>3.2WBS图</vt:lpstr>
      <vt:lpstr>OBS图</vt:lpstr>
      <vt:lpstr>3.4甘特图</vt:lpstr>
      <vt:lpstr>3.5里程碑</vt:lpstr>
      <vt:lpstr>第4章  范围管理计划</vt:lpstr>
      <vt:lpstr>PowerPoint 演示文稿</vt:lpstr>
      <vt:lpstr>PowerPoint 演示文稿</vt:lpstr>
      <vt:lpstr>第5章  质量管理计划</vt:lpstr>
      <vt:lpstr>5.1 教师(助教)需求</vt:lpstr>
      <vt:lpstr>5.2 管理员需求</vt:lpstr>
      <vt:lpstr>5.3 学生需求</vt:lpstr>
      <vt:lpstr>5.4 系统功能需求</vt:lpstr>
      <vt:lpstr>5.5.1建立开发项目质量管理责任制</vt:lpstr>
      <vt:lpstr>5.6.1质量保证</vt:lpstr>
      <vt:lpstr>第6章  沟通管理计划</vt:lpstr>
      <vt:lpstr>干系人联系</vt:lpstr>
      <vt:lpstr>干系人联系</vt:lpstr>
      <vt:lpstr>开发者与客户沟通计划</vt:lpstr>
      <vt:lpstr>开发者内部沟通计划</vt:lpstr>
      <vt:lpstr>第7章  风险管理计划 </vt:lpstr>
      <vt:lpstr>主要存在的风险以及如何解决</vt:lpstr>
      <vt:lpstr>主要存在的风险以及如何解决</vt:lpstr>
      <vt:lpstr>主要存在的风险以及如何解决</vt:lpstr>
      <vt:lpstr>主要存在的风险以及如何解决</vt:lpstr>
      <vt:lpstr>需求风险管理计划</vt:lpstr>
      <vt:lpstr>需求风险管理计划</vt:lpstr>
      <vt:lpstr>第8章  配置系统管理指南 </vt:lpstr>
      <vt:lpstr>配置标志</vt:lpstr>
      <vt:lpstr>版本管理</vt:lpstr>
      <vt:lpstr>变更控制 微小改正时的变更控制</vt:lpstr>
      <vt:lpstr>变更控制 较大变动时的变更控制</vt:lpstr>
      <vt:lpstr>用户工作流 </vt:lpstr>
      <vt:lpstr>配置状态报告</vt:lpstr>
      <vt:lpstr>第9章  人力资源管理计划 </vt:lpstr>
      <vt:lpstr>PowerPoint 演示文稿</vt:lpstr>
      <vt:lpstr>第九章  </vt:lpstr>
      <vt:lpstr>第10章  参考资料 </vt:lpstr>
      <vt:lpstr>参考资料</vt:lpstr>
      <vt:lpstr>第11章  小组分工 </vt:lpstr>
      <vt:lpstr>效绩评定</vt:lpstr>
      <vt:lpstr>预算计算</vt:lpstr>
      <vt:lpstr>小组分工</vt:lpstr>
      <vt:lpstr>谢谢各位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keywords/>
  <cp:lastModifiedBy>吴思楠</cp:lastModifiedBy>
  <cp:revision>75</cp:revision>
  <cp:lastPrinted>2012-08-15T21:38:02Z</cp:lastPrinted>
  <dcterms:created xsi:type="dcterms:W3CDTF">2017-10-25T13:05:14Z</dcterms:created>
  <dcterms:modified xsi:type="dcterms:W3CDTF">2017-11-03T07:59:56Z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