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4436C3-4B74-4FD4-853E-0B928F2B95BD}">
  <a:tblStyle styleId="{414436C3-4B74-4FD4-853E-0B928F2B95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38af2d1d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38af2d1d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8d763a59_1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e8d763a59_1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8d763a59_1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e8d763a59_1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8d763a59_1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8d763a59_1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8d763a59_1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8d763a59_1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e8d763a59_1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e8d763a59_1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38af2d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38af2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8d763a59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8d763a59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8d763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8d763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8d763a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8d763a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8d763a59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e8d763a59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8d763a59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8d763a59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8d763a59_1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8d763a59_1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8d763a59_1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8d763a59_1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8d763a59_1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8d763a59_1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516687" y="1473896"/>
            <a:ext cx="48300" cy="219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9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6" name="Google Shape;96;p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6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1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14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16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17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311700" y="312013"/>
            <a:ext cx="670500" cy="670200"/>
          </a:xfrm>
          <a:prstGeom prst="straightConnector1">
            <a:avLst/>
          </a:prstGeom>
          <a:noFill/>
          <a:ln cap="flat" cmpd="sng" w="9525">
            <a:solidFill>
              <a:srgbClr val="F6F2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epistasislab.github.io/tpot/" TargetMode="External"/><Relationship Id="rId5" Type="http://schemas.openxmlformats.org/officeDocument/2006/relationships/hyperlink" Target="https://epistasislab.github.io/tpo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machinelearningmastery.com/tour-of-evaluation-metrics-for-imbalanced-classificatio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papers.nips.cc/paper/7062-a-unified-approach-to-interpreting-model-predictions.pdf" TargetMode="External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pandas-profiling.github.io/pandas-profiling/docs/" TargetMode="External"/><Relationship Id="rId5" Type="http://schemas.openxmlformats.org/officeDocument/2006/relationships/hyperlink" Target="https://xgboost.readthedocs.io/en/latest/" TargetMode="External"/><Relationship Id="rId6" Type="http://schemas.openxmlformats.org/officeDocument/2006/relationships/hyperlink" Target="https://epistasislab.github.io/tpot/" TargetMode="External"/><Relationship Id="rId7" Type="http://schemas.openxmlformats.org/officeDocument/2006/relationships/hyperlink" Target="https://shap.readthedocs.io/en/latest/" TargetMode="External"/><Relationship Id="rId8" Type="http://schemas.openxmlformats.org/officeDocument/2006/relationships/hyperlink" Target="https://scikit-learn.org/stabl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Analytics on Credit Card Defaults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Wonchoba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6" y="1158138"/>
            <a:ext cx="5944023" cy="28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idx="4294967295" type="title"/>
          </p:nvPr>
        </p:nvSpPr>
        <p:spPr>
          <a:xfrm>
            <a:off x="151425" y="107425"/>
            <a:ext cx="46167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Modeling Selection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6346650" y="401050"/>
            <a:ext cx="2446500" cy="4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Selection was dominantly driven by the “Data Scientist’s Assistant”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TPOT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TPOT is a Tree Based Python Automated Machine Learning Tool that optimizes machine learning pipelines using genetic programming.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epistasis lab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53125" y="4191750"/>
            <a:ext cx="2389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Image from 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https://epistasislab.github.io/tpot/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3704" r="5287" t="0"/>
          <a:stretch/>
        </p:blipFill>
        <p:spPr>
          <a:xfrm>
            <a:off x="3041775" y="0"/>
            <a:ext cx="61022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Tuning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target is imbalanced.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egative &gt;&gt; Positive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Ways to combat this: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Undersampling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Oversampling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SMOTE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48300" y="1056875"/>
            <a:ext cx="24225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050" y="0"/>
            <a:ext cx="60839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127850" y="4311600"/>
            <a:ext cx="2932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Image from: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https://machinelearningmastery.com/tour-of-evaluation-metrics-for-imbalanced-classification/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(Validation)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Very similar results. </a:t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Metric Importance (in order):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F1 </a:t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AUC</a:t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XGBoost wins.</a:t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3343838" y="42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{414436C3-4B74-4FD4-853E-0B928F2B95BD}</a:tableStyleId>
              </a:tblPr>
              <a:tblGrid>
                <a:gridCol w="1096275"/>
                <a:gridCol w="1096275"/>
                <a:gridCol w="1096275"/>
                <a:gridCol w="1096275"/>
                <a:gridCol w="1096275"/>
              </a:tblGrid>
              <a:tr h="6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Sampling Method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Sample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00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 Trees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Sample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 Sample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5796" r="3918" t="0"/>
          <a:stretch/>
        </p:blipFill>
        <p:spPr>
          <a:xfrm>
            <a:off x="3209900" y="0"/>
            <a:ext cx="5934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282625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Final </a:t>
            </a:r>
            <a:r>
              <a:rPr lang="en" sz="1800">
                <a:solidFill>
                  <a:schemeClr val="dk2"/>
                </a:solidFill>
              </a:rPr>
              <a:t>Results on Engineered Test Data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38" name="Google Shape;238;p34"/>
          <p:cNvGraphicFramePr/>
          <p:nvPr/>
        </p:nvGraphicFramePr>
        <p:xfrm>
          <a:off x="311700" y="26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{414436C3-4B74-4FD4-853E-0B928F2B95BD}</a:tableStyleId>
              </a:tblPr>
              <a:tblGrid>
                <a:gridCol w="1327500"/>
                <a:gridCol w="1327500"/>
              </a:tblGrid>
              <a:tr h="4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TP: 565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FN: 449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FP: 501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TN: 2985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34"/>
          <p:cNvGraphicFramePr/>
          <p:nvPr/>
        </p:nvGraphicFramePr>
        <p:xfrm>
          <a:off x="311700" y="11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{414436C3-4B74-4FD4-853E-0B928F2B95BD}</a:tableStyleId>
              </a:tblPr>
              <a:tblGrid>
                <a:gridCol w="1327500"/>
                <a:gridCol w="1327500"/>
              </a:tblGrid>
              <a:tr h="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34"/>
          <p:cNvSpPr txBox="1"/>
          <p:nvPr/>
        </p:nvSpPr>
        <p:spPr>
          <a:xfrm>
            <a:off x="311700" y="2326875"/>
            <a:ext cx="211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311700" y="3744900"/>
            <a:ext cx="26550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Generalizes well.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Identifies more than half of defaults (precision).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1672" r="1662" t="0"/>
          <a:stretch/>
        </p:blipFill>
        <p:spPr>
          <a:xfrm>
            <a:off x="3047650" y="0"/>
            <a:ext cx="3048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 Importance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SHAP (SHapley Additive exPlanations)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Original Paper: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https://papers.nips.cc/paper/7062-a-unified-approach-to-interpreting-model-predictions.pdf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Quantifies the contribution that each feature brings to the prediction.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825" y="0"/>
            <a:ext cx="3048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233600" y="1277275"/>
            <a:ext cx="25662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060000" y="127050"/>
            <a:ext cx="6084000" cy="50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Choice:</a:t>
            </a:r>
            <a:endParaRPr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XGBoost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Oversampling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AUC: 0.77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F1: 0.54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Accuracy: 0.79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 </a:t>
            </a:r>
            <a:r>
              <a:rPr lang="en">
                <a:solidFill>
                  <a:srgbClr val="000000"/>
                </a:solidFill>
              </a:rPr>
              <a:t>Techniques/Tools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Pandas Profiling 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Feature Engineering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TPOT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Sci-kit learn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Combating Imbalanced data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Evaluation methods matter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SHAP identifies important features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Characteristics</a:t>
            </a:r>
            <a:r>
              <a:rPr lang="en">
                <a:solidFill>
                  <a:srgbClr val="000000"/>
                </a:solidFill>
              </a:rPr>
              <a:t> of Clients who Default (from SHAP):</a:t>
            </a:r>
            <a:endParaRPr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They're in a current delay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They have a lot of previous delays.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They don't pay their bills in the past.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They spend more of their credit limit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They have a credit limit between 9,999-80,000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233600" y="1867425"/>
            <a:ext cx="28263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engineered features, we were able to build a model that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generalizes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performs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well.</a:t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11785" l="25911" r="16238" t="0"/>
          <a:stretch/>
        </p:blipFill>
        <p:spPr>
          <a:xfrm>
            <a:off x="6212550" y="2128101"/>
            <a:ext cx="891309" cy="8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4">
            <a:alphaModFix/>
          </a:blip>
          <a:srcRect b="2681" l="8511" r="4900" t="5473"/>
          <a:stretch/>
        </p:blipFill>
        <p:spPr>
          <a:xfrm>
            <a:off x="7702851" y="2450250"/>
            <a:ext cx="1039828" cy="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233600" y="3565500"/>
            <a:ext cx="28263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Relevant Links: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https://xgboost.readthedocs.io/en/latest/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https://epistasislab.github.io/tpot/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https://shap.readthedocs.io/en/latest/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https://scikit-learn.org/stable/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https://pandas-profiling.github.io/pandas-profiling/docs/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05318" y="565800"/>
            <a:ext cx="2253325" cy="42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67825" y="1277275"/>
            <a:ext cx="1570850" cy="5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Problem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To determine financial risk</a:t>
            </a:r>
            <a:r>
              <a:rPr lang="en"/>
              <a:t> the company is exposed to in the form of customers failing to pay their credit card bills and therefore defaulting.  A </a:t>
            </a:r>
            <a:r>
              <a:rPr b="1" lang="en"/>
              <a:t>model should be developed</a:t>
            </a:r>
            <a:r>
              <a:rPr lang="en"/>
              <a:t> that allows us </a:t>
            </a:r>
            <a:r>
              <a:rPr b="1" lang="en"/>
              <a:t>to predict which customers will default on their next monthly payment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default payments?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</a:t>
            </a:r>
            <a:r>
              <a:rPr lang="en"/>
              <a:t>payments </a:t>
            </a:r>
            <a:r>
              <a:rPr lang="en"/>
              <a:t>are when people fail to make a payment on debt before the due date.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Impacts of default often land mostly on the customer, however the bank is often required to take action in order to get their money back (action = costs).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2100"/>
            <a:ext cx="4319526" cy="26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0" l="1323" r="1333" t="0"/>
          <a:stretch/>
        </p:blipFill>
        <p:spPr>
          <a:xfrm>
            <a:off x="4116350" y="202550"/>
            <a:ext cx="1764900" cy="1807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30314" r="30310" t="0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Actionable Outcome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customer will be split into two categories: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Will d</a:t>
            </a:r>
            <a:r>
              <a:rPr lang="en"/>
              <a:t>efault 		[represented as : 1]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Will not default 	[represented as : 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Splitting up customers into these two classes will allow Credit Card companies to identify "high risk" individuals and intervene in a strategic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data set contains </a:t>
            </a:r>
            <a:r>
              <a:rPr b="0" lang="en" sz="1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demographic and financial  </a:t>
            </a:r>
            <a:r>
              <a:rPr b="0" lang="en" sz="1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information on </a:t>
            </a:r>
            <a:r>
              <a:rPr b="0" lang="en" sz="1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Taiwanese credit card customers for April 2005 - September 2005.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Features 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LIMIT_BAL</a:t>
            </a:r>
            <a:r>
              <a:rPr i="1" lang="en"/>
              <a:t> </a:t>
            </a:r>
            <a:r>
              <a:rPr lang="en"/>
              <a:t>: </a:t>
            </a:r>
            <a:r>
              <a:rPr i="1" lang="en"/>
              <a:t>Amount of credit (in NT dollars) provided to a customer.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SEX : </a:t>
            </a:r>
            <a:r>
              <a:rPr i="1" lang="en"/>
              <a:t>Denoted whether customer is male or female.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EDUCATION : </a:t>
            </a:r>
            <a:r>
              <a:rPr i="1" lang="en"/>
              <a:t>Denotes customer education level.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MARRIAGE : </a:t>
            </a:r>
            <a:r>
              <a:rPr i="1" lang="en"/>
              <a:t>Denotes customer </a:t>
            </a:r>
            <a:r>
              <a:rPr i="1" lang="en"/>
              <a:t>marital</a:t>
            </a:r>
            <a:r>
              <a:rPr i="1" lang="en"/>
              <a:t> status.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AGE : </a:t>
            </a:r>
            <a:r>
              <a:rPr i="1" lang="en"/>
              <a:t>Denotes customer age.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PAY_*X* : </a:t>
            </a:r>
            <a:r>
              <a:rPr i="1" lang="en"/>
              <a:t>Denotes payment status (delayed or payed) for a given month.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BILL_AMT*X* : D</a:t>
            </a:r>
            <a:r>
              <a:rPr i="1" lang="en"/>
              <a:t>enotes bill statement amount for a given month.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PAY_AMT*X* : </a:t>
            </a:r>
            <a:r>
              <a:rPr i="1" lang="en"/>
              <a:t>Denotes payment amount for a given month.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Target: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Default.payment.next.month : </a:t>
            </a:r>
            <a:r>
              <a:rPr i="1" lang="en"/>
              <a:t>States whether the customer defaulted the month following the most recent month.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Exploratory Data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Things to note: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target variable is skewed (~1.34).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a significant correlation between multiple variables.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set is clean (no missing values/no NAN values).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in its original form appears to require some human understanding key relationships between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to see in the Jupyter Notebook...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Matrix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2360" r="1679" t="4707"/>
          <a:stretch/>
        </p:blipFill>
        <p:spPr>
          <a:xfrm>
            <a:off x="3346475" y="428200"/>
            <a:ext cx="5476099" cy="43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7"/>
          <p:cNvSpPr txBox="1"/>
          <p:nvPr/>
        </p:nvSpPr>
        <p:spPr>
          <a:xfrm>
            <a:off x="5641125" y="70750"/>
            <a:ext cx="886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Original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 Engineering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 that were given to us were used to create better features that capture the hidden “signal” better.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Features: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change of Payment over each month and average.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change of Bill over each month and average..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Percentage of bill paid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number of delays each customer had in the last six months.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One-Hot-Encoding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Education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Marital Status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Bucketing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Credit Limit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Matrix </a:t>
            </a:r>
            <a:r>
              <a:rPr lang="en">
                <a:solidFill>
                  <a:srgbClr val="000000"/>
                </a:solidFill>
              </a:rPr>
              <a:t>Comparison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2360" r="1679" t="4707"/>
          <a:stretch/>
        </p:blipFill>
        <p:spPr>
          <a:xfrm>
            <a:off x="348299" y="2694275"/>
            <a:ext cx="2753850" cy="213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1488" r="1225" t="5775"/>
          <a:stretch/>
        </p:blipFill>
        <p:spPr>
          <a:xfrm>
            <a:off x="3362775" y="428200"/>
            <a:ext cx="5464475" cy="43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9"/>
          <p:cNvSpPr txBox="1"/>
          <p:nvPr/>
        </p:nvSpPr>
        <p:spPr>
          <a:xfrm>
            <a:off x="5530412" y="101250"/>
            <a:ext cx="1129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Engineered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281825" y="2339400"/>
            <a:ext cx="886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Original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