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76" r:id="rId2"/>
    <p:sldId id="268" r:id="rId3"/>
    <p:sldId id="269" r:id="rId4"/>
    <p:sldId id="277" r:id="rId5"/>
    <p:sldId id="271" r:id="rId6"/>
    <p:sldId id="280" r:id="rId7"/>
    <p:sldId id="282" r:id="rId8"/>
    <p:sldId id="283" r:id="rId9"/>
    <p:sldId id="284" r:id="rId10"/>
    <p:sldId id="286" r:id="rId11"/>
    <p:sldId id="287" r:id="rId12"/>
    <p:sldId id="289" r:id="rId13"/>
    <p:sldId id="288" r:id="rId14"/>
    <p:sldId id="300" r:id="rId15"/>
    <p:sldId id="291" r:id="rId16"/>
    <p:sldId id="290" r:id="rId17"/>
    <p:sldId id="272" r:id="rId18"/>
    <p:sldId id="273" r:id="rId19"/>
    <p:sldId id="274" r:id="rId20"/>
    <p:sldId id="275" r:id="rId21"/>
    <p:sldId id="30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원철" initials="신원" lastIdx="1" clrIdx="0">
    <p:extLst>
      <p:ext uri="{19B8F6BF-5375-455C-9EA6-DF929625EA0E}">
        <p15:presenceInfo xmlns:p15="http://schemas.microsoft.com/office/powerpoint/2012/main" userId="4318a7eb6ae12c5b" providerId="Windows Live"/>
      </p:ext>
    </p:extLst>
  </p:cmAuthor>
  <p:cmAuthor id="2" name="나 현희" initials="나현" lastIdx="1" clrIdx="1">
    <p:extLst>
      <p:ext uri="{19B8F6BF-5375-455C-9EA6-DF929625EA0E}">
        <p15:presenceInfo xmlns:p15="http://schemas.microsoft.com/office/powerpoint/2012/main" userId="a7b73e83492eed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D838D-9C5E-4924-A2B9-9E61F63567BB}" v="1" dt="2023-05-12T01:59:51.271"/>
    <p1510:client id="{AB9B050E-E5C9-4B08-8455-45F1E99EFAA3}" v="4" dt="2023-05-12T03:35:27.825"/>
    <p1510:client id="{ABA68675-B0F9-4B23-84A4-AF03FC5D9CFC}" v="2" dt="2023-05-12T04:44:54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79" autoAdjust="0"/>
  </p:normalViewPr>
  <p:slideViewPr>
    <p:cSldViewPr>
      <p:cViewPr varScale="1">
        <p:scale>
          <a:sx n="131" d="100"/>
          <a:sy n="131" d="100"/>
        </p:scale>
        <p:origin x="266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AB9B050E-E5C9-4B08-8455-45F1E99EFAA3}"/>
    <pc:docChg chg="custSel modSld">
      <pc:chgData name="나 현희" userId="a7b73e83492eed8a" providerId="LiveId" clId="{AB9B050E-E5C9-4B08-8455-45F1E99EFAA3}" dt="2023-05-12T03:47:34.583" v="415" actId="20577"/>
      <pc:docMkLst>
        <pc:docMk/>
      </pc:docMkLst>
      <pc:sldChg chg="addSp delSp modSp mod modNotesTx">
        <pc:chgData name="나 현희" userId="a7b73e83492eed8a" providerId="LiveId" clId="{AB9B050E-E5C9-4B08-8455-45F1E99EFAA3}" dt="2023-05-12T03:40:44.648" v="412" actId="255"/>
        <pc:sldMkLst>
          <pc:docMk/>
          <pc:sldMk cId="958563621" sldId="272"/>
        </pc:sldMkLst>
        <pc:spChg chg="mod">
          <ac:chgData name="나 현희" userId="a7b73e83492eed8a" providerId="LiveId" clId="{AB9B050E-E5C9-4B08-8455-45F1E99EFAA3}" dt="2023-05-12T02:11:35.525" v="19" actId="20577"/>
          <ac:spMkLst>
            <pc:docMk/>
            <pc:sldMk cId="958563621" sldId="272"/>
            <ac:spMk id="2" creationId="{00000000-0000-0000-0000-000000000000}"/>
          </ac:spMkLst>
        </pc:spChg>
        <pc:spChg chg="mod">
          <ac:chgData name="나 현희" userId="a7b73e83492eed8a" providerId="LiveId" clId="{AB9B050E-E5C9-4B08-8455-45F1E99EFAA3}" dt="2023-05-12T03:40:44.648" v="412" actId="255"/>
          <ac:spMkLst>
            <pc:docMk/>
            <pc:sldMk cId="958563621" sldId="272"/>
            <ac:spMk id="3" creationId="{00000000-0000-0000-0000-000000000000}"/>
          </ac:spMkLst>
        </pc:spChg>
        <pc:spChg chg="add del mod">
          <ac:chgData name="나 현희" userId="a7b73e83492eed8a" providerId="LiveId" clId="{AB9B050E-E5C9-4B08-8455-45F1E99EFAA3}" dt="2023-05-12T03:35:33.679" v="70" actId="478"/>
          <ac:spMkLst>
            <pc:docMk/>
            <pc:sldMk cId="958563621" sldId="272"/>
            <ac:spMk id="4" creationId="{D60AF483-7074-1C37-0557-E2E7ADCEFE10}"/>
          </ac:spMkLst>
        </pc:spChg>
      </pc:sldChg>
      <pc:sldChg chg="modSp mod">
        <pc:chgData name="나 현희" userId="a7b73e83492eed8a" providerId="LiveId" clId="{AB9B050E-E5C9-4B08-8455-45F1E99EFAA3}" dt="2023-05-12T03:47:34.583" v="415" actId="20577"/>
        <pc:sldMkLst>
          <pc:docMk/>
          <pc:sldMk cId="2676535178" sldId="276"/>
        </pc:sldMkLst>
        <pc:spChg chg="mod">
          <ac:chgData name="나 현희" userId="a7b73e83492eed8a" providerId="LiveId" clId="{AB9B050E-E5C9-4B08-8455-45F1E99EFAA3}" dt="2023-05-12T03:47:34.583" v="415" actId="20577"/>
          <ac:spMkLst>
            <pc:docMk/>
            <pc:sldMk cId="2676535178" sldId="276"/>
            <ac:spMk id="3" creationId="{00000000-0000-0000-0000-000000000000}"/>
          </ac:spMkLst>
        </pc:spChg>
      </pc:sldChg>
      <pc:sldChg chg="addSp delSp modSp mod">
        <pc:chgData name="나 현희" userId="a7b73e83492eed8a" providerId="LiveId" clId="{AB9B050E-E5C9-4B08-8455-45F1E99EFAA3}" dt="2023-05-12T03:34:06.718" v="59" actId="14100"/>
        <pc:sldMkLst>
          <pc:docMk/>
          <pc:sldMk cId="3608855194" sldId="289"/>
        </pc:sldMkLst>
        <pc:spChg chg="add del mod">
          <ac:chgData name="나 현희" userId="a7b73e83492eed8a" providerId="LiveId" clId="{AB9B050E-E5C9-4B08-8455-45F1E99EFAA3}" dt="2023-05-12T02:45:41.013" v="37" actId="478"/>
          <ac:spMkLst>
            <pc:docMk/>
            <pc:sldMk cId="3608855194" sldId="289"/>
            <ac:spMk id="5" creationId="{4B925F98-C766-2FC4-3173-5370876B4D8D}"/>
          </ac:spMkLst>
        </pc:spChg>
        <pc:spChg chg="add del mod">
          <ac:chgData name="나 현희" userId="a7b73e83492eed8a" providerId="LiveId" clId="{AB9B050E-E5C9-4B08-8455-45F1E99EFAA3}" dt="2023-05-12T02:49:41.886" v="47" actId="478"/>
          <ac:spMkLst>
            <pc:docMk/>
            <pc:sldMk cId="3608855194" sldId="289"/>
            <ac:spMk id="6" creationId="{D6F8136E-7882-2EED-C931-7E89B1DD532B}"/>
          </ac:spMkLst>
        </pc:spChg>
        <pc:picChg chg="add mod">
          <ac:chgData name="나 현희" userId="a7b73e83492eed8a" providerId="LiveId" clId="{AB9B050E-E5C9-4B08-8455-45F1E99EFAA3}" dt="2023-05-12T03:34:06.718" v="59" actId="14100"/>
          <ac:picMkLst>
            <pc:docMk/>
            <pc:sldMk cId="3608855194" sldId="289"/>
            <ac:picMk id="6" creationId="{D2C4B256-648E-2449-C5A8-40B62670F050}"/>
          </ac:picMkLst>
        </pc:picChg>
        <pc:picChg chg="add del mod">
          <ac:chgData name="나 현희" userId="a7b73e83492eed8a" providerId="LiveId" clId="{AB9B050E-E5C9-4B08-8455-45F1E99EFAA3}" dt="2023-05-12T03:34:02.629" v="54" actId="478"/>
          <ac:picMkLst>
            <pc:docMk/>
            <pc:sldMk cId="3608855194" sldId="289"/>
            <ac:picMk id="8" creationId="{19BA3659-E253-E5FD-BC61-9EF4E4C7DD28}"/>
          </ac:picMkLst>
        </pc:picChg>
      </pc:sldChg>
      <pc:sldChg chg="modSp mod">
        <pc:chgData name="나 현희" userId="a7b73e83492eed8a" providerId="LiveId" clId="{AB9B050E-E5C9-4B08-8455-45F1E99EFAA3}" dt="2023-05-12T03:41:39.056" v="413" actId="1076"/>
        <pc:sldMkLst>
          <pc:docMk/>
          <pc:sldMk cId="2367271874" sldId="290"/>
        </pc:sldMkLst>
        <pc:picChg chg="mod">
          <ac:chgData name="나 현희" userId="a7b73e83492eed8a" providerId="LiveId" clId="{AB9B050E-E5C9-4B08-8455-45F1E99EFAA3}" dt="2023-05-12T03:41:39.056" v="413" actId="1076"/>
          <ac:picMkLst>
            <pc:docMk/>
            <pc:sldMk cId="2367271874" sldId="290"/>
            <ac:picMk id="8" creationId="{A2904FD9-C005-0077-67F7-87CBC132EDA5}"/>
          </ac:picMkLst>
        </pc:picChg>
      </pc:sldChg>
      <pc:sldChg chg="modNotesTx">
        <pc:chgData name="나 현희" userId="a7b73e83492eed8a" providerId="LiveId" clId="{AB9B050E-E5C9-4B08-8455-45F1E99EFAA3}" dt="2023-05-12T02:07:41.414" v="0"/>
        <pc:sldMkLst>
          <pc:docMk/>
          <pc:sldMk cId="2018146493" sldId="291"/>
        </pc:sldMkLst>
      </pc:sldChg>
    </pc:docChg>
  </pc:docChgLst>
  <pc:docChgLst>
    <pc:chgData name="나 현희" userId="a7b73e83492eed8a" providerId="LiveId" clId="{ABA68675-B0F9-4B23-84A4-AF03FC5D9CFC}"/>
    <pc:docChg chg="custSel modSld">
      <pc:chgData name="나 현희" userId="a7b73e83492eed8a" providerId="LiveId" clId="{ABA68675-B0F9-4B23-84A4-AF03FC5D9CFC}" dt="2023-05-12T04:52:15.523" v="3270" actId="20577"/>
      <pc:docMkLst>
        <pc:docMk/>
      </pc:docMkLst>
      <pc:sldChg chg="addSp modSp mod modNotesTx">
        <pc:chgData name="나 현희" userId="a7b73e83492eed8a" providerId="LiveId" clId="{ABA68675-B0F9-4B23-84A4-AF03FC5D9CFC}" dt="2023-05-12T04:50:07.812" v="2699" actId="20577"/>
        <pc:sldMkLst>
          <pc:docMk/>
          <pc:sldMk cId="958563621" sldId="272"/>
        </pc:sldMkLst>
        <pc:spChg chg="mod">
          <ac:chgData name="나 현희" userId="a7b73e83492eed8a" providerId="LiveId" clId="{ABA68675-B0F9-4B23-84A4-AF03FC5D9CFC}" dt="2023-05-12T04:45:34.648" v="2030" actId="14100"/>
          <ac:spMkLst>
            <pc:docMk/>
            <pc:sldMk cId="958563621" sldId="272"/>
            <ac:spMk id="3" creationId="{00000000-0000-0000-0000-000000000000}"/>
          </ac:spMkLst>
        </pc:spChg>
        <pc:spChg chg="add mod">
          <ac:chgData name="나 현희" userId="a7b73e83492eed8a" providerId="LiveId" clId="{ABA68675-B0F9-4B23-84A4-AF03FC5D9CFC}" dt="2023-05-12T04:45:30.856" v="2029" actId="255"/>
          <ac:spMkLst>
            <pc:docMk/>
            <pc:sldMk cId="958563621" sldId="272"/>
            <ac:spMk id="4" creationId="{39C93576-4547-EF35-C9A3-3825E606F978}"/>
          </ac:spMkLst>
        </pc:spChg>
      </pc:sldChg>
      <pc:sldChg chg="modNotesTx">
        <pc:chgData name="나 현희" userId="a7b73e83492eed8a" providerId="LiveId" clId="{ABA68675-B0F9-4B23-84A4-AF03FC5D9CFC}" dt="2023-05-12T04:52:15.523" v="3270" actId="20577"/>
        <pc:sldMkLst>
          <pc:docMk/>
          <pc:sldMk cId="1357611919" sldId="273"/>
        </pc:sldMkLst>
      </pc:sldChg>
      <pc:sldChg chg="modNotesTx">
        <pc:chgData name="나 현희" userId="a7b73e83492eed8a" providerId="LiveId" clId="{ABA68675-B0F9-4B23-84A4-AF03FC5D9CFC}" dt="2023-05-12T04:47:50.241" v="2468" actId="20577"/>
        <pc:sldMkLst>
          <pc:docMk/>
          <pc:sldMk cId="3439183929" sldId="274"/>
        </pc:sldMkLst>
      </pc:sldChg>
      <pc:sldChg chg="addSp modSp mod modNotesTx">
        <pc:chgData name="나 현희" userId="a7b73e83492eed8a" providerId="LiveId" clId="{ABA68675-B0F9-4B23-84A4-AF03FC5D9CFC}" dt="2023-05-12T04:49:20.495" v="2611" actId="20577"/>
        <pc:sldMkLst>
          <pc:docMk/>
          <pc:sldMk cId="2367271874" sldId="290"/>
        </pc:sldMkLst>
        <pc:spChg chg="add mod">
          <ac:chgData name="나 현희" userId="a7b73e83492eed8a" providerId="LiveId" clId="{ABA68675-B0F9-4B23-84A4-AF03FC5D9CFC}" dt="2023-05-12T04:12:25.826" v="160" actId="1076"/>
          <ac:spMkLst>
            <pc:docMk/>
            <pc:sldMk cId="2367271874" sldId="290"/>
            <ac:spMk id="4" creationId="{CE52964A-D7CA-4948-B93F-644F69D088E7}"/>
          </ac:spMkLst>
        </pc:spChg>
      </pc:sldChg>
      <pc:sldChg chg="modNotesTx">
        <pc:chgData name="나 현희" userId="a7b73e83492eed8a" providerId="LiveId" clId="{ABA68675-B0F9-4B23-84A4-AF03FC5D9CFC}" dt="2023-05-12T04:26:49.427" v="816" actId="20577"/>
        <pc:sldMkLst>
          <pc:docMk/>
          <pc:sldMk cId="2018146493" sldId="291"/>
        </pc:sldMkLst>
      </pc:sldChg>
      <pc:sldChg chg="modNotesTx">
        <pc:chgData name="나 현희" userId="a7b73e83492eed8a" providerId="LiveId" clId="{ABA68675-B0F9-4B23-84A4-AF03FC5D9CFC}" dt="2023-05-12T04:48:24.640" v="2507" actId="20577"/>
        <pc:sldMkLst>
          <pc:docMk/>
          <pc:sldMk cId="708909838" sldId="300"/>
        </pc:sldMkLst>
      </pc:sldChg>
      <pc:sldChg chg="modSp mod">
        <pc:chgData name="나 현희" userId="a7b73e83492eed8a" providerId="LiveId" clId="{ABA68675-B0F9-4B23-84A4-AF03FC5D9CFC}" dt="2023-05-12T04:13:40.567" v="165" actId="2711"/>
        <pc:sldMkLst>
          <pc:docMk/>
          <pc:sldMk cId="893322849" sldId="301"/>
        </pc:sldMkLst>
        <pc:spChg chg="mod">
          <ac:chgData name="나 현희" userId="a7b73e83492eed8a" providerId="LiveId" clId="{ABA68675-B0F9-4B23-84A4-AF03FC5D9CFC}" dt="2023-05-12T04:13:40.567" v="165" actId="2711"/>
          <ac:spMkLst>
            <pc:docMk/>
            <pc:sldMk cId="893322849" sldId="301"/>
            <ac:spMk id="3" creationId="{00000000-0000-0000-0000-000000000000}"/>
          </ac:spMkLst>
        </pc:spChg>
      </pc:sldChg>
    </pc:docChg>
  </pc:docChgLst>
  <pc:docChgLst>
    <pc:chgData name="나 현희" userId="a7b73e83492eed8a" providerId="LiveId" clId="{64AD838D-9C5E-4924-A2B9-9E61F63567BB}"/>
    <pc:docChg chg="undo custSel modSld">
      <pc:chgData name="나 현희" userId="a7b73e83492eed8a" providerId="LiveId" clId="{64AD838D-9C5E-4924-A2B9-9E61F63567BB}" dt="2023-05-12T02:03:36.438" v="38"/>
      <pc:docMkLst>
        <pc:docMk/>
      </pc:docMkLst>
      <pc:sldChg chg="modSp mod">
        <pc:chgData name="나 현희" userId="a7b73e83492eed8a" providerId="LiveId" clId="{64AD838D-9C5E-4924-A2B9-9E61F63567BB}" dt="2023-05-12T02:03:36.438" v="38"/>
        <pc:sldMkLst>
          <pc:docMk/>
          <pc:sldMk cId="1357611919" sldId="273"/>
        </pc:sldMkLst>
        <pc:spChg chg="mod">
          <ac:chgData name="나 현희" userId="a7b73e83492eed8a" providerId="LiveId" clId="{64AD838D-9C5E-4924-A2B9-9E61F63567BB}" dt="2023-05-12T02:03:33.292" v="37"/>
          <ac:spMkLst>
            <pc:docMk/>
            <pc:sldMk cId="1357611919" sldId="273"/>
            <ac:spMk id="2" creationId="{00000000-0000-0000-0000-000000000000}"/>
          </ac:spMkLst>
        </pc:spChg>
        <pc:spChg chg="mod">
          <ac:chgData name="나 현희" userId="a7b73e83492eed8a" providerId="LiveId" clId="{64AD838D-9C5E-4924-A2B9-9E61F63567BB}" dt="2023-05-12T02:03:36.438" v="38"/>
          <ac:spMkLst>
            <pc:docMk/>
            <pc:sldMk cId="1357611919" sldId="273"/>
            <ac:spMk id="3" creationId="{00000000-0000-0000-0000-000000000000}"/>
          </ac:spMkLst>
        </pc:spChg>
      </pc:sldChg>
      <pc:sldChg chg="addSp delSp modSp mod addCm delCm">
        <pc:chgData name="나 현희" userId="a7b73e83492eed8a" providerId="LiveId" clId="{64AD838D-9C5E-4924-A2B9-9E61F63567BB}" dt="2023-05-12T02:00:14.353" v="31" actId="1076"/>
        <pc:sldMkLst>
          <pc:docMk/>
          <pc:sldMk cId="3439183929" sldId="274"/>
        </pc:sldMkLst>
        <pc:spChg chg="mod">
          <ac:chgData name="나 현희" userId="a7b73e83492eed8a" providerId="LiveId" clId="{64AD838D-9C5E-4924-A2B9-9E61F63567BB}" dt="2023-05-12T01:59:24.372" v="25" actId="20577"/>
          <ac:spMkLst>
            <pc:docMk/>
            <pc:sldMk cId="3439183929" sldId="274"/>
            <ac:spMk id="2" creationId="{00000000-0000-0000-0000-000000000000}"/>
          </ac:spMkLst>
        </pc:spChg>
        <pc:spChg chg="del mod">
          <ac:chgData name="나 현희" userId="a7b73e83492eed8a" providerId="LiveId" clId="{64AD838D-9C5E-4924-A2B9-9E61F63567BB}" dt="2023-05-12T01:59:49.064" v="27" actId="21"/>
          <ac:spMkLst>
            <pc:docMk/>
            <pc:sldMk cId="3439183929" sldId="274"/>
            <ac:spMk id="3" creationId="{00000000-0000-0000-0000-000000000000}"/>
          </ac:spMkLst>
        </pc:spChg>
        <pc:graphicFrameChg chg="add mod">
          <ac:chgData name="나 현희" userId="a7b73e83492eed8a" providerId="LiveId" clId="{64AD838D-9C5E-4924-A2B9-9E61F63567BB}" dt="2023-05-12T02:00:14.353" v="31" actId="1076"/>
          <ac:graphicFrameMkLst>
            <pc:docMk/>
            <pc:sldMk cId="3439183929" sldId="274"/>
            <ac:graphicFrameMk id="4" creationId="{B867C856-EA33-3271-E886-DBB6E3B0CEAD}"/>
          </ac:graphicFrameMkLst>
        </pc:graphicFrameChg>
      </pc:sldChg>
      <pc:sldChg chg="modSp mod">
        <pc:chgData name="나 현희" userId="a7b73e83492eed8a" providerId="LiveId" clId="{64AD838D-9C5E-4924-A2B9-9E61F63567BB}" dt="2023-05-12T02:03:18.382" v="35" actId="2711"/>
        <pc:sldMkLst>
          <pc:docMk/>
          <pc:sldMk cId="893322849" sldId="301"/>
        </pc:sldMkLst>
        <pc:spChg chg="mod">
          <ac:chgData name="나 현희" userId="a7b73e83492eed8a" providerId="LiveId" clId="{64AD838D-9C5E-4924-A2B9-9E61F63567BB}" dt="2023-05-12T02:03:18.382" v="35" actId="2711"/>
          <ac:spMkLst>
            <pc:docMk/>
            <pc:sldMk cId="893322849" sldId="301"/>
            <ac:spMk id="3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1T23:27:07.99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2023-05-14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주제명은 화자 분리와 대본을 활용한 뉴스 음성 요약 시스템입니다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기존 음성 요약 시스템은 음성을 텍스트로 변환하여 요약하여</a:t>
            </a:r>
            <a:r>
              <a:rPr lang="en-US" altLang="ko-KR" dirty="0"/>
              <a:t> </a:t>
            </a:r>
            <a:r>
              <a:rPr lang="ko-KR" altLang="en-US" dirty="0"/>
              <a:t>화자 별 발화 내용을 구분해서 반영하지 않음</a:t>
            </a:r>
            <a:r>
              <a:rPr lang="en-US" altLang="ko-KR" dirty="0"/>
              <a:t>. </a:t>
            </a:r>
            <a:r>
              <a:rPr lang="ko-KR" altLang="en-US" dirty="0"/>
              <a:t>이는 화자가 여러 명인 경우 음성의 정확한 내용을 요약문에 반영하지 못함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97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해당 논문에서 </a:t>
            </a:r>
            <a:r>
              <a:rPr lang="ko-KR" altLang="en-US" dirty="0" err="1"/>
              <a:t>임베딩시</a:t>
            </a:r>
            <a:r>
              <a:rPr lang="ko-KR" altLang="en-US" dirty="0"/>
              <a:t> 사용된 </a:t>
            </a:r>
            <a:r>
              <a:rPr lang="en-US" altLang="ko-KR" dirty="0" err="1"/>
              <a:t>tf-idf</a:t>
            </a:r>
            <a:r>
              <a:rPr lang="ko-KR" altLang="en-US" dirty="0"/>
              <a:t>의 경우 단어의 출현 횟수를 기반으로 하는 통계 기반의 </a:t>
            </a:r>
            <a:r>
              <a:rPr lang="ko-KR" altLang="en-US" dirty="0" err="1"/>
              <a:t>임베딩</a:t>
            </a:r>
            <a:r>
              <a:rPr lang="ko-KR" altLang="en-US" dirty="0"/>
              <a:t> 방식으로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임베딩은</a:t>
            </a:r>
            <a:r>
              <a:rPr lang="ko-KR" altLang="en-US" dirty="0"/>
              <a:t> 글의 순서와 맥락 등과 같은 정보를 고려하지 못한다는 단점이 있습니다</a:t>
            </a:r>
            <a:r>
              <a:rPr lang="en-US" altLang="ko-KR" dirty="0"/>
              <a:t>. </a:t>
            </a:r>
            <a:r>
              <a:rPr lang="ko-KR" altLang="en-US" dirty="0"/>
              <a:t>고로 딥러닝 기반의 문장 </a:t>
            </a:r>
            <a:r>
              <a:rPr lang="ko-KR" altLang="en-US" dirty="0" err="1"/>
              <a:t>임베딩</a:t>
            </a:r>
            <a:r>
              <a:rPr lang="ko-KR" altLang="en-US" dirty="0"/>
              <a:t> 모델을 사용하여 글의 순서와 </a:t>
            </a:r>
            <a:r>
              <a:rPr lang="ko-KR" altLang="en-US" dirty="0" err="1"/>
              <a:t>맥락등을</a:t>
            </a:r>
            <a:r>
              <a:rPr lang="ko-KR" altLang="en-US" dirty="0"/>
              <a:t> 고려하는 </a:t>
            </a:r>
            <a:r>
              <a:rPr lang="ko-KR" altLang="en-US" dirty="0" err="1"/>
              <a:t>임베딩을</a:t>
            </a:r>
            <a:r>
              <a:rPr lang="ko-KR" altLang="en-US" dirty="0"/>
              <a:t> 생성하고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rex-rank</a:t>
            </a:r>
            <a:r>
              <a:rPr lang="ko-KR" altLang="en-US" dirty="0"/>
              <a:t>에 사용하여 더 정확한 </a:t>
            </a:r>
            <a:r>
              <a:rPr lang="en-US" altLang="ko-KR" dirty="0"/>
              <a:t>rank</a:t>
            </a:r>
            <a:r>
              <a:rPr lang="ko-KR" altLang="en-US" dirty="0"/>
              <a:t>값을 추출할 예정입니다</a:t>
            </a:r>
            <a:r>
              <a:rPr lang="en-US" altLang="ko-KR" dirty="0"/>
              <a:t>. </a:t>
            </a:r>
            <a:r>
              <a:rPr lang="ko-KR" altLang="en-US" dirty="0"/>
              <a:t>저희가 단어 </a:t>
            </a:r>
            <a:r>
              <a:rPr lang="ko-KR" altLang="en-US" dirty="0" err="1"/>
              <a:t>임베딩에</a:t>
            </a:r>
            <a:r>
              <a:rPr lang="ko-KR" altLang="en-US" dirty="0"/>
              <a:t> 사용할 모델인 </a:t>
            </a:r>
            <a:r>
              <a:rPr lang="en-US" altLang="ko-KR" dirty="0" err="1"/>
              <a:t>KoSimCSE</a:t>
            </a:r>
            <a:r>
              <a:rPr lang="en-US" altLang="ko-KR" dirty="0"/>
              <a:t>-BERT-multitask</a:t>
            </a:r>
            <a:r>
              <a:rPr lang="ko-KR" altLang="en-US" dirty="0"/>
              <a:t>은 한국어 문장을 </a:t>
            </a:r>
            <a:r>
              <a:rPr lang="ko-KR" altLang="en-US" dirty="0" err="1"/>
              <a:t>임베딩하는</a:t>
            </a:r>
            <a:r>
              <a:rPr lang="ko-KR" altLang="en-US" dirty="0"/>
              <a:t> 언어 모델로</a:t>
            </a:r>
            <a:r>
              <a:rPr lang="en-US" altLang="ko-KR" dirty="0"/>
              <a:t>, </a:t>
            </a:r>
            <a:r>
              <a:rPr lang="ko-KR" altLang="en-US" dirty="0"/>
              <a:t>문장 사이의 의미론적 유사성을 잘 반영하는지 평가하는 지표인 </a:t>
            </a:r>
            <a:r>
              <a:rPr lang="en-US" altLang="ko-KR" dirty="0"/>
              <a:t>cosine </a:t>
            </a:r>
            <a:r>
              <a:rPr lang="en-US" altLang="ko-KR" dirty="0" err="1"/>
              <a:t>pearson</a:t>
            </a:r>
            <a:r>
              <a:rPr lang="ko-KR" altLang="en-US" dirty="0"/>
              <a:t>값이 높아 해당 모델을 선정하였습니다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335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같은 흐름도로 산출된 화자 별 </a:t>
            </a:r>
            <a:r>
              <a:rPr lang="en-US" altLang="ko-KR" dirty="0"/>
              <a:t>rank</a:t>
            </a:r>
            <a:r>
              <a:rPr lang="ko-KR" altLang="en-US" dirty="0"/>
              <a:t>값을 오른쪽 식을 이용하여 정규화하고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normalized_length</a:t>
            </a:r>
            <a:r>
              <a:rPr lang="ko-KR" altLang="en-US" dirty="0"/>
              <a:t>와 결합하여 최종 중요도를 산출합니다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118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흐름도를 따라서 대본에서 화자 별 </a:t>
            </a:r>
            <a:r>
              <a:rPr lang="en-US" altLang="ko-KR" dirty="0"/>
              <a:t>rank</a:t>
            </a:r>
            <a:r>
              <a:rPr lang="ko-KR" altLang="en-US" dirty="0"/>
              <a:t>를 구하고 중심 화자를 선택한 결과는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다음은 요약 생성 흐름도인데 전체 요약의 경우에는 대본 데이터를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input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으로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fine-tuning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하여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gpt2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사용하고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화자별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요약의 경우에는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화자별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요약 데이터를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input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으로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few-shot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하여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gpt3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사용해 결과를 출력합니다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35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전체 요약문 생성시 사용할 학습데이터는 다양한 방송 콘텐츠 대본 데이터로부터 생성 요약문을 도출한 방송 콘텐츠 대본 요약 </a:t>
            </a:r>
            <a:r>
              <a:rPr lang="en-US" altLang="ko-KR" dirty="0"/>
              <a:t>AI </a:t>
            </a:r>
            <a:r>
              <a:rPr lang="ko-KR" altLang="en-US" dirty="0"/>
              <a:t>데이터셋으로 대본에서 생성 요약문을 추출하는 저희 조의 프로젝트에 적합한 데이터 셋이라고</a:t>
            </a:r>
            <a:r>
              <a:rPr lang="en-US" altLang="ko-KR" dirty="0"/>
              <a:t> </a:t>
            </a:r>
            <a:r>
              <a:rPr lang="ko-KR" altLang="en-US" dirty="0"/>
              <a:t>판단하였습니다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148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ko-KR" altLang="en-US" dirty="0" err="1"/>
              <a:t>화자별</a:t>
            </a:r>
            <a:r>
              <a:rPr lang="ko-KR" altLang="en-US" dirty="0"/>
              <a:t> 요약을 생성으로 사용되는 </a:t>
            </a:r>
            <a:r>
              <a:rPr lang="en-US" altLang="ko-KR" dirty="0"/>
              <a:t>few-shot</a:t>
            </a:r>
            <a:r>
              <a:rPr lang="ko-KR" altLang="en-US" dirty="0"/>
              <a:t> 성능을 나타낸 그래프로 크기가 다른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GPT </a:t>
            </a:r>
            <a:r>
              <a:rPr lang="ko-KR" altLang="en-US" dirty="0"/>
              <a:t>모델을 예시의 수에 따라 비교한 결과입니다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Few-shot</a:t>
            </a:r>
            <a:r>
              <a:rPr lang="ko-KR" altLang="en-US" dirty="0"/>
              <a:t>은 적은 양의 훈련 데이터로 학습을 시켜 결과를 </a:t>
            </a:r>
            <a:r>
              <a:rPr lang="ko-KR" altLang="en-US" dirty="0" err="1"/>
              <a:t>얻는것으로</a:t>
            </a:r>
            <a:r>
              <a:rPr lang="ko-KR" altLang="en-US" dirty="0"/>
              <a:t> </a:t>
            </a:r>
            <a:r>
              <a:rPr lang="en-US" altLang="ko-KR" dirty="0"/>
              <a:t>GPT-3</a:t>
            </a:r>
            <a:r>
              <a:rPr lang="ko-KR" altLang="en-US" dirty="0"/>
              <a:t>에서 매우 우수한 성능을 보여 저희가 직접 몇 개의 화자 요약 데이터를 만들어 </a:t>
            </a:r>
            <a:r>
              <a:rPr lang="en-US" altLang="ko-KR" dirty="0"/>
              <a:t>8:2</a:t>
            </a:r>
            <a:r>
              <a:rPr lang="ko-KR" altLang="en-US" dirty="0"/>
              <a:t>의 비율로 학습</a:t>
            </a:r>
            <a:r>
              <a:rPr lang="en-US" altLang="ko-KR" dirty="0"/>
              <a:t>, </a:t>
            </a:r>
            <a:r>
              <a:rPr lang="ko-KR" altLang="en-US" dirty="0"/>
              <a:t>평가하여 </a:t>
            </a:r>
            <a:r>
              <a:rPr lang="ko-KR" altLang="en-US" dirty="0" err="1"/>
              <a:t>화자별</a:t>
            </a:r>
            <a:r>
              <a:rPr lang="ko-KR" altLang="en-US" dirty="0"/>
              <a:t> 요약에 사용할 생각입니다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602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출력된 요약을 평가하는 기준으로는 </a:t>
            </a:r>
            <a:r>
              <a:rPr lang="en-US" altLang="ko-KR" dirty="0"/>
              <a:t>rouge</a:t>
            </a:r>
            <a:r>
              <a:rPr lang="ko-KR" altLang="en-US" dirty="0"/>
              <a:t>와 </a:t>
            </a:r>
            <a:r>
              <a:rPr lang="en-US" altLang="ko-KR" dirty="0"/>
              <a:t>meteor</a:t>
            </a:r>
            <a:r>
              <a:rPr lang="ko-KR" altLang="en-US" dirty="0"/>
              <a:t>를 </a:t>
            </a:r>
            <a:r>
              <a:rPr lang="ko-KR" altLang="en-US" dirty="0" err="1"/>
              <a:t>사용할것입니다</a:t>
            </a:r>
            <a:r>
              <a:rPr lang="en-US" altLang="ko-KR" dirty="0"/>
              <a:t>. </a:t>
            </a:r>
            <a:r>
              <a:rPr lang="ko-KR" altLang="en-US" dirty="0" err="1"/>
              <a:t>화자별</a:t>
            </a:r>
            <a:r>
              <a:rPr lang="ko-KR" altLang="en-US" dirty="0"/>
              <a:t> 요약 생성의 경우에는 직접 화자 요약 데이터를 만들어 </a:t>
            </a:r>
            <a:r>
              <a:rPr lang="en-US" altLang="ko-KR" dirty="0"/>
              <a:t>8:2</a:t>
            </a:r>
            <a:r>
              <a:rPr lang="ko-KR" altLang="en-US" dirty="0"/>
              <a:t>의 비율로 </a:t>
            </a:r>
            <a:r>
              <a:rPr lang="en-US" altLang="ko-KR" dirty="0"/>
              <a:t>8</a:t>
            </a:r>
            <a:r>
              <a:rPr lang="ko-KR" altLang="en-US" dirty="0"/>
              <a:t>로 </a:t>
            </a:r>
            <a:r>
              <a:rPr lang="en-US" altLang="ko-KR" dirty="0"/>
              <a:t>few-shot</a:t>
            </a:r>
            <a:r>
              <a:rPr lang="ko-KR" altLang="en-US" dirty="0"/>
              <a:t>을 학습 시키고 </a:t>
            </a:r>
            <a:r>
              <a:rPr lang="en-US" altLang="ko-KR" dirty="0"/>
              <a:t>2</a:t>
            </a:r>
            <a:r>
              <a:rPr lang="ko-KR" altLang="en-US" dirty="0"/>
              <a:t>로 평가 지표를 사용해 위의 지표로 평가 하고</a:t>
            </a:r>
            <a:r>
              <a:rPr lang="en-US" altLang="ko-KR" dirty="0"/>
              <a:t>,</a:t>
            </a:r>
            <a:r>
              <a:rPr lang="ko-KR" altLang="en-US" dirty="0"/>
              <a:t> 전체 요약과의 성능 비교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836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결론 및 예상 결과는 음성이 중첩된 상황에서 요약 성능 개선 기대와 화자 별 음성을 대본 형태로 변환하고 </a:t>
            </a:r>
            <a:r>
              <a:rPr lang="ko-KR" altLang="en-US" dirty="0" err="1"/>
              <a:t>화자별</a:t>
            </a:r>
            <a:r>
              <a:rPr lang="ko-KR" altLang="en-US" dirty="0"/>
              <a:t> 중요도 수치를 기반으로 </a:t>
            </a:r>
            <a:r>
              <a:rPr lang="ko-KR" altLang="en-US" dirty="0" err="1"/>
              <a:t>ㅇ약을</a:t>
            </a:r>
            <a:r>
              <a:rPr lang="ko-KR" altLang="en-US" dirty="0"/>
              <a:t> 생성하면 전체 요약의 경우보다 성능 개선 기대입니다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291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스케줄표로 </a:t>
            </a:r>
            <a:r>
              <a:rPr lang="en-US" altLang="ko-KR" dirty="0"/>
              <a:t>5</a:t>
            </a:r>
            <a:r>
              <a:rPr lang="ko-KR" altLang="en-US" dirty="0" err="1"/>
              <a:t>월달은</a:t>
            </a:r>
            <a:r>
              <a:rPr lang="ko-KR" altLang="en-US" dirty="0"/>
              <a:t> 학습데이터 제작 및 요약 생성을 하고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2</a:t>
            </a:r>
            <a:r>
              <a:rPr lang="ko-KR" altLang="en-US" dirty="0" err="1"/>
              <a:t>째주에</a:t>
            </a:r>
            <a:r>
              <a:rPr lang="ko-KR" altLang="en-US" dirty="0"/>
              <a:t> 논문 작성을 할 예정이다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2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목표는 다음과 같습니다</a:t>
            </a:r>
            <a:r>
              <a:rPr lang="en-US" altLang="ko-KR" dirty="0"/>
              <a:t>. </a:t>
            </a:r>
            <a:r>
              <a:rPr lang="ko-KR" altLang="en-US" dirty="0"/>
              <a:t>기본 음성 요약 시스템에 화자 분리를 적용하여 요약의 성능을 개선하고</a:t>
            </a:r>
            <a:r>
              <a:rPr lang="en-US" altLang="ko-KR" dirty="0"/>
              <a:t>, </a:t>
            </a:r>
            <a:r>
              <a:rPr lang="ko-KR" altLang="en-US" dirty="0"/>
              <a:t>화자 별 발화 내용을 바탕으로 중심화자를 선정하며</a:t>
            </a:r>
            <a:r>
              <a:rPr lang="en-US" altLang="ko-KR" dirty="0"/>
              <a:t>, </a:t>
            </a:r>
            <a:r>
              <a:rPr lang="ko-KR" altLang="en-US" dirty="0"/>
              <a:t>전체 요약 및 화자 별 요약을 제공하고 평가합니다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8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 요약에 관련된 논문으로는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  <a:r>
              <a:rPr lang="ko-KR" altLang="en-US" dirty="0"/>
              <a:t>해당 시스템은 앞서 언급했던 화자의 수가 늘어나면 결과가 부정확해 지는 문제점이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점을 개선하기 위한 저희의 시스템 전체 흐름도 입니다</a:t>
            </a:r>
            <a:r>
              <a:rPr lang="en-US" altLang="ko-KR" dirty="0"/>
              <a:t>. </a:t>
            </a:r>
            <a:r>
              <a:rPr lang="ko-KR" altLang="en-US" dirty="0"/>
              <a:t>원본 음성에서 화자 분리</a:t>
            </a:r>
            <a:r>
              <a:rPr lang="en-US" altLang="ko-KR" dirty="0"/>
              <a:t>, </a:t>
            </a:r>
            <a:r>
              <a:rPr lang="ko-KR" altLang="en-US" dirty="0"/>
              <a:t>화자 인식</a:t>
            </a:r>
            <a:r>
              <a:rPr lang="en-US" altLang="ko-KR" dirty="0"/>
              <a:t>, STT</a:t>
            </a:r>
            <a:r>
              <a:rPr lang="ko-KR" altLang="en-US" dirty="0"/>
              <a:t>등의 모델을 사용하여 대본 형식의 </a:t>
            </a:r>
            <a:r>
              <a:rPr lang="en-US" altLang="ko-KR" dirty="0"/>
              <a:t>text</a:t>
            </a:r>
            <a:r>
              <a:rPr lang="ko-KR" altLang="en-US" dirty="0"/>
              <a:t>로 </a:t>
            </a:r>
            <a:r>
              <a:rPr lang="ko-KR" altLang="en-US" dirty="0" err="1"/>
              <a:t>변홥합니다</a:t>
            </a:r>
            <a:r>
              <a:rPr lang="en-US" altLang="ko-KR" dirty="0"/>
              <a:t>. </a:t>
            </a:r>
            <a:r>
              <a:rPr lang="ko-KR" altLang="en-US" dirty="0"/>
              <a:t>이 대본 형식의 </a:t>
            </a:r>
            <a:r>
              <a:rPr lang="en-US" altLang="ko-KR" dirty="0"/>
              <a:t>text</a:t>
            </a:r>
            <a:r>
              <a:rPr lang="ko-KR" altLang="en-US" dirty="0"/>
              <a:t>를 사용하여 전체 요약문 및 화자 별 요약을 생성하게 되는데 자세한 과정은 뒤에 설명하겠습니다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7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음성을 통해 대본 형식을 만드는 시스템의 흐름도 입니다</a:t>
            </a:r>
            <a:r>
              <a:rPr lang="en-US" altLang="ko-KR" dirty="0"/>
              <a:t>. </a:t>
            </a:r>
            <a:r>
              <a:rPr lang="ko-KR" altLang="en-US" dirty="0"/>
              <a:t>위 흐름도를 요약하면</a:t>
            </a:r>
            <a:r>
              <a:rPr lang="en-US" altLang="ko-KR" dirty="0"/>
              <a:t>, </a:t>
            </a:r>
            <a:r>
              <a:rPr lang="ko-KR" altLang="en-US" dirty="0"/>
              <a:t>원본 음성에서 시간 및 </a:t>
            </a:r>
            <a:r>
              <a:rPr lang="en-US" altLang="ko-KR" dirty="0"/>
              <a:t>VAD</a:t>
            </a:r>
            <a:r>
              <a:rPr lang="ko-KR" altLang="en-US" dirty="0"/>
              <a:t>알고리즘을 기준으로 여러 개의 </a:t>
            </a:r>
            <a:r>
              <a:rPr lang="en-US" altLang="ko-KR" dirty="0"/>
              <a:t>segment</a:t>
            </a:r>
            <a:r>
              <a:rPr lang="ko-KR" altLang="en-US" dirty="0"/>
              <a:t>로 분리합니다</a:t>
            </a:r>
            <a:r>
              <a:rPr lang="en-US" altLang="ko-KR" dirty="0"/>
              <a:t>. </a:t>
            </a:r>
            <a:r>
              <a:rPr lang="ko-KR" altLang="en-US" dirty="0"/>
              <a:t>각각의 </a:t>
            </a:r>
            <a:r>
              <a:rPr lang="en-US" altLang="ko-KR" dirty="0"/>
              <a:t>segment</a:t>
            </a:r>
            <a:r>
              <a:rPr lang="ko-KR" altLang="en-US" dirty="0"/>
              <a:t>에 대해 화자 분리를 이용하여 여러 개의 분리된 </a:t>
            </a:r>
            <a:r>
              <a:rPr lang="en-US" altLang="ko-KR" dirty="0"/>
              <a:t>segment</a:t>
            </a:r>
            <a:r>
              <a:rPr lang="ko-KR" altLang="en-US" dirty="0"/>
              <a:t>로 나누고</a:t>
            </a:r>
            <a:r>
              <a:rPr lang="en-US" altLang="ko-KR" dirty="0"/>
              <a:t>, </a:t>
            </a:r>
            <a:r>
              <a:rPr lang="ko-KR" altLang="en-US" dirty="0"/>
              <a:t>화자 인식을 사용하여 각각의 음성을 화자 별로 구분한 뒤 시간 순서로 정렬하여 </a:t>
            </a:r>
            <a:r>
              <a:rPr lang="en-US" altLang="ko-KR" dirty="0"/>
              <a:t>STT</a:t>
            </a:r>
            <a:r>
              <a:rPr lang="ko-KR" altLang="en-US" dirty="0"/>
              <a:t>를 수행합니다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14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흐름도를 바탕으로 만든 시스템의 결과는 다음과 같았습니다</a:t>
            </a:r>
            <a:r>
              <a:rPr lang="en-US" altLang="ko-KR" dirty="0"/>
              <a:t>. </a:t>
            </a:r>
            <a:r>
              <a:rPr lang="ko-KR" altLang="en-US" dirty="0"/>
              <a:t>전체적으로 봤을 때 여러 명의 화자가 포함된 경우에 각각의 화자를 다소 정확하게 인식하는 사실을 확인할 수 있었습니다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</a:t>
            </a:r>
            <a:r>
              <a:rPr lang="ko-KR" altLang="en-US" dirty="0"/>
              <a:t> 첫번째 예시의 경우 잘못된 결과가 출력되는 이유를 분석해 보았는데</a:t>
            </a:r>
            <a:r>
              <a:rPr lang="en-US" altLang="ko-KR" dirty="0"/>
              <a:t>, </a:t>
            </a:r>
            <a:r>
              <a:rPr lang="ko-KR" altLang="en-US" dirty="0"/>
              <a:t>화자가 말을 하는 중간에 </a:t>
            </a:r>
            <a:r>
              <a:rPr lang="en-US" altLang="ko-KR" dirty="0" err="1"/>
              <a:t>segmentaion</a:t>
            </a:r>
            <a:r>
              <a:rPr lang="ko-KR" altLang="en-US" dirty="0"/>
              <a:t>단계에서 잘리는 바람에 부정확한 결과가 출력이 되는 것을 확인할 수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예시의 경우</a:t>
            </a:r>
            <a:r>
              <a:rPr lang="en-US" altLang="ko-KR" dirty="0"/>
              <a:t>, </a:t>
            </a:r>
            <a:r>
              <a:rPr lang="ko-KR" altLang="en-US" dirty="0"/>
              <a:t>음성 내에 무음구간이 존재하는 경우에 발생하였습니다</a:t>
            </a:r>
            <a:r>
              <a:rPr lang="en-US" altLang="ko-KR" dirty="0"/>
              <a:t>. </a:t>
            </a:r>
            <a:r>
              <a:rPr lang="ko-KR" altLang="en-US" dirty="0"/>
              <a:t>이 두가지 문제점을 해결하기 연속되는 음성의 두 음성을 합친 다음에 </a:t>
            </a:r>
            <a:r>
              <a:rPr lang="en-US" altLang="ko-KR" dirty="0"/>
              <a:t>STT</a:t>
            </a:r>
            <a:r>
              <a:rPr lang="ko-KR" altLang="en-US" dirty="0"/>
              <a:t>를 수행하였습니다</a:t>
            </a:r>
            <a:r>
              <a:rPr lang="en-US" altLang="ko-KR" dirty="0"/>
              <a:t>. </a:t>
            </a:r>
            <a:r>
              <a:rPr lang="ko-KR" altLang="en-US" dirty="0"/>
              <a:t>추가적으로 </a:t>
            </a:r>
            <a:r>
              <a:rPr lang="en-US" altLang="ko-KR" dirty="0"/>
              <a:t>STT</a:t>
            </a:r>
            <a:r>
              <a:rPr lang="ko-KR" altLang="en-US" dirty="0"/>
              <a:t>를 수행하기 이전에</a:t>
            </a:r>
            <a:r>
              <a:rPr lang="en-US" altLang="ko-KR" dirty="0"/>
              <a:t> </a:t>
            </a:r>
            <a:r>
              <a:rPr lang="ko-KR" altLang="en-US" dirty="0"/>
              <a:t>무음 구간을 제거하는 부분을 추가하였습니다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98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반영한 흐름도의 일부입니다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343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화자 별 중요도를 산출하는 방법입니다</a:t>
            </a:r>
            <a:r>
              <a:rPr lang="en-US" altLang="ko-KR" dirty="0"/>
              <a:t>. </a:t>
            </a:r>
            <a:r>
              <a:rPr lang="ko-KR" altLang="en-US" dirty="0"/>
              <a:t>위 참고자료에서는 문장 별 중요도를 그래프 이론에 기반하여 산출하는 방법을 고안하였습니다</a:t>
            </a:r>
            <a:r>
              <a:rPr lang="en-US" altLang="ko-KR" dirty="0"/>
              <a:t>. </a:t>
            </a:r>
            <a:r>
              <a:rPr lang="ko-KR" altLang="en-US" dirty="0"/>
              <a:t>전체적인 내용은 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기반으로 문장의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산출하고</a:t>
            </a:r>
            <a:r>
              <a:rPr lang="en-US" altLang="ko-KR" dirty="0"/>
              <a:t>. </a:t>
            </a:r>
            <a:r>
              <a:rPr lang="ko-KR" altLang="en-US" dirty="0"/>
              <a:t>문장 사이의 코사인 유사도를 가중치로 하는 그래프를 만든 뒤</a:t>
            </a:r>
            <a:r>
              <a:rPr lang="en-US" altLang="ko-KR" dirty="0"/>
              <a:t>. 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  <a:r>
              <a:rPr lang="ko-KR" altLang="en-US" dirty="0"/>
              <a:t>를 구하는 방법입니다</a:t>
            </a:r>
            <a:r>
              <a:rPr lang="en-US" altLang="ko-KR" dirty="0"/>
              <a:t>. (</a:t>
            </a:r>
            <a:r>
              <a:rPr lang="ko-KR" altLang="en-US" dirty="0"/>
              <a:t>여기서 사용되는 </a:t>
            </a:r>
            <a:r>
              <a:rPr lang="en-US" altLang="ko-KR" dirty="0"/>
              <a:t>page-rank</a:t>
            </a:r>
            <a:r>
              <a:rPr lang="ko-KR" altLang="en-US" dirty="0"/>
              <a:t>의 경우 구글에서 검색어를 기반으로 페이지를 추천할 때 사용되는 그래프 기반 추천 알고리즘 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3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대본을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23. 05. </a:t>
            </a:r>
            <a:r>
              <a:rPr lang="en-US" altLang="ko-KR" sz="1600">
                <a:latin typeface="Times New Roman" pitchFamily="18" charset="0"/>
              </a:rPr>
              <a:t>15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65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1DEDEF-B5BC-44B9-5D9B-E1C68CCD9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7" y="2408769"/>
            <a:ext cx="3791112" cy="2270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48755-9B80-B561-E948-FA7C6A7C6AF5}"/>
              </a:ext>
            </a:extLst>
          </p:cNvPr>
          <p:cNvSpPr txBox="1"/>
          <p:nvPr/>
        </p:nvSpPr>
        <p:spPr>
          <a:xfrm>
            <a:off x="4117650" y="184148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Lex-rank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를 사용하여 단어를 </a:t>
            </a:r>
            <a:r>
              <a:rPr lang="ko-KR" altLang="en-US" dirty="0" err="1"/>
              <a:t>임베딩</a:t>
            </a:r>
            <a:r>
              <a:rPr lang="en-US" altLang="ko-KR" dirty="0"/>
              <a:t>(</a:t>
            </a:r>
            <a:r>
              <a:rPr lang="ko-KR" altLang="en-US" dirty="0" err="1"/>
              <a:t>단어→벡터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이용하여 문장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문장을 노드</a:t>
            </a:r>
            <a:r>
              <a:rPr lang="en-US" altLang="ko-KR" dirty="0"/>
              <a:t>, </a:t>
            </a:r>
            <a:r>
              <a:rPr lang="ko-KR" altLang="en-US" dirty="0"/>
              <a:t>문장 사이의 코사인 유사도를 가중치로 하는 그래프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C35F7-9742-A854-8240-4EE7DCC3E29C}"/>
              </a:ext>
            </a:extLst>
          </p:cNvPr>
          <p:cNvSpPr txBox="1"/>
          <p:nvPr/>
        </p:nvSpPr>
        <p:spPr>
          <a:xfrm>
            <a:off x="899592" y="5521178"/>
            <a:ext cx="5962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Gunes</a:t>
            </a:r>
            <a:r>
              <a:rPr lang="en-US" altLang="ko-KR" sz="1000" dirty="0"/>
              <a:t> Erkan, Dragomir R. </a:t>
            </a:r>
            <a:r>
              <a:rPr lang="en-US" altLang="ko-KR" sz="1000" dirty="0" err="1"/>
              <a:t>Radev</a:t>
            </a:r>
            <a:r>
              <a:rPr lang="en-US" altLang="ko-KR" sz="1000" dirty="0"/>
              <a:t>(2011). </a:t>
            </a:r>
            <a:r>
              <a:rPr lang="en-US" altLang="ko-KR" sz="1000" dirty="0" err="1"/>
              <a:t>LexRank</a:t>
            </a:r>
            <a:r>
              <a:rPr lang="en-US" altLang="ko-KR" sz="1000" dirty="0"/>
              <a:t>: Graph-based Lexical Centrality as Salience in Text Summarization. 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85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24E41-FC03-9861-717D-3E2029B8B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2158606"/>
            <a:ext cx="4438042" cy="34306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E96972-DEA2-EFD7-5D86-8D101D23470B}"/>
              </a:ext>
            </a:extLst>
          </p:cNvPr>
          <p:cNvSpPr/>
          <p:nvPr/>
        </p:nvSpPr>
        <p:spPr>
          <a:xfrm>
            <a:off x="610239" y="5005772"/>
            <a:ext cx="244827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B41F9-19D5-8BE9-4F53-51F559816640}"/>
              </a:ext>
            </a:extLst>
          </p:cNvPr>
          <p:cNvSpPr txBox="1"/>
          <p:nvPr/>
        </p:nvSpPr>
        <p:spPr>
          <a:xfrm>
            <a:off x="5055283" y="2158606"/>
            <a:ext cx="37138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방식이 단어의 빈도수를 기반한 수치화 기법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err="1"/>
              <a:t>임베딩</a:t>
            </a:r>
            <a:r>
              <a:rPr lang="ko-KR" altLang="en-US" dirty="0"/>
              <a:t> 결과가 단어의 정확한 의미를 반영하지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129601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흐름도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B7618-156D-63D1-6E77-FBC70F60B8E6}"/>
              </a:ext>
            </a:extLst>
          </p:cNvPr>
          <p:cNvSpPr txBox="1"/>
          <p:nvPr/>
        </p:nvSpPr>
        <p:spPr>
          <a:xfrm>
            <a:off x="5220072" y="3134142"/>
            <a:ext cx="352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Normalized_rank</a:t>
            </a:r>
            <a:r>
              <a:rPr lang="en-US" altLang="ko-KR" sz="1200" dirty="0"/>
              <a:t> =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화자 </a:t>
            </a:r>
            <a:r>
              <a:rPr lang="en-US" altLang="ko-KR" sz="1200" dirty="0"/>
              <a:t>rank - </a:t>
            </a:r>
            <a:r>
              <a:rPr lang="en-US" altLang="ko-KR" sz="1200" dirty="0" err="1"/>
              <a:t>min_rank</a:t>
            </a:r>
            <a:r>
              <a:rPr lang="en-US" altLang="ko-KR" sz="1200" dirty="0"/>
              <a:t>) / (</a:t>
            </a:r>
            <a:r>
              <a:rPr lang="en-US" altLang="ko-KR" sz="1200" dirty="0" err="1"/>
              <a:t>max_rank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min_rank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Normalized_length</a:t>
            </a:r>
            <a:r>
              <a:rPr lang="en-US" altLang="ko-KR" sz="1200" dirty="0"/>
              <a:t> =</a:t>
            </a:r>
          </a:p>
          <a:p>
            <a:r>
              <a:rPr lang="ko-KR" altLang="en-US" sz="1200" dirty="0"/>
              <a:t>화자 </a:t>
            </a:r>
            <a:r>
              <a:rPr lang="en-US" altLang="ko-KR" sz="1200" dirty="0"/>
              <a:t>length / total length</a:t>
            </a:r>
          </a:p>
          <a:p>
            <a:endParaRPr lang="en-US" altLang="ko-KR" sz="1200" dirty="0"/>
          </a:p>
          <a:p>
            <a:r>
              <a:rPr lang="ko-KR" altLang="en-US" sz="1200" dirty="0"/>
              <a:t>화자의 중요도 </a:t>
            </a:r>
            <a:r>
              <a:rPr lang="en-US" altLang="ko-KR" sz="1200" dirty="0"/>
              <a:t>= </a:t>
            </a:r>
          </a:p>
          <a:p>
            <a:r>
              <a:rPr lang="en-US" altLang="ko-KR" sz="1200" dirty="0"/>
              <a:t>0.5*</a:t>
            </a:r>
            <a:r>
              <a:rPr lang="en-US" altLang="ko-KR" sz="1200" dirty="0" err="1"/>
              <a:t>normalized_rank</a:t>
            </a:r>
            <a:r>
              <a:rPr lang="en-US" altLang="ko-KR" sz="1200" dirty="0"/>
              <a:t> + 0.5 * </a:t>
            </a:r>
            <a:r>
              <a:rPr lang="en-US" altLang="ko-KR" sz="1200" dirty="0" err="1"/>
              <a:t>normalized_length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D2C4B256-648E-2449-C5A8-40B62670F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2896"/>
            <a:ext cx="404520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5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4F1348-3F9D-C941-3B44-8785B63525D5}"/>
              </a:ext>
            </a:extLst>
          </p:cNvPr>
          <p:cNvSpPr txBox="1">
            <a:spLocks/>
          </p:cNvSpPr>
          <p:nvPr/>
        </p:nvSpPr>
        <p:spPr>
          <a:xfrm>
            <a:off x="457200" y="2257520"/>
            <a:ext cx="6923112" cy="3245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안녕하세요</a:t>
            </a:r>
            <a:r>
              <a:rPr lang="en-US" altLang="ko-KR" sz="1300" dirty="0"/>
              <a:t>, </a:t>
            </a:r>
            <a:r>
              <a:rPr lang="ko-KR" altLang="en-US" sz="1300" dirty="0"/>
              <a:t>오늘 우리는 현대 사회에서 자녀 양육 방식에 대해 토론해 보려고 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브라이언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요즘에는 부모들이 자녀를 키우는 방식에 대해 많은 논란이 있죠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존</a:t>
            </a:r>
            <a:r>
              <a:rPr lang="en-US" altLang="ko-KR" sz="1300" dirty="0"/>
              <a:t>: </a:t>
            </a:r>
            <a:r>
              <a:rPr lang="ko-KR" altLang="en-US" sz="1300" dirty="0"/>
              <a:t>저는 그렇게 큰 논란이 있다고 생각하지 않습니다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대체로 부모님들은 자녀를 사랑하며 자녀가 행복하게 자랄 수 있도록 최선을 다하는 것이 아니겠습니까</a:t>
            </a:r>
            <a:r>
              <a:rPr lang="en-US" altLang="ko-KR" sz="1300" dirty="0"/>
              <a:t>?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자녀를 키우는 방식에 따라 어떤 문제가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저는 자녀를 너무 많이 감싸 주는 부모들이 있는 것 같아요</a:t>
            </a:r>
            <a:r>
              <a:rPr lang="en-US" altLang="ko-KR" sz="1300" dirty="0"/>
              <a:t>. </a:t>
            </a:r>
            <a:r>
              <a:rPr lang="ko-KR" altLang="en-US" sz="1300" dirty="0"/>
              <a:t>그렇게 하면 자녀가 성장하는 과정에서 문제가 발생 할 수 있을 것 같아요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그렇게 말하는 것은 부모가 자녀에게 너무 많은 관심을 기울이지 않아야 한다는 것인가요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아니에요</a:t>
            </a:r>
            <a:r>
              <a:rPr lang="en-US" altLang="ko-KR" sz="1300" dirty="0"/>
              <a:t>. </a:t>
            </a:r>
            <a:r>
              <a:rPr lang="ko-KR" altLang="en-US" sz="1300" dirty="0"/>
              <a:t>관심을 기울이는 것은 좋지만</a:t>
            </a:r>
            <a:r>
              <a:rPr lang="en-US" altLang="ko-KR" sz="1300" dirty="0"/>
              <a:t>, </a:t>
            </a:r>
            <a:r>
              <a:rPr lang="ko-KR" altLang="en-US" sz="1300" dirty="0"/>
              <a:t>자녀가 독립적으로 자라는 것을 방해해서는 안 된다는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다른 양육 방식에는 어떤 것들이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다양한 것들이 있겠지만</a:t>
            </a:r>
            <a:r>
              <a:rPr lang="en-US" altLang="ko-KR" sz="1300" dirty="0"/>
              <a:t>, </a:t>
            </a:r>
            <a:r>
              <a:rPr lang="ko-KR" altLang="en-US" sz="1300" dirty="0"/>
              <a:t>제가 생각하는 것은 자녀의 자립심을 기르는 것입니다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부모들이 자녀에게 도움을 주면서도 자녀가 스스로 문제를 해결할 수 있는 능력을 기르는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그것은 좋은 방식입니다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하지만</a:t>
            </a:r>
            <a:r>
              <a:rPr lang="en-US" altLang="ko-KR" sz="1300" dirty="0"/>
              <a:t>, </a:t>
            </a:r>
            <a:r>
              <a:rPr lang="ko-KR" altLang="en-US" sz="1300" dirty="0"/>
              <a:t>부모들이 자녀에게 지나치게 자유를 주면서도 자녀가 스스로 생각하는 능력을 기르는 것이 중요하다고 생각합니다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자유를 준다는 것은 그만큼 책임도 주어진다는 것이죠</a:t>
            </a:r>
            <a:r>
              <a:rPr lang="en-US" altLang="ko-KR" sz="1300" dirty="0"/>
              <a:t>. </a:t>
            </a:r>
            <a:r>
              <a:rPr lang="ko-KR" altLang="en-US" sz="1300" dirty="0"/>
              <a:t>자녀에게 적절한 가이드와 교육을 제공해야 한다는 것도 중요한 것 같습니다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자녀가 성장하는 과정에서 필요한 것들을 제공해주면서도 그들이 스스로 문제를 해결할 수 있도록 </a:t>
            </a:r>
            <a:r>
              <a:rPr lang="ko-KR" altLang="en-US" sz="1300" dirty="0" err="1"/>
              <a:t>해야한다</a:t>
            </a:r>
            <a:r>
              <a:rPr lang="en-US" altLang="ko-KR" sz="1300" dirty="0"/>
              <a:t>.',</a:t>
            </a:r>
            <a:endParaRPr lang="ko-KR" altLang="en-US" sz="13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2CB139-E502-1FB1-1A73-A3C59ED68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401158"/>
            <a:ext cx="6788071" cy="7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r>
              <a:rPr lang="ko-KR" altLang="en-US" dirty="0"/>
              <a:t> 요약 생성 흐름도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A9E84F-19A1-C5A3-0FFC-E7B11F2C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19255"/>
            <a:ext cx="7056784" cy="39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0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요약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19D476-BA90-868C-6D56-A0467B2A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08920"/>
            <a:ext cx="5570036" cy="22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화자별</a:t>
            </a:r>
            <a:r>
              <a:rPr lang="ko-KR" altLang="en-US" dirty="0"/>
              <a:t> 요약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904FD9-C005-0077-67F7-87CBC132E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33612"/>
            <a:ext cx="7229475" cy="360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2964A-D7CA-4948-B93F-644F69D088E7}"/>
              </a:ext>
            </a:extLst>
          </p:cNvPr>
          <p:cNvSpPr txBox="1"/>
          <p:nvPr/>
        </p:nvSpPr>
        <p:spPr>
          <a:xfrm>
            <a:off x="1295636" y="5962709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Tom </a:t>
            </a:r>
            <a:r>
              <a:rPr lang="en-US" altLang="ko-KR" sz="1200" dirty="0" err="1"/>
              <a:t>B.Brown</a:t>
            </a:r>
            <a:r>
              <a:rPr lang="en-US" altLang="ko-KR" sz="1200" dirty="0"/>
              <a:t> et al.,(2020). Language Models are Few-Shot Learners.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27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2780928"/>
            <a:ext cx="6696744" cy="341560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</a:t>
            </a:r>
            <a:r>
              <a:rPr lang="en-US" altLang="ko-KR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200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20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200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 = (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 ×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 + (1 - 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α) ×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+ 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β × </a:t>
            </a:r>
            <a:r>
              <a:rPr lang="en-US" altLang="ko-KR" sz="20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^ 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γ</a:t>
            </a:r>
            <a:endParaRPr lang="en-US" altLang="ko-KR" sz="20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20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20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20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평균값</a:t>
            </a:r>
            <a:endParaRPr lang="ko-KR" alt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93576-4547-EF35-C9A3-3825E606F978}"/>
              </a:ext>
            </a:extLst>
          </p:cNvPr>
          <p:cNvSpPr txBox="1"/>
          <p:nvPr/>
        </p:nvSpPr>
        <p:spPr>
          <a:xfrm>
            <a:off x="1115616" y="1523546"/>
            <a:ext cx="6120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/>
              <a:t>전체 요약</a:t>
            </a:r>
            <a:endParaRPr lang="en-US" altLang="ko-KR" sz="2000" dirty="0"/>
          </a:p>
          <a:p>
            <a:pPr marL="342900" indent="-342900">
              <a:buAutoNum type="arabicParenR"/>
            </a:pPr>
            <a:endParaRPr lang="en-US" altLang="ko-KR" sz="2000" dirty="0"/>
          </a:p>
          <a:p>
            <a:pPr marL="342900" indent="-342900">
              <a:buAutoNum type="arabicParenR"/>
            </a:pPr>
            <a:r>
              <a:rPr lang="ko-KR" altLang="en-US" sz="2000" dirty="0" err="1"/>
              <a:t>화자별</a:t>
            </a:r>
            <a:r>
              <a:rPr lang="ko-KR" altLang="en-US" sz="2000" dirty="0"/>
              <a:t> 요약 </a:t>
            </a:r>
          </a:p>
        </p:txBody>
      </p:sp>
    </p:spTree>
    <p:extLst>
      <p:ext uri="{BB962C8B-B14F-4D97-AF65-F5344CB8AC3E}">
        <p14:creationId xmlns:p14="http://schemas.microsoft.com/office/powerpoint/2010/main" val="95856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결론 및 예상 결과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음성이 중첩된 상황에서 요약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음성을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 하고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화자별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중요도 수치를 기반으로 요약을 생성하여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867C856-EA33-3271-E886-DBB6E3B0C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45464"/>
              </p:ext>
            </p:extLst>
          </p:nvPr>
        </p:nvGraphicFramePr>
        <p:xfrm>
          <a:off x="518862" y="2492896"/>
          <a:ext cx="8291262" cy="277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>
                  <a:extLst>
                    <a:ext uri="{9D8B030D-6E8A-4147-A177-3AD203B41FA5}">
                      <a16:colId xmlns:a16="http://schemas.microsoft.com/office/drawing/2014/main" val="2050116187"/>
                    </a:ext>
                  </a:extLst>
                </a:gridCol>
                <a:gridCol w="1241242">
                  <a:extLst>
                    <a:ext uri="{9D8B030D-6E8A-4147-A177-3AD203B41FA5}">
                      <a16:colId xmlns:a16="http://schemas.microsoft.com/office/drawing/2014/main" val="3017589319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506849997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04373099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861379214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10715431"/>
                    </a:ext>
                  </a:extLst>
                </a:gridCol>
              </a:tblGrid>
              <a:tr h="47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40969"/>
                  </a:ext>
                </a:extLst>
              </a:tr>
              <a:tr h="723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학습 데이터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1945"/>
                  </a:ext>
                </a:extLst>
              </a:tr>
              <a:tr h="760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요약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77405"/>
                  </a:ext>
                </a:extLst>
              </a:tr>
              <a:tr h="814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논문 작성 및 검토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0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주제명</a:t>
            </a:r>
            <a:endParaRPr lang="ko-KR" altLang="en-US" dirty="0"/>
          </a:p>
          <a:p>
            <a:pPr lvl="1"/>
            <a:r>
              <a:rPr lang="ko-KR" altLang="en-US" sz="2000" dirty="0"/>
              <a:t>화자 분리와 대본을 활용한 뉴스 음성 요약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주제에 대한 개요 </a:t>
            </a:r>
            <a:endParaRPr lang="en-US" altLang="ko-KR" dirty="0"/>
          </a:p>
          <a:p>
            <a:pPr lvl="1"/>
            <a:r>
              <a:rPr lang="ko-KR" altLang="en-US" dirty="0"/>
              <a:t>기존 음성 요약 시스템은 음성을 텍스트로 변환하여 요약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구분해서 반영하지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Alec Radford, Jong Wook Kim, Tao Xu, “Robust Speech Recognition via Large-Scale Weak Supervision”. 2022</a:t>
            </a:r>
          </a:p>
          <a:p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Tianyu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Gao,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Xingcheng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Yao,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Danqi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Chen, “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SimCSE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Simple Contrastive Learning of Sentence Embeddings” ,(2021)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Yujun Wen, Hui Yuan and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Pengzhou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Zhang, "Research on keyword extraction based on Word2Vec weighted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TextRank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," 2016 2nd IEEE International Conference on Computer and Communications (ICCC), Chengdu, 2016, pp. 2109-2113,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doi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10.1109/CompComm.2016.7925072.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Rada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Mihalcea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 Paul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Tarau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(2004).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TextRank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Bringing order into texts </a:t>
            </a:r>
            <a:endParaRPr lang="ko-KR" altLang="en-US" sz="1700" dirty="0">
              <a:solidFill>
                <a:srgbClr val="374151"/>
              </a:solidFill>
              <a:latin typeface="Söhne"/>
            </a:endParaRPr>
          </a:p>
          <a:p>
            <a:endParaRPr lang="en-US" altLang="ko-KR" sz="17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Keping Bi, Rahul Jha, Bruce Croft, and Asli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Celikyilmaz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. 2021. AREDSUM: Adaptive Redundancy-Aware Iterative Sentence Ranking for Extractive Document Summarization. In Proceedings of the 16th Conference of the European Chapter of the Association for Computational Linguistics: Main Volume, pages 281–291, Online. Association for Computational Linguistics.</a:t>
            </a:r>
          </a:p>
          <a:p>
            <a:r>
              <a:rPr lang="en-US" altLang="ko-KR" sz="1700" dirty="0" err="1">
                <a:latin typeface="Söhne"/>
              </a:rPr>
              <a:t>Gunes</a:t>
            </a:r>
            <a:r>
              <a:rPr lang="en-US" altLang="ko-KR" sz="1700" dirty="0">
                <a:latin typeface="Söhne"/>
              </a:rPr>
              <a:t> Erkan, Dragomir R. </a:t>
            </a:r>
            <a:r>
              <a:rPr lang="en-US" altLang="ko-KR" sz="1700" dirty="0" err="1">
                <a:latin typeface="Söhne"/>
              </a:rPr>
              <a:t>Radev</a:t>
            </a:r>
            <a:r>
              <a:rPr lang="en-US" altLang="ko-KR" sz="1700" dirty="0">
                <a:latin typeface="Söhne"/>
              </a:rPr>
              <a:t>(2011). </a:t>
            </a:r>
            <a:r>
              <a:rPr lang="en-US" altLang="ko-KR" sz="1700" dirty="0" err="1">
                <a:latin typeface="Söhne"/>
              </a:rPr>
              <a:t>LexRank</a:t>
            </a:r>
            <a:r>
              <a:rPr lang="en-US" altLang="ko-KR" sz="1700" dirty="0">
                <a:latin typeface="Söhne"/>
              </a:rPr>
              <a:t>: Graph-based Lexical Centrality as Salience in Text Summarization</a:t>
            </a:r>
          </a:p>
          <a:p>
            <a:r>
              <a:rPr lang="en-US" altLang="ko-KR" sz="1700" dirty="0">
                <a:latin typeface="Söhne"/>
              </a:rPr>
              <a:t>Tom </a:t>
            </a:r>
            <a:r>
              <a:rPr lang="en-US" altLang="ko-KR" sz="1700" dirty="0" err="1">
                <a:latin typeface="Söhne"/>
              </a:rPr>
              <a:t>B.Brown</a:t>
            </a:r>
            <a:r>
              <a:rPr lang="en-US" altLang="ko-KR" sz="1700" dirty="0">
                <a:latin typeface="Söhne"/>
              </a:rPr>
              <a:t> et al.,(2020). Language Models are Few-Shot Learners.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</a:p>
          <a:p>
            <a:endParaRPr lang="en-US" altLang="ko-KR" sz="1700" dirty="0">
              <a:solidFill>
                <a:srgbClr val="374151"/>
              </a:solidFill>
              <a:latin typeface="Söhne"/>
            </a:endParaRPr>
          </a:p>
          <a:p>
            <a:endParaRPr lang="ko-KR" altLang="en-US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32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기본 음성 요약 시스템에 화자 분리를 적용하여 요약의 성능 개선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바탕으로 중심 화자 선정 기준 고안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전체 요약 및 화자 별 요약 제공 및 평가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70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7C05D-63C3-B0C6-DAD9-1104C1093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57164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B470C6-2882-BCFD-448F-45F5182D0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450" y="508933"/>
            <a:ext cx="6839099" cy="60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sz="1800" dirty="0"/>
              <a:t>결과</a:t>
            </a:r>
            <a:r>
              <a:rPr lang="en-US" altLang="ko-KR" sz="1800" dirty="0"/>
              <a:t>1:</a:t>
            </a:r>
            <a:r>
              <a:rPr lang="ko-KR" altLang="en-US" sz="1800" dirty="0"/>
              <a:t> 화자가 말을 하는 중간에 </a:t>
            </a:r>
            <a:r>
              <a:rPr lang="en-US" altLang="ko-KR" sz="1800" dirty="0" err="1"/>
              <a:t>segmentaion</a:t>
            </a:r>
            <a:r>
              <a:rPr lang="ko-KR" altLang="en-US" sz="1800" dirty="0"/>
              <a:t>단계에서 잘리는 바람에 부정확한 결과가 출력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1: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53369-858E-D04E-F24D-D07D7114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2708920"/>
            <a:ext cx="7571763" cy="14904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378EA8-27FD-EB88-B980-27043A9D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869160"/>
            <a:ext cx="6703348" cy="6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5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2:</a:t>
            </a:r>
            <a:r>
              <a:rPr lang="ko-KR" altLang="en-US" dirty="0"/>
              <a:t> 음성 내에 무음구간이 존재하는 경우 오류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2: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85C32D-1B3A-1648-A335-AE2BC67B8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72" y="2545200"/>
            <a:ext cx="6984776" cy="503270"/>
          </a:xfrm>
          <a:prstGeom prst="rect">
            <a:avLst/>
          </a:prstGeom>
        </p:spPr>
      </p:pic>
      <p:pic>
        <p:nvPicPr>
          <p:cNvPr id="6" name="segment_8_2">
            <a:hlinkClick r:id="" action="ppaction://media"/>
            <a:extLst>
              <a:ext uri="{FF2B5EF4-FFF2-40B4-BE49-F238E27FC236}">
                <a16:creationId xmlns:a16="http://schemas.microsoft.com/office/drawing/2014/main" id="{79C460C9-32D1-66C9-9199-F2C5EE21A8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43608" y="399662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6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B4185-18AC-64C2-5570-44CD0F334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05167"/>
            <a:ext cx="7452320" cy="39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07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486</TotalTime>
  <Words>1845</Words>
  <Application>Microsoft Office PowerPoint</Application>
  <PresentationFormat>화면 슬라이드 쇼(4:3)</PresentationFormat>
  <Paragraphs>183</Paragraphs>
  <Slides>21</Slides>
  <Notes>18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-apple-system</vt:lpstr>
      <vt:lpstr>Söhne</vt:lpstr>
      <vt:lpstr>맑은 고딕</vt:lpstr>
      <vt:lpstr>Arial</vt:lpstr>
      <vt:lpstr>Times New Roman</vt:lpstr>
      <vt:lpstr>투명도</vt:lpstr>
      <vt:lpstr>화자 분리와 대본을 활용한 뉴스 음성 요약 시스템</vt:lpstr>
      <vt:lpstr>개요</vt:lpstr>
      <vt:lpstr>프로젝트 목표</vt:lpstr>
      <vt:lpstr>기존 연구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사용 모델 선정</vt:lpstr>
      <vt:lpstr>실행 계획, 방법 및 설계</vt:lpstr>
      <vt:lpstr>실행 계획, 방법 및 설계</vt:lpstr>
      <vt:lpstr>평가 기준</vt:lpstr>
      <vt:lpstr>결론 및 예상 결과 </vt:lpstr>
      <vt:lpstr>스케줄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신 원철</cp:lastModifiedBy>
  <cp:revision>13</cp:revision>
  <dcterms:created xsi:type="dcterms:W3CDTF">2014-09-11T07:06:19Z</dcterms:created>
  <dcterms:modified xsi:type="dcterms:W3CDTF">2023-05-14T09:51:29Z</dcterms:modified>
</cp:coreProperties>
</file>