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76" r:id="rId2"/>
    <p:sldId id="268" r:id="rId3"/>
    <p:sldId id="269" r:id="rId4"/>
    <p:sldId id="277" r:id="rId5"/>
    <p:sldId id="271" r:id="rId6"/>
    <p:sldId id="280" r:id="rId7"/>
    <p:sldId id="282" r:id="rId8"/>
    <p:sldId id="283" r:id="rId9"/>
    <p:sldId id="284" r:id="rId10"/>
    <p:sldId id="286" r:id="rId11"/>
    <p:sldId id="287" r:id="rId12"/>
    <p:sldId id="289" r:id="rId13"/>
    <p:sldId id="288" r:id="rId14"/>
    <p:sldId id="300" r:id="rId15"/>
    <p:sldId id="291" r:id="rId16"/>
    <p:sldId id="290" r:id="rId17"/>
    <p:sldId id="272" r:id="rId18"/>
    <p:sldId id="273" r:id="rId19"/>
    <p:sldId id="274" r:id="rId20"/>
    <p:sldId id="275" r:id="rId21"/>
    <p:sldId id="301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원철" initials="신원" lastIdx="1" clrIdx="0">
    <p:extLst>
      <p:ext uri="{19B8F6BF-5375-455C-9EA6-DF929625EA0E}">
        <p15:presenceInfo xmlns:p15="http://schemas.microsoft.com/office/powerpoint/2012/main" userId="4318a7eb6ae12c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200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11T23:27:07.99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38154-59DF-461E-B1C9-8D189C980A7E}" type="datetimeFigureOut">
              <a:rPr lang="ko-KR" altLang="en-US" smtClean="0"/>
              <a:t>2023-05-11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C4006-D583-4434-A25D-662BACC4BC6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30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조의 주제명은 화자 분리와 대본을 활용한 뉴스 음성 요약 시스템입니다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기존 음성 요약 시스템은 음성을 텍스트로 변환하여 요약하여</a:t>
            </a:r>
            <a:r>
              <a:rPr lang="en-US" altLang="ko-KR" dirty="0"/>
              <a:t> </a:t>
            </a:r>
            <a:r>
              <a:rPr lang="ko-KR" altLang="en-US" dirty="0"/>
              <a:t>화자 별 발화 내용을 반영하지 않음</a:t>
            </a:r>
            <a:r>
              <a:rPr lang="en-US" altLang="ko-KR" dirty="0"/>
              <a:t>. </a:t>
            </a:r>
            <a:r>
              <a:rPr lang="ko-KR" altLang="en-US" dirty="0"/>
              <a:t>이는 화자가 여러 명인 경우 음성의 정확한 내용을 요약문에 반영하지 못함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8972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해당 논문에서 </a:t>
            </a:r>
            <a:r>
              <a:rPr lang="ko-KR" altLang="en-US" dirty="0" err="1"/>
              <a:t>임베딩시</a:t>
            </a:r>
            <a:r>
              <a:rPr lang="ko-KR" altLang="en-US" dirty="0"/>
              <a:t> 사용된 </a:t>
            </a:r>
            <a:r>
              <a:rPr lang="en-US" altLang="ko-KR" dirty="0" err="1"/>
              <a:t>tf-idf</a:t>
            </a:r>
            <a:r>
              <a:rPr lang="ko-KR" altLang="en-US" dirty="0"/>
              <a:t>의 경우 단어의 출현 횟수를 기반으로 하는 통계 기반의 </a:t>
            </a:r>
            <a:r>
              <a:rPr lang="ko-KR" altLang="en-US" dirty="0" err="1"/>
              <a:t>임베딩</a:t>
            </a:r>
            <a:r>
              <a:rPr lang="ko-KR" altLang="en-US" dirty="0"/>
              <a:t> 방식으로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ko-KR" altLang="en-US" dirty="0" err="1"/>
              <a:t>임베딩은</a:t>
            </a:r>
            <a:r>
              <a:rPr lang="ko-KR" altLang="en-US" dirty="0"/>
              <a:t> 글의 순서와 맥락 등과 같은 정보를 고려하지 못한다는 단점이 있습니다</a:t>
            </a:r>
            <a:r>
              <a:rPr lang="en-US" altLang="ko-KR" dirty="0"/>
              <a:t>. </a:t>
            </a:r>
            <a:r>
              <a:rPr lang="ko-KR" altLang="en-US" dirty="0"/>
              <a:t>고로 딥러닝 기반의 문장 </a:t>
            </a:r>
            <a:r>
              <a:rPr lang="ko-KR" altLang="en-US" dirty="0" err="1"/>
              <a:t>임베딩</a:t>
            </a:r>
            <a:r>
              <a:rPr lang="ko-KR" altLang="en-US" dirty="0"/>
              <a:t> 모델을 사용하여 글의 순서와 </a:t>
            </a:r>
            <a:r>
              <a:rPr lang="ko-KR" altLang="en-US" dirty="0" err="1"/>
              <a:t>맥락등을</a:t>
            </a:r>
            <a:r>
              <a:rPr lang="ko-KR" altLang="en-US" dirty="0"/>
              <a:t> 고려하는 </a:t>
            </a:r>
            <a:r>
              <a:rPr lang="ko-KR" altLang="en-US" dirty="0" err="1"/>
              <a:t>임베딩을</a:t>
            </a:r>
            <a:r>
              <a:rPr lang="ko-KR" altLang="en-US" dirty="0"/>
              <a:t> 생성하고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rex-rank</a:t>
            </a:r>
            <a:r>
              <a:rPr lang="ko-KR" altLang="en-US" dirty="0"/>
              <a:t>에 사용하여 더 정확한 </a:t>
            </a:r>
            <a:r>
              <a:rPr lang="en-US" altLang="ko-KR" dirty="0"/>
              <a:t>rank</a:t>
            </a:r>
            <a:r>
              <a:rPr lang="ko-KR" altLang="en-US" dirty="0"/>
              <a:t>값을 추출할 예정입니다</a:t>
            </a:r>
            <a:r>
              <a:rPr lang="en-US" altLang="ko-KR" dirty="0"/>
              <a:t>. </a:t>
            </a:r>
            <a:r>
              <a:rPr lang="ko-KR" altLang="en-US" dirty="0"/>
              <a:t>저희가 단어 </a:t>
            </a:r>
            <a:r>
              <a:rPr lang="ko-KR" altLang="en-US" dirty="0" err="1"/>
              <a:t>임베딩에</a:t>
            </a:r>
            <a:r>
              <a:rPr lang="ko-KR" altLang="en-US" dirty="0"/>
              <a:t> 사용할 모델인 </a:t>
            </a:r>
            <a:r>
              <a:rPr lang="en-US" altLang="ko-KR" dirty="0" err="1"/>
              <a:t>KoSimCSE</a:t>
            </a:r>
            <a:r>
              <a:rPr lang="en-US" altLang="ko-KR" dirty="0"/>
              <a:t>-BERT-multitask</a:t>
            </a:r>
            <a:r>
              <a:rPr lang="ko-KR" altLang="en-US" dirty="0"/>
              <a:t>은 한국어 문장을 </a:t>
            </a:r>
            <a:r>
              <a:rPr lang="ko-KR" altLang="en-US" dirty="0" err="1"/>
              <a:t>임베딩하는</a:t>
            </a:r>
            <a:r>
              <a:rPr lang="ko-KR" altLang="en-US" dirty="0"/>
              <a:t> 언어 모델로</a:t>
            </a:r>
            <a:r>
              <a:rPr lang="en-US" altLang="ko-KR" dirty="0"/>
              <a:t>, </a:t>
            </a:r>
            <a:r>
              <a:rPr lang="ko-KR" altLang="en-US" dirty="0"/>
              <a:t>문장 사이의 의미론적 유사성을 잘 반영하는지 평가하는 지표인 </a:t>
            </a:r>
            <a:r>
              <a:rPr lang="en-US" altLang="ko-KR" dirty="0"/>
              <a:t>cosine </a:t>
            </a:r>
            <a:r>
              <a:rPr lang="en-US" altLang="ko-KR" dirty="0" err="1"/>
              <a:t>pearson</a:t>
            </a:r>
            <a:r>
              <a:rPr lang="ko-KR" altLang="en-US" dirty="0"/>
              <a:t>값이 높아 해당 모델을 선정하였습니다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335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위와 같은 흐름도로 산출된 화자 별 </a:t>
            </a:r>
            <a:r>
              <a:rPr lang="en-US" altLang="ko-KR" dirty="0"/>
              <a:t>rank</a:t>
            </a:r>
            <a:r>
              <a:rPr lang="ko-KR" altLang="en-US" dirty="0"/>
              <a:t>값을 오른쪽 식을 이용하여 정규화하고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 err="1"/>
              <a:t>normalized_length</a:t>
            </a:r>
            <a:r>
              <a:rPr lang="ko-KR" altLang="en-US" dirty="0"/>
              <a:t>와 결합하여 최종 중요도를 산출합니다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118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흐름도를 따라서 대본에서 화자 별 </a:t>
            </a:r>
            <a:r>
              <a:rPr lang="en-US" altLang="ko-KR" dirty="0"/>
              <a:t>rank</a:t>
            </a:r>
            <a:r>
              <a:rPr lang="ko-KR" altLang="en-US" dirty="0"/>
              <a:t>를 구하고 중심 화자를 선택한 결과는 다음과 같습니다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4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435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프로젝트의 목표는 다음과 같습니다</a:t>
            </a:r>
            <a:r>
              <a:rPr lang="en-US" altLang="ko-KR" dirty="0"/>
              <a:t>. </a:t>
            </a:r>
            <a:r>
              <a:rPr lang="ko-KR" altLang="en-US" dirty="0"/>
              <a:t>기본 음성 요약 시스템에 화자 분리를 적용하여 요약의 성능을 개선하고</a:t>
            </a:r>
            <a:r>
              <a:rPr lang="en-US" altLang="ko-KR" dirty="0"/>
              <a:t>, </a:t>
            </a:r>
            <a:r>
              <a:rPr lang="ko-KR" altLang="en-US" dirty="0"/>
              <a:t>화자 별 발화 내용을 바탕으로 중심화자를 선정하며</a:t>
            </a:r>
            <a:r>
              <a:rPr lang="en-US" altLang="ko-KR" dirty="0"/>
              <a:t>, </a:t>
            </a:r>
            <a:r>
              <a:rPr lang="ko-KR" altLang="en-US" dirty="0"/>
              <a:t>전체 요약 및 화자 별 요약을 제공하고 평가합니다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081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음성 요약에 관련된 논문으로는 </a:t>
            </a:r>
            <a:r>
              <a:rPr lang="en-US" altLang="ko-KR" dirty="0"/>
              <a:t>2020</a:t>
            </a:r>
            <a:r>
              <a:rPr lang="ko-KR" altLang="en-US" dirty="0"/>
              <a:t>년에 </a:t>
            </a:r>
            <a:r>
              <a:rPr lang="en-US" altLang="ko-KR" dirty="0" err="1"/>
              <a:t>submi</a:t>
            </a:r>
            <a:r>
              <a:rPr lang="ko-KR" altLang="en-US" dirty="0"/>
              <a:t>된 </a:t>
            </a:r>
            <a:r>
              <a:rPr lang="en-US" altLang="ko-KR" dirty="0" err="1"/>
              <a:t>podsumm</a:t>
            </a:r>
            <a:r>
              <a:rPr lang="ko-KR" altLang="en-US" dirty="0"/>
              <a:t>이라는 논문입니다</a:t>
            </a:r>
            <a:r>
              <a:rPr lang="en-US" altLang="ko-KR" dirty="0"/>
              <a:t>. </a:t>
            </a:r>
            <a:r>
              <a:rPr lang="ko-KR" altLang="en-US" dirty="0"/>
              <a:t>해당 연구는 </a:t>
            </a:r>
            <a:r>
              <a:rPr lang="en-US" altLang="ko-KR" dirty="0"/>
              <a:t>podcast</a:t>
            </a:r>
            <a:r>
              <a:rPr lang="ko-KR" altLang="en-US" dirty="0"/>
              <a:t>의 음성 데이터를 </a:t>
            </a:r>
            <a:r>
              <a:rPr lang="en-US" altLang="ko-KR" dirty="0"/>
              <a:t>text</a:t>
            </a:r>
            <a:r>
              <a:rPr lang="ko-KR" altLang="en-US" dirty="0"/>
              <a:t>로 추출한 뒤 </a:t>
            </a:r>
            <a:r>
              <a:rPr lang="en-US" altLang="ko-KR" dirty="0" err="1"/>
              <a:t>presumm</a:t>
            </a:r>
            <a:r>
              <a:rPr lang="en-US" altLang="ko-KR" dirty="0"/>
              <a:t> </a:t>
            </a:r>
            <a:r>
              <a:rPr lang="ko-KR" altLang="en-US" dirty="0"/>
              <a:t>모델을 사용하여 요약을 하는 연구입니다</a:t>
            </a:r>
            <a:r>
              <a:rPr lang="en-US" altLang="ko-KR" dirty="0"/>
              <a:t>. </a:t>
            </a:r>
            <a:r>
              <a:rPr lang="ko-KR" altLang="en-US" dirty="0"/>
              <a:t>해당 시스템은 앞서 언급했던 화자의 수가 늘어나면 결과가 부정확해 지는 문제점이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68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점을 개선하기 위한 저희의 시스템 전체 흐름도 입니다</a:t>
            </a:r>
            <a:r>
              <a:rPr lang="en-US" altLang="ko-KR" dirty="0"/>
              <a:t>. </a:t>
            </a:r>
            <a:r>
              <a:rPr lang="ko-KR" altLang="en-US" dirty="0"/>
              <a:t>원본 음성에서 화자 분리</a:t>
            </a:r>
            <a:r>
              <a:rPr lang="en-US" altLang="ko-KR" dirty="0"/>
              <a:t>, </a:t>
            </a:r>
            <a:r>
              <a:rPr lang="ko-KR" altLang="en-US" dirty="0"/>
              <a:t>화자 인식</a:t>
            </a:r>
            <a:r>
              <a:rPr lang="en-US" altLang="ko-KR" dirty="0"/>
              <a:t>, STT</a:t>
            </a:r>
            <a:r>
              <a:rPr lang="ko-KR" altLang="en-US" dirty="0"/>
              <a:t>등의 모델을 사용하여 대본 형식의 </a:t>
            </a:r>
            <a:r>
              <a:rPr lang="en-US" altLang="ko-KR" dirty="0"/>
              <a:t>text</a:t>
            </a:r>
            <a:r>
              <a:rPr lang="ko-KR" altLang="en-US" dirty="0"/>
              <a:t>로 </a:t>
            </a:r>
            <a:r>
              <a:rPr lang="ko-KR" altLang="en-US" dirty="0" err="1"/>
              <a:t>변홥합니다</a:t>
            </a:r>
            <a:r>
              <a:rPr lang="en-US" altLang="ko-KR" dirty="0"/>
              <a:t>. </a:t>
            </a:r>
            <a:r>
              <a:rPr lang="ko-KR" altLang="en-US" dirty="0"/>
              <a:t>이 대본 형식의 </a:t>
            </a:r>
            <a:r>
              <a:rPr lang="en-US" altLang="ko-KR" dirty="0"/>
              <a:t>text</a:t>
            </a:r>
            <a:r>
              <a:rPr lang="ko-KR" altLang="en-US" dirty="0"/>
              <a:t>를 사용하여 전체 요약문 및 화자 별 요약을 생성하게 되는데 자세한 과정은 뒤에 설명하겠습니다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077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음성을 통해 대본 형식을 만드는 시스템의 흐름도 입니다</a:t>
            </a:r>
            <a:r>
              <a:rPr lang="en-US" altLang="ko-KR" dirty="0"/>
              <a:t>. </a:t>
            </a:r>
            <a:r>
              <a:rPr lang="ko-KR" altLang="en-US" dirty="0"/>
              <a:t>위 흐름도를 요약하면</a:t>
            </a:r>
            <a:r>
              <a:rPr lang="en-US" altLang="ko-KR" dirty="0"/>
              <a:t>, </a:t>
            </a:r>
            <a:r>
              <a:rPr lang="ko-KR" altLang="en-US" dirty="0"/>
              <a:t>원본 음성에서 시간 및 </a:t>
            </a:r>
            <a:r>
              <a:rPr lang="en-US" altLang="ko-KR" dirty="0"/>
              <a:t>VAD</a:t>
            </a:r>
            <a:r>
              <a:rPr lang="ko-KR" altLang="en-US" dirty="0"/>
              <a:t>알고리즘을 기준으로 여러 개의 </a:t>
            </a:r>
            <a:r>
              <a:rPr lang="en-US" altLang="ko-KR" dirty="0"/>
              <a:t>segment</a:t>
            </a:r>
            <a:r>
              <a:rPr lang="ko-KR" altLang="en-US" dirty="0"/>
              <a:t>로 분리합니다</a:t>
            </a:r>
            <a:r>
              <a:rPr lang="en-US" altLang="ko-KR" dirty="0"/>
              <a:t>. </a:t>
            </a:r>
            <a:r>
              <a:rPr lang="ko-KR" altLang="en-US" dirty="0"/>
              <a:t>각각의 </a:t>
            </a:r>
            <a:r>
              <a:rPr lang="en-US" altLang="ko-KR" dirty="0"/>
              <a:t>segment</a:t>
            </a:r>
            <a:r>
              <a:rPr lang="ko-KR" altLang="en-US" dirty="0"/>
              <a:t>에 대해 화자 분리를 이용하여 여러 개의 분리된 </a:t>
            </a:r>
            <a:r>
              <a:rPr lang="en-US" altLang="ko-KR" dirty="0"/>
              <a:t>segment</a:t>
            </a:r>
            <a:r>
              <a:rPr lang="ko-KR" altLang="en-US" dirty="0"/>
              <a:t>로 나누고</a:t>
            </a:r>
            <a:r>
              <a:rPr lang="en-US" altLang="ko-KR" dirty="0"/>
              <a:t>, </a:t>
            </a:r>
            <a:r>
              <a:rPr lang="ko-KR" altLang="en-US" dirty="0"/>
              <a:t>화자 인식을 사용하여 각각의 음성을 화자 별로 구분한 뒤 시간 순서로 정렬하여 </a:t>
            </a:r>
            <a:r>
              <a:rPr lang="en-US" altLang="ko-KR" dirty="0"/>
              <a:t>STT</a:t>
            </a:r>
            <a:r>
              <a:rPr lang="ko-KR" altLang="en-US" dirty="0"/>
              <a:t>를 수행합니다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0146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흐름도를 바탕으로 만든 시스템의 결과는 다음과 같았습니다</a:t>
            </a:r>
            <a:r>
              <a:rPr lang="en-US" altLang="ko-KR" dirty="0"/>
              <a:t>. </a:t>
            </a:r>
            <a:r>
              <a:rPr lang="ko-KR" altLang="en-US" dirty="0"/>
              <a:t>전체적으로 봤을 때 여러 명의 화자가 포함된 경우에 각각의 화자를 다소 정확하게 인식하는 사실을 확인할 수 있었습니다</a:t>
            </a:r>
            <a:r>
              <a:rPr lang="en-US" altLang="ko-KR" dirty="0"/>
              <a:t>. </a:t>
            </a:r>
            <a:r>
              <a:rPr lang="ko-KR" altLang="en-US" dirty="0"/>
              <a:t>다만</a:t>
            </a:r>
            <a:r>
              <a:rPr lang="en-US" altLang="ko-KR" dirty="0"/>
              <a:t>,</a:t>
            </a:r>
            <a:r>
              <a:rPr lang="ko-KR" altLang="en-US" dirty="0"/>
              <a:t> 첫번째 예시의 경우 잘못된 결과가 출력되는 이유를 분석해 보았는데</a:t>
            </a:r>
            <a:r>
              <a:rPr lang="en-US" altLang="ko-KR" dirty="0"/>
              <a:t>, </a:t>
            </a:r>
            <a:r>
              <a:rPr lang="ko-KR" altLang="en-US" dirty="0"/>
              <a:t>화자가 말을 하는 중간에 </a:t>
            </a:r>
            <a:r>
              <a:rPr lang="en-US" altLang="ko-KR" dirty="0" err="1"/>
              <a:t>segmentaion</a:t>
            </a:r>
            <a:r>
              <a:rPr lang="ko-KR" altLang="en-US" dirty="0"/>
              <a:t>단계에서 잘리는 바람에 부정확한 결과가 출력이 되는 것을 확인할 수 있었습니다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0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 예시의 경우</a:t>
            </a:r>
            <a:r>
              <a:rPr lang="en-US" altLang="ko-KR" dirty="0"/>
              <a:t>, </a:t>
            </a:r>
            <a:r>
              <a:rPr lang="ko-KR" altLang="en-US" dirty="0"/>
              <a:t>음성 내에 무음구간이 존재하는 경우에 발생하였습니다</a:t>
            </a:r>
            <a:r>
              <a:rPr lang="en-US" altLang="ko-KR" dirty="0"/>
              <a:t>. </a:t>
            </a:r>
            <a:r>
              <a:rPr lang="ko-KR" altLang="en-US" dirty="0"/>
              <a:t>이 두가지 문제점을 해결하기 연속되는 음성의 두 음성을 합친 다음에 </a:t>
            </a:r>
            <a:r>
              <a:rPr lang="en-US" altLang="ko-KR" dirty="0"/>
              <a:t>STT</a:t>
            </a:r>
            <a:r>
              <a:rPr lang="ko-KR" altLang="en-US" dirty="0"/>
              <a:t>를 수행하였습니다</a:t>
            </a:r>
            <a:r>
              <a:rPr lang="en-US" altLang="ko-KR" dirty="0"/>
              <a:t>. </a:t>
            </a:r>
            <a:r>
              <a:rPr lang="ko-KR" altLang="en-US" dirty="0"/>
              <a:t>추가적으로 </a:t>
            </a:r>
            <a:r>
              <a:rPr lang="en-US" altLang="ko-KR" dirty="0"/>
              <a:t>STT</a:t>
            </a:r>
            <a:r>
              <a:rPr lang="ko-KR" altLang="en-US" dirty="0"/>
              <a:t>를 수행하기 이전에</a:t>
            </a:r>
            <a:r>
              <a:rPr lang="en-US" altLang="ko-KR" dirty="0"/>
              <a:t> </a:t>
            </a:r>
            <a:r>
              <a:rPr lang="ko-KR" altLang="en-US" dirty="0"/>
              <a:t>무음 구간을 제거하는 부분을 추가하였습니다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984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반영한 흐름도의 일부입니다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343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화자 별 중요도를 산출하는 방법입니다</a:t>
            </a:r>
            <a:r>
              <a:rPr lang="en-US" altLang="ko-KR" dirty="0"/>
              <a:t>. </a:t>
            </a:r>
            <a:r>
              <a:rPr lang="ko-KR" altLang="en-US" dirty="0"/>
              <a:t>위 참고자료에서는 문장 별 중요도를 그래프 이론에 기반하여 산출하는 방법을 고안하였습니다</a:t>
            </a:r>
            <a:r>
              <a:rPr lang="en-US" altLang="ko-KR" dirty="0"/>
              <a:t>. </a:t>
            </a:r>
            <a:r>
              <a:rPr lang="ko-KR" altLang="en-US" dirty="0"/>
              <a:t>전체적인 내용은 단어의 </a:t>
            </a:r>
            <a:r>
              <a:rPr lang="ko-KR" altLang="en-US" dirty="0" err="1"/>
              <a:t>임베딩</a:t>
            </a:r>
            <a:r>
              <a:rPr lang="ko-KR" altLang="en-US" dirty="0"/>
              <a:t> 값을 기반으로 문장의 </a:t>
            </a:r>
            <a:r>
              <a:rPr lang="ko-KR" altLang="en-US" dirty="0" err="1"/>
              <a:t>임베딩</a:t>
            </a:r>
            <a:r>
              <a:rPr lang="ko-KR" altLang="en-US" dirty="0"/>
              <a:t> 값을 산출하고</a:t>
            </a:r>
            <a:r>
              <a:rPr lang="en-US" altLang="ko-KR" dirty="0"/>
              <a:t>. </a:t>
            </a:r>
            <a:r>
              <a:rPr lang="ko-KR" altLang="en-US" dirty="0"/>
              <a:t>문장 사이의 코사인 유사도를 가중치로 하는 그래프를 만든 뒤</a:t>
            </a:r>
            <a:r>
              <a:rPr lang="en-US" altLang="ko-KR" dirty="0"/>
              <a:t>. Page-rank</a:t>
            </a:r>
            <a:r>
              <a:rPr lang="ko-KR" altLang="en-US" dirty="0"/>
              <a:t>를 학습하여 문장 별 </a:t>
            </a:r>
            <a:r>
              <a:rPr lang="en-US" altLang="ko-KR" dirty="0"/>
              <a:t>rank</a:t>
            </a:r>
            <a:r>
              <a:rPr lang="ko-KR" altLang="en-US" dirty="0"/>
              <a:t>를 구하는 방법입니다</a:t>
            </a:r>
            <a:r>
              <a:rPr lang="en-US" altLang="ko-KR" dirty="0"/>
              <a:t>. </a:t>
            </a:r>
            <a:r>
              <a:rPr lang="ko-KR" altLang="en-US" dirty="0"/>
              <a:t>여기서 사용되는 </a:t>
            </a:r>
            <a:r>
              <a:rPr lang="en-US" altLang="ko-KR" dirty="0"/>
              <a:t>page-rank</a:t>
            </a:r>
            <a:r>
              <a:rPr lang="ko-KR" altLang="en-US" dirty="0"/>
              <a:t>의 경우 구글에서 검색어를 기반으로 페이지를 추천할 때 사용되는 그래프 기반 추천 알고리즘 입니다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231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/>
          <p:cNvSpPr txBox="1">
            <a:spLocks noChangeArrowheads="1"/>
          </p:cNvSpPr>
          <p:nvPr userDrawn="1"/>
        </p:nvSpPr>
        <p:spPr bwMode="auto">
          <a:xfrm>
            <a:off x="3778622" y="6340475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9BC7D18-DA29-4FE5-AE07-51C086715050}" type="slidenum">
              <a:rPr lang="ko-KR" altLang="en-US" smtClean="0">
                <a:solidFill>
                  <a:srgbClr val="0070C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70C0"/>
              </a:solidFill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 userDrawn="1"/>
        </p:nvSpPr>
        <p:spPr bwMode="auto">
          <a:xfrm>
            <a:off x="5940152" y="63404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solidFill>
                  <a:srgbClr val="0070C0"/>
                </a:solidFill>
              </a:rPr>
              <a:t>Advisor : Prof. </a:t>
            </a:r>
            <a:r>
              <a:rPr lang="ko-KR" altLang="en-US" dirty="0" err="1">
                <a:solidFill>
                  <a:srgbClr val="0070C0"/>
                </a:solidFill>
              </a:rPr>
              <a:t>김유성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182935" y="6591300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25"/>
          <p:cNvSpPr>
            <a:spLocks noChangeArrowheads="1"/>
          </p:cNvSpPr>
          <p:nvPr userDrawn="1"/>
        </p:nvSpPr>
        <p:spPr bwMode="auto">
          <a:xfrm>
            <a:off x="179760" y="6592888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31"/>
          <p:cNvSpPr>
            <a:spLocks noChangeArrowheads="1"/>
          </p:cNvSpPr>
          <p:nvPr userDrawn="1"/>
        </p:nvSpPr>
        <p:spPr bwMode="auto">
          <a:xfrm>
            <a:off x="611560" y="6340475"/>
            <a:ext cx="290244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2023-1 Capstone Design in ICT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1371600"/>
            <a:ext cx="8640960" cy="1927225"/>
          </a:xfrm>
        </p:spPr>
        <p:txBody>
          <a:bodyPr/>
          <a:lstStyle/>
          <a:p>
            <a:pPr algn="ctr"/>
            <a:r>
              <a:rPr lang="ko-KR" altLang="en-US" sz="4800" dirty="0"/>
              <a:t>화자 분리와 대본을 활용한 뉴스 음성 요약 시스템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501008"/>
            <a:ext cx="6400800" cy="1752600"/>
          </a:xfrm>
        </p:spPr>
        <p:txBody>
          <a:bodyPr>
            <a:noAutofit/>
          </a:bodyPr>
          <a:lstStyle/>
          <a:p>
            <a:pPr algn="ctr"/>
            <a:r>
              <a:rPr lang="ko-KR" altLang="en-US" sz="1600" dirty="0">
                <a:latin typeface="Times New Roman" pitchFamily="18" charset="0"/>
              </a:rPr>
              <a:t>20</a:t>
            </a:r>
            <a:r>
              <a:rPr lang="en-US" altLang="ko-KR" sz="1600" dirty="0">
                <a:latin typeface="Times New Roman" pitchFamily="18" charset="0"/>
              </a:rPr>
              <a:t>23. 05. 14</a:t>
            </a: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Advisor :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Professor </a:t>
            </a:r>
            <a:r>
              <a:rPr lang="ko-KR" altLang="en-US" sz="1600" dirty="0" err="1">
                <a:latin typeface="Times New Roman" pitchFamily="18" charset="0"/>
                <a:cs typeface="Times New Roman" pitchFamily="18" charset="0"/>
              </a:rPr>
              <a:t>김유성</a:t>
            </a:r>
            <a:endParaRPr lang="en-US" altLang="ko-KR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ko-KR" altLang="en-US" sz="1600" dirty="0">
                <a:latin typeface="Times New Roman" pitchFamily="18" charset="0"/>
                <a:cs typeface="Times New Roman" pitchFamily="18" charset="0"/>
              </a:rPr>
              <a:t>나현희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1600" dirty="0">
                <a:latin typeface="Times New Roman" pitchFamily="18" charset="0"/>
                <a:cs typeface="Times New Roman" pitchFamily="18" charset="0"/>
              </a:rPr>
              <a:t>신원철</a:t>
            </a:r>
            <a:endParaRPr lang="en-US" altLang="ko-KR" sz="1600" dirty="0">
              <a:latin typeface="Times New Roman" pitchFamily="18" charset="0"/>
            </a:endParaRPr>
          </a:p>
          <a:p>
            <a:pPr algn="ctr"/>
            <a:endParaRPr lang="en-US" altLang="ko-KR" sz="1600" dirty="0">
              <a:latin typeface="Times New Roman" pitchFamily="18" charset="0"/>
            </a:endParaRP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Department of Information and Communication Engineering, </a:t>
            </a:r>
          </a:p>
          <a:p>
            <a:pPr algn="ctr"/>
            <a:r>
              <a:rPr lang="en-US" altLang="ko-KR" sz="1600" dirty="0" err="1">
                <a:latin typeface="Times New Roman" pitchFamily="18" charset="0"/>
              </a:rPr>
              <a:t>Inha</a:t>
            </a:r>
            <a:r>
              <a:rPr lang="en-US" altLang="ko-KR" sz="1600" dirty="0">
                <a:latin typeface="Times New Roman" pitchFamily="18" charset="0"/>
              </a:rPr>
              <a:t> University</a:t>
            </a:r>
          </a:p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65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화자 별 중요도 산출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1DEDEF-B5BC-44B9-5D9B-E1C68CCD9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77" y="2408769"/>
            <a:ext cx="3791112" cy="22702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848755-9B80-B561-E948-FA7C6A7C6AF5}"/>
              </a:ext>
            </a:extLst>
          </p:cNvPr>
          <p:cNvSpPr txBox="1"/>
          <p:nvPr/>
        </p:nvSpPr>
        <p:spPr>
          <a:xfrm>
            <a:off x="4117650" y="1841480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Lex-rank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tf-idf</a:t>
            </a:r>
            <a:r>
              <a:rPr lang="ko-KR" altLang="en-US" dirty="0"/>
              <a:t>를 사용하여 단어를 </a:t>
            </a:r>
            <a:r>
              <a:rPr lang="ko-KR" altLang="en-US" dirty="0" err="1"/>
              <a:t>임베딩</a:t>
            </a:r>
            <a:r>
              <a:rPr lang="en-US" altLang="ko-KR" dirty="0"/>
              <a:t>(</a:t>
            </a:r>
            <a:r>
              <a:rPr lang="ko-KR" altLang="en-US" dirty="0" err="1"/>
              <a:t>단어→벡터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단어의 </a:t>
            </a:r>
            <a:r>
              <a:rPr lang="ko-KR" altLang="en-US" dirty="0" err="1"/>
              <a:t>임베딩</a:t>
            </a:r>
            <a:r>
              <a:rPr lang="ko-KR" altLang="en-US" dirty="0"/>
              <a:t> 값을 이용하여 문장 </a:t>
            </a:r>
            <a:r>
              <a:rPr lang="ko-KR" altLang="en-US" dirty="0" err="1"/>
              <a:t>임베딩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문장을 노드</a:t>
            </a:r>
            <a:r>
              <a:rPr lang="en-US" altLang="ko-KR" dirty="0"/>
              <a:t>, </a:t>
            </a:r>
            <a:r>
              <a:rPr lang="ko-KR" altLang="en-US" dirty="0"/>
              <a:t>문장 사이의 코사인 유사도를 가중치로 하는 그래프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page-rank</a:t>
            </a:r>
            <a:r>
              <a:rPr lang="ko-KR" altLang="en-US" dirty="0"/>
              <a:t>를 학습하여 문장 별 </a:t>
            </a:r>
            <a:r>
              <a:rPr lang="en-US" altLang="ko-KR" dirty="0"/>
              <a:t>rank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C35F7-9742-A854-8240-4EE7DCC3E29C}"/>
              </a:ext>
            </a:extLst>
          </p:cNvPr>
          <p:cNvSpPr txBox="1"/>
          <p:nvPr/>
        </p:nvSpPr>
        <p:spPr>
          <a:xfrm>
            <a:off x="899592" y="5521178"/>
            <a:ext cx="59629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Gunes</a:t>
            </a:r>
            <a:r>
              <a:rPr lang="en-US" altLang="ko-KR" sz="1000" dirty="0"/>
              <a:t> Erkan, Dragomir R. </a:t>
            </a:r>
            <a:r>
              <a:rPr lang="en-US" altLang="ko-KR" sz="1000" dirty="0" err="1"/>
              <a:t>Radev</a:t>
            </a:r>
            <a:r>
              <a:rPr lang="en-US" altLang="ko-KR" sz="1000" dirty="0"/>
              <a:t>(2011). </a:t>
            </a:r>
            <a:r>
              <a:rPr lang="en-US" altLang="ko-KR" sz="1000" dirty="0" err="1"/>
              <a:t>LexRank</a:t>
            </a:r>
            <a:r>
              <a:rPr lang="en-US" altLang="ko-KR" sz="1000" dirty="0"/>
              <a:t>: Graph-based Lexical Centrality as Salience in Text Summarization. </a:t>
            </a:r>
            <a:endParaRPr lang="ko-KR" altLang="en-US" sz="1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853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화자 별 중요도 산출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D24E41-FC03-9861-717D-3E2029B8B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2158606"/>
            <a:ext cx="5090114" cy="393469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7E96972-DEA2-EFD7-5D86-8D101D23470B}"/>
              </a:ext>
            </a:extLst>
          </p:cNvPr>
          <p:cNvSpPr/>
          <p:nvPr/>
        </p:nvSpPr>
        <p:spPr>
          <a:xfrm>
            <a:off x="610239" y="5005772"/>
            <a:ext cx="2448272" cy="504056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01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화자 별 중요도 흐름도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2B7618-156D-63D1-6E77-FBC70F60B8E6}"/>
              </a:ext>
            </a:extLst>
          </p:cNvPr>
          <p:cNvSpPr txBox="1"/>
          <p:nvPr/>
        </p:nvSpPr>
        <p:spPr>
          <a:xfrm>
            <a:off x="5220072" y="3134142"/>
            <a:ext cx="35283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Normalized_rank</a:t>
            </a:r>
            <a:r>
              <a:rPr lang="en-US" altLang="ko-KR" sz="1200" dirty="0"/>
              <a:t> = 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화자 </a:t>
            </a:r>
            <a:r>
              <a:rPr lang="en-US" altLang="ko-KR" sz="1200" dirty="0"/>
              <a:t>rank - </a:t>
            </a:r>
            <a:r>
              <a:rPr lang="en-US" altLang="ko-KR" sz="1200" dirty="0" err="1"/>
              <a:t>min_rank</a:t>
            </a:r>
            <a:r>
              <a:rPr lang="en-US" altLang="ko-KR" sz="1200" dirty="0"/>
              <a:t>) / (</a:t>
            </a:r>
            <a:r>
              <a:rPr lang="en-US" altLang="ko-KR" sz="1200" dirty="0" err="1"/>
              <a:t>max_rank</a:t>
            </a:r>
            <a:r>
              <a:rPr lang="en-US" altLang="ko-KR" sz="1200" dirty="0"/>
              <a:t> - </a:t>
            </a:r>
            <a:r>
              <a:rPr lang="en-US" altLang="ko-KR" sz="1200" dirty="0" err="1"/>
              <a:t>min_rank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Normalized_length</a:t>
            </a:r>
            <a:r>
              <a:rPr lang="en-US" altLang="ko-KR" sz="1200" dirty="0"/>
              <a:t> =</a:t>
            </a:r>
          </a:p>
          <a:p>
            <a:r>
              <a:rPr lang="ko-KR" altLang="en-US" sz="1200" dirty="0"/>
              <a:t>화자 </a:t>
            </a:r>
            <a:r>
              <a:rPr lang="en-US" altLang="ko-KR" sz="1200" dirty="0"/>
              <a:t>length / total length</a:t>
            </a:r>
          </a:p>
          <a:p>
            <a:endParaRPr lang="en-US" altLang="ko-KR" sz="1200" dirty="0"/>
          </a:p>
          <a:p>
            <a:r>
              <a:rPr lang="ko-KR" altLang="en-US" sz="1200" dirty="0"/>
              <a:t>화자의 중요도 </a:t>
            </a:r>
            <a:r>
              <a:rPr lang="en-US" altLang="ko-KR" sz="1200" dirty="0"/>
              <a:t>= </a:t>
            </a:r>
          </a:p>
          <a:p>
            <a:r>
              <a:rPr lang="en-US" altLang="ko-KR" sz="1200" dirty="0"/>
              <a:t>0.5*</a:t>
            </a:r>
            <a:r>
              <a:rPr lang="en-US" altLang="ko-KR" sz="1200" dirty="0" err="1"/>
              <a:t>normalized_rank</a:t>
            </a:r>
            <a:r>
              <a:rPr lang="en-US" altLang="ko-KR" sz="1200" dirty="0"/>
              <a:t> + 0.5 * </a:t>
            </a:r>
            <a:r>
              <a:rPr lang="en-US" altLang="ko-KR" sz="1200" dirty="0" err="1"/>
              <a:t>normalized_length</a:t>
            </a:r>
            <a:r>
              <a:rPr lang="en-US" altLang="ko-KR" sz="1200" dirty="0"/>
              <a:t> </a:t>
            </a:r>
            <a:endParaRPr lang="ko-KR" altLang="en-US" sz="1200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8855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화자 별 중요도 산출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E4F1348-3F9D-C941-3B44-8785B63525D5}"/>
              </a:ext>
            </a:extLst>
          </p:cNvPr>
          <p:cNvSpPr txBox="1">
            <a:spLocks/>
          </p:cNvSpPr>
          <p:nvPr/>
        </p:nvSpPr>
        <p:spPr>
          <a:xfrm>
            <a:off x="457200" y="2257520"/>
            <a:ext cx="6923112" cy="32457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/>
              <a:t>'</a:t>
            </a:r>
            <a:r>
              <a:rPr lang="ko-KR" altLang="en-US" sz="1300" b="1" dirty="0"/>
              <a:t>안나</a:t>
            </a:r>
            <a:r>
              <a:rPr lang="en-US" altLang="ko-KR" sz="1300" dirty="0"/>
              <a:t>: </a:t>
            </a:r>
            <a:r>
              <a:rPr lang="ko-KR" altLang="en-US" sz="1300" dirty="0"/>
              <a:t>안녕하세요</a:t>
            </a:r>
            <a:r>
              <a:rPr lang="en-US" altLang="ko-KR" sz="1300" dirty="0"/>
              <a:t>, </a:t>
            </a:r>
            <a:r>
              <a:rPr lang="ko-KR" altLang="en-US" sz="1300" dirty="0"/>
              <a:t>오늘 우리는 현대 사회에서 자녀 양육 방식에 대해 토론해 보려고 합니다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브라이언</a:t>
            </a:r>
            <a:r>
              <a:rPr lang="en-US" altLang="ko-KR" sz="1300" dirty="0"/>
              <a:t>: </a:t>
            </a:r>
            <a:r>
              <a:rPr lang="ko-KR" altLang="en-US" sz="1300" dirty="0"/>
              <a:t>맞아요</a:t>
            </a:r>
            <a:r>
              <a:rPr lang="en-US" altLang="ko-KR" sz="1300" dirty="0"/>
              <a:t>. </a:t>
            </a:r>
            <a:r>
              <a:rPr lang="ko-KR" altLang="en-US" sz="1300" dirty="0"/>
              <a:t>요즘에는 부모들이 자녀를 키우는 방식에 대해 많은 논란이 있죠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존</a:t>
            </a:r>
            <a:r>
              <a:rPr lang="en-US" altLang="ko-KR" sz="1300" dirty="0"/>
              <a:t>: </a:t>
            </a:r>
            <a:r>
              <a:rPr lang="ko-KR" altLang="en-US" sz="1300" dirty="0"/>
              <a:t>저는 그렇게 큰 논란이 있다고 생각하지 않습니다</a:t>
            </a:r>
            <a:r>
              <a:rPr lang="en-US" altLang="ko-KR" sz="1300" dirty="0"/>
              <a:t>. </a:t>
            </a:r>
            <a:r>
              <a:rPr lang="ko-KR" altLang="en-US" sz="1300" dirty="0"/>
              <a:t>대체로 부모님들은 자녀를 사랑하며 자녀가 행복하게 자랄 수 있도록 최선을 다하는 것이 아니겠습니까</a:t>
            </a:r>
            <a:r>
              <a:rPr lang="en-US" altLang="ko-KR" sz="1300" dirty="0"/>
              <a:t>?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안나</a:t>
            </a:r>
            <a:r>
              <a:rPr lang="en-US" altLang="ko-KR" sz="1300" dirty="0"/>
              <a:t>: </a:t>
            </a:r>
            <a:r>
              <a:rPr lang="ko-KR" altLang="en-US" sz="1300" dirty="0"/>
              <a:t>그렇다면</a:t>
            </a:r>
            <a:r>
              <a:rPr lang="en-US" altLang="ko-KR" sz="1300" dirty="0"/>
              <a:t>, </a:t>
            </a:r>
            <a:r>
              <a:rPr lang="ko-KR" altLang="en-US" sz="1300" dirty="0"/>
              <a:t>자녀를 키우는 방식에 따라 어떤 문제가 있을까요</a:t>
            </a:r>
            <a:r>
              <a:rPr lang="en-US" altLang="ko-KR" sz="1300" dirty="0"/>
              <a:t>?',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브라이언 </a:t>
            </a:r>
            <a:r>
              <a:rPr lang="en-US" altLang="ko-KR" sz="1300" dirty="0"/>
              <a:t>: </a:t>
            </a:r>
            <a:r>
              <a:rPr lang="ko-KR" altLang="en-US" sz="1300" dirty="0"/>
              <a:t>저는 자녀를 너무 많이 감싸 주는 부모들이 있는 것 같아요</a:t>
            </a:r>
            <a:r>
              <a:rPr lang="en-US" altLang="ko-KR" sz="1300" dirty="0"/>
              <a:t>. </a:t>
            </a:r>
            <a:r>
              <a:rPr lang="ko-KR" altLang="en-US" sz="1300" dirty="0"/>
              <a:t>그렇게 하면 자녀가 성장하는 과정에서 문제가 발생 할 수 있을 것 같아요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존 </a:t>
            </a:r>
            <a:r>
              <a:rPr lang="en-US" altLang="ko-KR" sz="1300" dirty="0"/>
              <a:t>: </a:t>
            </a:r>
            <a:r>
              <a:rPr lang="ko-KR" altLang="en-US" sz="1300" dirty="0"/>
              <a:t>그렇게 말하는 것은 부모가 자녀에게 너무 많은 관심을 기울이지 않아야 한다는 것인가요</a:t>
            </a:r>
            <a:r>
              <a:rPr lang="en-US" altLang="ko-KR" sz="1300" dirty="0"/>
              <a:t>?',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브라이언 </a:t>
            </a:r>
            <a:r>
              <a:rPr lang="en-US" altLang="ko-KR" sz="1300" dirty="0"/>
              <a:t>: </a:t>
            </a:r>
            <a:r>
              <a:rPr lang="ko-KR" altLang="en-US" sz="1300" dirty="0" err="1"/>
              <a:t>아니에요</a:t>
            </a:r>
            <a:r>
              <a:rPr lang="en-US" altLang="ko-KR" sz="1300" dirty="0"/>
              <a:t>. </a:t>
            </a:r>
            <a:r>
              <a:rPr lang="ko-KR" altLang="en-US" sz="1300" dirty="0"/>
              <a:t>관심을 기울이는 것은 좋지만</a:t>
            </a:r>
            <a:r>
              <a:rPr lang="en-US" altLang="ko-KR" sz="1300" dirty="0"/>
              <a:t>, </a:t>
            </a:r>
            <a:r>
              <a:rPr lang="ko-KR" altLang="en-US" sz="1300" dirty="0"/>
              <a:t>자녀가 독립적으로 자라는 것을 방해해서는 안 된다는 것이죠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안나 </a:t>
            </a:r>
            <a:r>
              <a:rPr lang="en-US" altLang="ko-KR" sz="1300" dirty="0"/>
              <a:t>: </a:t>
            </a:r>
            <a:r>
              <a:rPr lang="ko-KR" altLang="en-US" sz="1300" dirty="0"/>
              <a:t>그렇다면</a:t>
            </a:r>
            <a:r>
              <a:rPr lang="en-US" altLang="ko-KR" sz="1300" dirty="0"/>
              <a:t>, </a:t>
            </a:r>
            <a:r>
              <a:rPr lang="ko-KR" altLang="en-US" sz="1300" dirty="0"/>
              <a:t>다른 양육 방식에는 어떤 것들이 있을까요</a:t>
            </a:r>
            <a:r>
              <a:rPr lang="en-US" altLang="ko-KR" sz="1300" dirty="0"/>
              <a:t>?',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브라이언 </a:t>
            </a:r>
            <a:r>
              <a:rPr lang="en-US" altLang="ko-KR" sz="1300" dirty="0"/>
              <a:t>: </a:t>
            </a:r>
            <a:r>
              <a:rPr lang="ko-KR" altLang="en-US" sz="1300" dirty="0"/>
              <a:t>다양한 것들이 있겠지만</a:t>
            </a:r>
            <a:r>
              <a:rPr lang="en-US" altLang="ko-KR" sz="1300" dirty="0"/>
              <a:t>, </a:t>
            </a:r>
            <a:r>
              <a:rPr lang="ko-KR" altLang="en-US" sz="1300" dirty="0"/>
              <a:t>제가 생각하는 것은 자녀의 자립심을 기르는 것입니다</a:t>
            </a:r>
            <a:r>
              <a:rPr lang="en-US" altLang="ko-KR" sz="1300" dirty="0"/>
              <a:t>. </a:t>
            </a:r>
            <a:r>
              <a:rPr lang="ko-KR" altLang="en-US" sz="1300" dirty="0"/>
              <a:t>부모들이 자녀에게 도움을 주면서도 자녀가 스스로 문제를 해결할 수 있는 능력을 기르는 것이죠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존 </a:t>
            </a:r>
            <a:r>
              <a:rPr lang="en-US" altLang="ko-KR" sz="1300" dirty="0"/>
              <a:t>: </a:t>
            </a:r>
            <a:r>
              <a:rPr lang="ko-KR" altLang="en-US" sz="1300" dirty="0"/>
              <a:t>그것은 좋은 방식입니다</a:t>
            </a:r>
            <a:r>
              <a:rPr lang="en-US" altLang="ko-KR" sz="1300" dirty="0"/>
              <a:t>. </a:t>
            </a:r>
            <a:r>
              <a:rPr lang="ko-KR" altLang="en-US" sz="1300" dirty="0"/>
              <a:t>하지만</a:t>
            </a:r>
            <a:r>
              <a:rPr lang="en-US" altLang="ko-KR" sz="1300" dirty="0"/>
              <a:t>, </a:t>
            </a:r>
            <a:r>
              <a:rPr lang="ko-KR" altLang="en-US" sz="1300" dirty="0"/>
              <a:t>부모들이 자녀에게 지나치게 자유를 주면서도 자녀가 스스로 생각하는 능력을 기르는 것이 중요하다고 생각합니다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안나 </a:t>
            </a:r>
            <a:r>
              <a:rPr lang="en-US" altLang="ko-KR" sz="1300" dirty="0"/>
              <a:t>: </a:t>
            </a:r>
            <a:r>
              <a:rPr lang="ko-KR" altLang="en-US" sz="1300" dirty="0"/>
              <a:t>자유를 준다는 것은 그만큼 책임도 주어진다는 것이죠</a:t>
            </a:r>
            <a:r>
              <a:rPr lang="en-US" altLang="ko-KR" sz="1300" dirty="0"/>
              <a:t>. </a:t>
            </a:r>
            <a:r>
              <a:rPr lang="ko-KR" altLang="en-US" sz="1300" dirty="0"/>
              <a:t>자녀에게 적절한 가이드와 교육을 제공해야 한다는 것도 중요한 것 같습니다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브라이언 </a:t>
            </a:r>
            <a:r>
              <a:rPr lang="en-US" altLang="ko-KR" sz="1300" dirty="0"/>
              <a:t>: </a:t>
            </a:r>
            <a:r>
              <a:rPr lang="ko-KR" altLang="en-US" sz="1300" dirty="0"/>
              <a:t>맞아요</a:t>
            </a:r>
            <a:r>
              <a:rPr lang="en-US" altLang="ko-KR" sz="1300" dirty="0"/>
              <a:t>. </a:t>
            </a:r>
            <a:r>
              <a:rPr lang="ko-KR" altLang="en-US" sz="1300" dirty="0"/>
              <a:t>자녀가 성장하는 과정에서 필요한 것들을 제공해주면서도 그들이 스스로 문제를 해결할 수 있도록 </a:t>
            </a:r>
            <a:r>
              <a:rPr lang="ko-KR" altLang="en-US" sz="1300" dirty="0" err="1"/>
              <a:t>해야한다</a:t>
            </a:r>
            <a:r>
              <a:rPr lang="en-US" altLang="ko-KR" sz="1300" dirty="0"/>
              <a:t>.',</a:t>
            </a:r>
            <a:endParaRPr lang="ko-KR" altLang="en-US" sz="1300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2CB139-E502-1FB1-1A73-A3C59ED68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5401158"/>
            <a:ext cx="6788071" cy="76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34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사용 모델 선정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800898-0CC8-E671-5064-49832DB5EFB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</a:t>
            </a:r>
            <a:r>
              <a:rPr lang="ko-KR" altLang="en-US" dirty="0"/>
              <a:t> 요약 생성 흐름도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D12FCB-3CE1-750E-604A-3EB211E8B735}"/>
              </a:ext>
            </a:extLst>
          </p:cNvPr>
          <p:cNvSpPr txBox="1"/>
          <p:nvPr/>
        </p:nvSpPr>
        <p:spPr>
          <a:xfrm>
            <a:off x="2810514" y="3047128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0" i="0" dirty="0">
              <a:solidFill>
                <a:srgbClr val="37415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A9E84F-19A1-C5A3-0FFC-E7B11F2C3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219255"/>
            <a:ext cx="7056784" cy="39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09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요약 생성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</a:t>
            </a:r>
            <a:r>
              <a:rPr lang="ko-KR" altLang="en-US" dirty="0"/>
              <a:t>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AI HUB,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요약문 및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레포트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생성 데이터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19D476-BA90-868C-6D56-A0467B2A2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708920"/>
            <a:ext cx="5570036" cy="22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46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화자별</a:t>
            </a:r>
            <a:r>
              <a:rPr lang="ko-KR" altLang="en-US" dirty="0"/>
              <a:t> 요약 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904FD9-C005-0077-67F7-87CBC132E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4584" y="2233612"/>
            <a:ext cx="72294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71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수행한 프로젝트의 중요 기여 사항 강조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563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Conclusions and Expected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611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8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주제명</a:t>
            </a:r>
            <a:endParaRPr lang="ko-KR" altLang="en-US" dirty="0"/>
          </a:p>
          <a:p>
            <a:pPr lvl="1"/>
            <a:r>
              <a:rPr lang="ko-KR" altLang="en-US" sz="2000" dirty="0"/>
              <a:t>화자 분리와 대본을 활용한 뉴스 음성 요약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주제에 대한 개요 </a:t>
            </a:r>
            <a:endParaRPr lang="en-US" altLang="ko-KR" dirty="0"/>
          </a:p>
          <a:p>
            <a:pPr lvl="1"/>
            <a:r>
              <a:rPr lang="ko-KR" altLang="en-US" dirty="0"/>
              <a:t>기존 음성 요약 시스템은 음성을 텍스트로 변환하여 요약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화자 별 발화 내용을 반영하지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536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Cosentino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J.,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Pariente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Deleforge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A., &amp; Vincent, E. (2020).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LibriMix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: An Open-Source Dataset for Generalizable Speech Separation. Submitted to INTERSPEECH 2020.</a:t>
            </a:r>
          </a:p>
          <a:p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Subakan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C.,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Ravanelli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Bronzi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M., &amp; Zhong, J. (2021). Attention is All You Need in Speech Separation. ICASSP 2021 - 2021 IEEE International Conference on Acoustics, Speech and Signal Processing, Toronto, Canada, June 6-11, 2021, pp. 21</a:t>
            </a:r>
          </a:p>
          <a:p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Aneesh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Vartakavi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Amanment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Grag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(2020).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Podsumm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—podcast audio summarization.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 Submitted to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arXiv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 2020</a:t>
            </a:r>
          </a:p>
          <a:p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Alec Radford, Jong Wook Kim, Tao Xu, “Robust Speech Recognition via Large-Scale Weak Supervision”. 2022</a:t>
            </a:r>
          </a:p>
          <a:p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Tianyu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Gao,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Xingcheng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Yao,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Danqi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Chen, “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SimCSE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: Simple Contrastive Learning of Sentence Embeddings” ,(2021)</a:t>
            </a:r>
          </a:p>
          <a:p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Yujun Wen, Hui Yuan and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Pengzhou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Zhang, "Research on keyword extraction based on Word2Vec weighted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TextRank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," 2016 2nd IEEE International Conference on Computer and Communications (ICCC), Chengdu, 2016, pp. 2109-2113,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doi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: 10.1109/CompComm.2016.7925072.</a:t>
            </a:r>
          </a:p>
          <a:p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Rada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Mihalcea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, Paul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Tarau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(2004).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TextRank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: Bringing order into texts </a:t>
            </a:r>
            <a:endParaRPr lang="ko-KR" altLang="en-US" sz="1700" dirty="0">
              <a:solidFill>
                <a:srgbClr val="374151"/>
              </a:solidFill>
              <a:latin typeface="Söhne"/>
            </a:endParaRPr>
          </a:p>
          <a:p>
            <a:endParaRPr lang="en-US" altLang="ko-KR" sz="1700" dirty="0"/>
          </a:p>
          <a:p>
            <a:endParaRPr lang="ko-KR" altLang="en-US" sz="2400" dirty="0"/>
          </a:p>
          <a:p>
            <a:endParaRPr lang="ko-KR" altLang="en-US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703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Keping Bi, Rahul Jha, Bruce Croft, and Asli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Celikyilmaz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. 2021. AREDSUM: Adaptive Redundancy-Aware Iterative Sentence Ranking for Extractive Document Summarization. In Proceedings of the 16th Conference of the European Chapter of the Association for Computational Linguistics: Main Volume, pages 281–291, Online. Association for Computational Linguistics.</a:t>
            </a:r>
          </a:p>
          <a:p>
            <a:endParaRPr lang="ko-KR" altLang="en-US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32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endParaRPr lang="en-US" altLang="ko-KR" dirty="0"/>
          </a:p>
          <a:p>
            <a:pPr lvl="1"/>
            <a:r>
              <a:rPr lang="ko-KR" altLang="en-US" dirty="0"/>
              <a:t>기본 음성 요약 시스템에 화자 분리를 적용하여 요약의 성능 개선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화자 별 발화 내용을 바탕으로 중심 화자 선정 기준 고안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전체 요약 및 화자 별 요약 제공 및 평가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500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연구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/>
          <a:lstStyle/>
          <a:p>
            <a:r>
              <a:rPr lang="ko-KR" altLang="en-US" dirty="0"/>
              <a:t>음성 정보 사용 음성 요약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38752B-0BA5-FA98-5360-9E98095EE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00" y="2188138"/>
            <a:ext cx="6994250" cy="3545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570C7F-A61F-A3AA-9893-F33078C29ED9}"/>
              </a:ext>
            </a:extLst>
          </p:cNvPr>
          <p:cNvSpPr txBox="1"/>
          <p:nvPr/>
        </p:nvSpPr>
        <p:spPr>
          <a:xfrm>
            <a:off x="1566550" y="5759678"/>
            <a:ext cx="5962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Aneesh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Vartakavi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Amanment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Grag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(2020).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Podsumm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—podcast audio summarization.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 Submitted to </a:t>
            </a:r>
            <a:r>
              <a:rPr lang="en-US" altLang="ko-KR" sz="1000" b="0" i="0" dirty="0" err="1">
                <a:solidFill>
                  <a:srgbClr val="374151"/>
                </a:solidFill>
                <a:effectLst/>
                <a:latin typeface="Söhne"/>
              </a:rPr>
              <a:t>arXiv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 2020</a:t>
            </a:r>
            <a:endParaRPr lang="ko-KR" altLang="en-US" sz="1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70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흐름도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87C05D-63C3-B0C6-DAD9-1104C1093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060848"/>
            <a:ext cx="7571641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3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음성→대본</a:t>
            </a:r>
            <a:r>
              <a:rPr lang="ko-KR" altLang="en-US" dirty="0"/>
              <a:t> 프로그램 흐름도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ED8A9B-A80B-9A30-9A0A-4DDC251371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69354"/>
            <a:ext cx="581801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2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음성→대본</a:t>
            </a:r>
            <a:r>
              <a:rPr lang="ko-KR" altLang="en-US" dirty="0"/>
              <a:t> 프로그램 흐름도</a:t>
            </a:r>
            <a:endParaRPr lang="en-US" altLang="ko-KR" dirty="0"/>
          </a:p>
          <a:p>
            <a:pPr lvl="1"/>
            <a:r>
              <a:rPr lang="ko-KR" altLang="en-US" dirty="0"/>
              <a:t>결과</a:t>
            </a:r>
            <a:r>
              <a:rPr lang="en-US" altLang="ko-KR" dirty="0"/>
              <a:t>1: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원본</a:t>
            </a:r>
            <a:r>
              <a:rPr lang="en-US" altLang="ko-KR" dirty="0"/>
              <a:t>1: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D53369-858E-D04E-F24D-D07D71143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4" y="2490305"/>
            <a:ext cx="8306232" cy="16349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378EA8-27FD-EB88-B980-27043A9DD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44" y="4656788"/>
            <a:ext cx="7761724" cy="73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5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음성→대본</a:t>
            </a:r>
            <a:r>
              <a:rPr lang="ko-KR" altLang="en-US" dirty="0"/>
              <a:t> 프로그램 흐름도</a:t>
            </a:r>
            <a:endParaRPr lang="en-US" altLang="ko-KR" dirty="0"/>
          </a:p>
          <a:p>
            <a:pPr lvl="1"/>
            <a:r>
              <a:rPr lang="ko-KR" altLang="en-US" dirty="0"/>
              <a:t>결과</a:t>
            </a:r>
            <a:r>
              <a:rPr lang="en-US" altLang="ko-KR" dirty="0"/>
              <a:t>2: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원본</a:t>
            </a:r>
            <a:r>
              <a:rPr lang="en-US" altLang="ko-KR" dirty="0"/>
              <a:t>2: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85C32D-1B3A-1648-A335-AE2BC67B8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516" y="2842221"/>
            <a:ext cx="8712968" cy="627790"/>
          </a:xfrm>
          <a:prstGeom prst="rect">
            <a:avLst/>
          </a:prstGeom>
        </p:spPr>
      </p:pic>
      <p:pic>
        <p:nvPicPr>
          <p:cNvPr id="6" name="segment_8_2">
            <a:hlinkClick r:id="" action="ppaction://media"/>
            <a:extLst>
              <a:ext uri="{FF2B5EF4-FFF2-40B4-BE49-F238E27FC236}">
                <a16:creationId xmlns:a16="http://schemas.microsoft.com/office/drawing/2014/main" id="{79C460C9-32D1-66C9-9199-F2C5EE21A89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43608" y="399662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5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6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음성→대본</a:t>
            </a:r>
            <a:r>
              <a:rPr lang="ko-KR" altLang="en-US" dirty="0"/>
              <a:t> 프로그램 흐름도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9B4185-18AC-64C2-5570-44CD0F334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105167"/>
            <a:ext cx="7452320" cy="391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07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338</TotalTime>
  <Words>1403</Words>
  <Application>Microsoft Office PowerPoint</Application>
  <PresentationFormat>화면 슬라이드 쇼(4:3)</PresentationFormat>
  <Paragraphs>140</Paragraphs>
  <Slides>21</Slides>
  <Notes>13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Söhne</vt:lpstr>
      <vt:lpstr>맑은 고딕</vt:lpstr>
      <vt:lpstr>Arial</vt:lpstr>
      <vt:lpstr>Times New Roman</vt:lpstr>
      <vt:lpstr>투명도</vt:lpstr>
      <vt:lpstr>화자 분리와 대본을 활용한 뉴스 음성 요약 시스템</vt:lpstr>
      <vt:lpstr>개요</vt:lpstr>
      <vt:lpstr>프로젝트 목표</vt:lpstr>
      <vt:lpstr>기존 연구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사용 모델 선정</vt:lpstr>
      <vt:lpstr>실행 계획, 방법 및 설계</vt:lpstr>
      <vt:lpstr>실행 계획, 방법 및 설계</vt:lpstr>
      <vt:lpstr>Contributions</vt:lpstr>
      <vt:lpstr>Conclusions and Expected results</vt:lpstr>
      <vt:lpstr>Schedule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Wonik Choi</dc:creator>
  <cp:lastModifiedBy>신 원철</cp:lastModifiedBy>
  <cp:revision>10</cp:revision>
  <dcterms:created xsi:type="dcterms:W3CDTF">2014-09-11T07:06:19Z</dcterms:created>
  <dcterms:modified xsi:type="dcterms:W3CDTF">2023-05-11T15:35:27Z</dcterms:modified>
</cp:coreProperties>
</file>