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89" r:id="rId4"/>
    <p:sldId id="290" r:id="rId5"/>
    <p:sldId id="293" r:id="rId6"/>
    <p:sldId id="297" r:id="rId7"/>
    <p:sldId id="298" r:id="rId8"/>
    <p:sldId id="299" r:id="rId9"/>
    <p:sldId id="300" r:id="rId10"/>
    <p:sldId id="301" r:id="rId11"/>
    <p:sldId id="296" r:id="rId12"/>
    <p:sldId id="302" r:id="rId13"/>
    <p:sldId id="303" r:id="rId14"/>
    <p:sldId id="304" r:id="rId15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2DC1-9BD8-4B4A-AB85-32BC1E2324E1}" v="39" dt="2023-02-22T13:43:41.291"/>
    <p1510:client id="{B9B73E7F-992A-458F-8949-2D7E4C5F235A}" v="51" dt="2023-02-22T11:28:58.8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66" d="100"/>
          <a:sy n="66" d="100"/>
        </p:scale>
        <p:origin x="2035" y="6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99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Interspeech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5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20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2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6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4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arxiv.org/abs/2010.13154v2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6.png"/><Relationship Id="rId18" Type="http://schemas.openxmlformats.org/officeDocument/2006/relationships/image" Target="../media/image19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17" Type="http://schemas.openxmlformats.org/officeDocument/2006/relationships/image" Target="../media/image11.png"/><Relationship Id="rId2" Type="http://schemas.openxmlformats.org/officeDocument/2006/relationships/audio" Target="../media/media1.wav"/><Relationship Id="rId16" Type="http://schemas.openxmlformats.org/officeDocument/2006/relationships/image" Target="../media/image8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1.png"/><Relationship Id="rId5" Type="http://schemas.microsoft.com/office/2007/relationships/media" Target="../media/media3.wav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13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microsoft.com/office/2007/relationships/media" Target="../media/media6.wav"/><Relationship Id="rId7" Type="http://schemas.openxmlformats.org/officeDocument/2006/relationships/image" Target="../media/image1.png"/><Relationship Id="rId12" Type="http://schemas.openxmlformats.org/officeDocument/2006/relationships/image" Target="../media/image8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9.png"/><Relationship Id="rId4" Type="http://schemas.openxmlformats.org/officeDocument/2006/relationships/audio" Target="../media/media6.wav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981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A6544-0ACA-F0AE-4C23-5417FD6830D2}"/>
              </a:ext>
            </a:extLst>
          </p:cNvPr>
          <p:cNvSpPr txBox="1"/>
          <p:nvPr/>
        </p:nvSpPr>
        <p:spPr>
          <a:xfrm>
            <a:off x="1109456" y="2628181"/>
            <a:ext cx="5673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한 음성 구간의 최소 길이 </a:t>
            </a:r>
            <a:r>
              <a:rPr lang="en-US" altLang="ko-KR" dirty="0"/>
              <a:t>0.5s, </a:t>
            </a:r>
            <a:r>
              <a:rPr lang="ko-KR" altLang="en-US" dirty="0"/>
              <a:t>최대 길이 </a:t>
            </a:r>
            <a:r>
              <a:rPr lang="en-US" altLang="ko-KR" dirty="0"/>
              <a:t>10s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묵음 기준</a:t>
            </a:r>
            <a:r>
              <a:rPr lang="en-US" altLang="ko-KR" dirty="0"/>
              <a:t>: -50dBFS / 700ms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3Mixed dataset</a:t>
            </a:r>
            <a:r>
              <a:rPr lang="ko-KR" altLang="en-US" dirty="0"/>
              <a:t>으로 학습된 모델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44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데이터 셋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Sparse </a:t>
            </a:r>
            <a:r>
              <a:rPr lang="en-US" altLang="ko-KR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Librimix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7F6CC-2A46-6D6F-CF55-AF359CE587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516988"/>
            <a:ext cx="3958580" cy="2299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5061A-B7D8-CA9D-75A6-15AAA5BA10D0}"/>
              </a:ext>
            </a:extLst>
          </p:cNvPr>
          <p:cNvSpPr txBox="1"/>
          <p:nvPr/>
        </p:nvSpPr>
        <p:spPr>
          <a:xfrm>
            <a:off x="1137133" y="5148461"/>
            <a:ext cx="5789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8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31006" y="417652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분리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408" y="2734640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1040155" y="5034076"/>
            <a:ext cx="5558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400" b="0" i="0" u="none" strike="noStrike" dirty="0">
                <a:effectLst/>
                <a:latin typeface="Lucida Grande"/>
                <a:hlinkClick r:id="rId10"/>
              </a:rPr>
              <a:t>arXiv:2010.13154v2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dirty="0"/>
          </a:p>
          <a:p>
            <a:r>
              <a:rPr lang="en-US" altLang="ko-KR" sz="1400" dirty="0"/>
              <a:t>https://huggingface.co/speechbrain/sepformer-libri3mix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889E0-8A96-59BD-5789-0CB30B106D8A}"/>
              </a:ext>
            </a:extLst>
          </p:cNvPr>
          <p:cNvSpPr txBox="1"/>
          <p:nvPr/>
        </p:nvSpPr>
        <p:spPr>
          <a:xfrm>
            <a:off x="1040155" y="1958238"/>
            <a:ext cx="564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sepformer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15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과제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3F5DDB54-A5D9-8486-1980-DF3EFA6A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501F-24EC-C55D-F29F-A12282B442AB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0648-5CFF-7D4F-42D9-7CF538E888B5}"/>
              </a:ext>
            </a:extLst>
          </p:cNvPr>
          <p:cNvSpPr txBox="1"/>
          <p:nvPr/>
        </p:nvSpPr>
        <p:spPr>
          <a:xfrm>
            <a:off x="1598464" y="202590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화자가 한명인 발화 구간에서 화자 분리 모델 사용 시</a:t>
            </a:r>
            <a:r>
              <a:rPr lang="en-US" altLang="ko-KR" dirty="0"/>
              <a:t> </a:t>
            </a:r>
            <a:r>
              <a:rPr lang="ko-KR" altLang="en-US" dirty="0"/>
              <a:t>문제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6A2F1-2502-4C98-AC74-78B4BEC9BDF6}"/>
              </a:ext>
            </a:extLst>
          </p:cNvPr>
          <p:cNvSpPr txBox="1"/>
          <p:nvPr/>
        </p:nvSpPr>
        <p:spPr>
          <a:xfrm>
            <a:off x="1137133" y="2556173"/>
            <a:ext cx="37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화자가 </a:t>
            </a:r>
            <a:r>
              <a:rPr lang="en-US" altLang="ko-KR" dirty="0"/>
              <a:t>2</a:t>
            </a:r>
            <a:r>
              <a:rPr lang="ko-KR" altLang="en-US" dirty="0"/>
              <a:t>명 포함 된 음성 구간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BDD581-59CD-E1EF-C9D6-64690D8F513D}"/>
              </a:ext>
            </a:extLst>
          </p:cNvPr>
          <p:cNvSpPr txBox="1"/>
          <p:nvPr/>
        </p:nvSpPr>
        <p:spPr>
          <a:xfrm>
            <a:off x="1137133" y="4581643"/>
            <a:ext cx="37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화자가 </a:t>
            </a:r>
            <a:r>
              <a:rPr lang="en-US" altLang="ko-KR" dirty="0"/>
              <a:t>1</a:t>
            </a:r>
            <a:r>
              <a:rPr lang="ko-KR" altLang="en-US" dirty="0"/>
              <a:t>명 포함 된 음성 구간</a:t>
            </a:r>
          </a:p>
        </p:txBody>
      </p:sp>
      <p:pic>
        <p:nvPicPr>
          <p:cNvPr id="22" name="sep_ham_0_0_0">
            <a:hlinkClick r:id="" action="ppaction://media"/>
            <a:extLst>
              <a:ext uri="{FF2B5EF4-FFF2-40B4-BE49-F238E27FC236}">
                <a16:creationId xmlns:a16="http://schemas.microsoft.com/office/drawing/2014/main" id="{99B1EBB2-DE8D-29DB-9387-7D001B332C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5034205"/>
            <a:ext cx="487363" cy="487362"/>
          </a:xfrm>
          <a:prstGeom prst="rect">
            <a:avLst/>
          </a:prstGeom>
        </p:spPr>
      </p:pic>
      <p:pic>
        <p:nvPicPr>
          <p:cNvPr id="23" name="sep_ham_0_0_1">
            <a:hlinkClick r:id="" action="ppaction://media"/>
            <a:extLst>
              <a:ext uri="{FF2B5EF4-FFF2-40B4-BE49-F238E27FC236}">
                <a16:creationId xmlns:a16="http://schemas.microsoft.com/office/drawing/2014/main" id="{BCCACBAE-CBEC-A328-FFEB-98358ACF6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5705623"/>
            <a:ext cx="487363" cy="487362"/>
          </a:xfrm>
          <a:prstGeom prst="rect">
            <a:avLst/>
          </a:prstGeom>
        </p:spPr>
      </p:pic>
      <p:pic>
        <p:nvPicPr>
          <p:cNvPr id="26" name="sep_ham_5_0_0">
            <a:hlinkClick r:id="" action="ppaction://media"/>
            <a:extLst>
              <a:ext uri="{FF2B5EF4-FFF2-40B4-BE49-F238E27FC236}">
                <a16:creationId xmlns:a16="http://schemas.microsoft.com/office/drawing/2014/main" id="{373CF680-9027-47F6-BC79-D666A73E586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3125844"/>
            <a:ext cx="487363" cy="487362"/>
          </a:xfrm>
          <a:prstGeom prst="rect">
            <a:avLst/>
          </a:prstGeom>
        </p:spPr>
      </p:pic>
      <p:pic>
        <p:nvPicPr>
          <p:cNvPr id="29" name="sep_ham_5_0_1">
            <a:hlinkClick r:id="" action="ppaction://media"/>
            <a:extLst>
              <a:ext uri="{FF2B5EF4-FFF2-40B4-BE49-F238E27FC236}">
                <a16:creationId xmlns:a16="http://schemas.microsoft.com/office/drawing/2014/main" id="{57AAE56E-F9BD-4106-FD4F-F5133A20FAF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3779439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773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11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과제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3F5DDB54-A5D9-8486-1980-DF3EFA6A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501F-24EC-C55D-F29F-A12282B442AB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0648-5CFF-7D4F-42D9-7CF538E888B5}"/>
              </a:ext>
            </a:extLst>
          </p:cNvPr>
          <p:cNvSpPr txBox="1"/>
          <p:nvPr/>
        </p:nvSpPr>
        <p:spPr>
          <a:xfrm>
            <a:off x="1598464" y="202590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화자가 한명인 발화 구간에서 화자 분리 모델 사용 시</a:t>
            </a:r>
            <a:r>
              <a:rPr lang="en-US" altLang="ko-KR" dirty="0"/>
              <a:t> </a:t>
            </a:r>
            <a:r>
              <a:rPr lang="ko-KR" altLang="en-US" dirty="0"/>
              <a:t>문제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6A2F1-2502-4C98-AC74-78B4BEC9BDF6}"/>
              </a:ext>
            </a:extLst>
          </p:cNvPr>
          <p:cNvSpPr txBox="1"/>
          <p:nvPr/>
        </p:nvSpPr>
        <p:spPr>
          <a:xfrm>
            <a:off x="1137133" y="2556173"/>
            <a:ext cx="614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화자가 </a:t>
            </a:r>
            <a:r>
              <a:rPr lang="en-US" altLang="ko-KR" dirty="0"/>
              <a:t>1</a:t>
            </a:r>
            <a:r>
              <a:rPr lang="ko-KR" altLang="en-US" dirty="0"/>
              <a:t>명 포함 된 음성 구간 </a:t>
            </a:r>
            <a:r>
              <a:rPr lang="en-US" altLang="ko-KR" dirty="0"/>
              <a:t>+ </a:t>
            </a:r>
            <a:r>
              <a:rPr lang="ko-KR" altLang="en-US" dirty="0"/>
              <a:t>노이즈 있는 경우</a:t>
            </a:r>
          </a:p>
        </p:txBody>
      </p:sp>
      <p:pic>
        <p:nvPicPr>
          <p:cNvPr id="3" name="sep_ham_4_0_0">
            <a:hlinkClick r:id="" action="ppaction://media"/>
            <a:extLst>
              <a:ext uri="{FF2B5EF4-FFF2-40B4-BE49-F238E27FC236}">
                <a16:creationId xmlns:a16="http://schemas.microsoft.com/office/drawing/2014/main" id="{2609BFD8-29B3-2EB5-96AD-9FA20635A2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71831" y="3044654"/>
            <a:ext cx="487363" cy="487362"/>
          </a:xfrm>
          <a:prstGeom prst="rect">
            <a:avLst/>
          </a:prstGeom>
        </p:spPr>
      </p:pic>
      <p:pic>
        <p:nvPicPr>
          <p:cNvPr id="5" name="sep_ham_4_0_1">
            <a:hlinkClick r:id="" action="ppaction://media"/>
            <a:extLst>
              <a:ext uri="{FF2B5EF4-FFF2-40B4-BE49-F238E27FC236}">
                <a16:creationId xmlns:a16="http://schemas.microsoft.com/office/drawing/2014/main" id="{7C3D1C50-7AD3-3EA8-BDA5-AC5EDE23063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71831" y="3678223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590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General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하지 못한 시스템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617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상황에서만 사용 가능한 시스템 보다 일반적인 상황에서 사용 가능한 시스템을 목표로 해야함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636434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61795" y="36373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43790" y="3586396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하지 않는 모델과 성능 비교 불필요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구간 분리 시 시간 제한</a:t>
            </a:r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CD5AA9A9-1DEE-C65D-E9B0-ED1E96B7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749567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3965C0-C632-A7CA-0C83-D62E0CC40658}"/>
              </a:ext>
            </a:extLst>
          </p:cNvPr>
          <p:cNvSpPr txBox="1"/>
          <p:nvPr/>
        </p:nvSpPr>
        <p:spPr>
          <a:xfrm>
            <a:off x="1144376" y="3752920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0E0F6-82F3-96BB-5B65-098E59FE5F68}"/>
              </a:ext>
            </a:extLst>
          </p:cNvPr>
          <p:cNvSpPr txBox="1"/>
          <p:nvPr/>
        </p:nvSpPr>
        <p:spPr>
          <a:xfrm>
            <a:off x="1532377" y="3752920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mixed dataset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으로 학습된 모델 사용</a:t>
            </a:r>
          </a:p>
        </p:txBody>
      </p:sp>
    </p:spTree>
    <p:extLst>
      <p:ext uri="{BB962C8B-B14F-4D97-AF65-F5344CB8AC3E}">
        <p14:creationId xmlns:p14="http://schemas.microsoft.com/office/powerpoint/2010/main" val="37366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95E8B-12D1-ECE6-E97A-AEE129847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12" y="2258219"/>
            <a:ext cx="7419975" cy="232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49472-90E6-0E59-8080-AFF6D141361D}"/>
              </a:ext>
            </a:extLst>
          </p:cNvPr>
          <p:cNvSpPr txBox="1"/>
          <p:nvPr/>
        </p:nvSpPr>
        <p:spPr>
          <a:xfrm>
            <a:off x="4046736" y="2857501"/>
            <a:ext cx="191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sepformer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1" y="2593339"/>
            <a:ext cx="703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VAD</a:t>
            </a:r>
            <a:r>
              <a:rPr lang="ko-KR" altLang="en-US" dirty="0"/>
              <a:t>알고리즘 만으로 음성 분리 시 음성 신호의 구간이 길어 질 수 있음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음성 신호 구간 내에 화자의 수가 증가할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668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1C609-595C-6502-3D29-7117271F1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686064"/>
            <a:ext cx="6247055" cy="2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2658D-4CF7-9FFD-EE69-3F76934EBF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175" y="2803359"/>
            <a:ext cx="7524968" cy="143080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240DE5-70C3-99A0-4A34-B2749D2003D9}"/>
              </a:ext>
            </a:extLst>
          </p:cNvPr>
          <p:cNvSpPr/>
          <p:nvPr/>
        </p:nvSpPr>
        <p:spPr>
          <a:xfrm>
            <a:off x="2995199" y="3043929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460D3-0DB0-2076-24CE-BCE2AAC4387F}"/>
              </a:ext>
            </a:extLst>
          </p:cNvPr>
          <p:cNvSpPr/>
          <p:nvPr/>
        </p:nvSpPr>
        <p:spPr>
          <a:xfrm>
            <a:off x="1073568" y="3043929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E69CE-DE6C-FBD6-92EC-013B4BFFEC68}"/>
              </a:ext>
            </a:extLst>
          </p:cNvPr>
          <p:cNvSpPr/>
          <p:nvPr/>
        </p:nvSpPr>
        <p:spPr>
          <a:xfrm>
            <a:off x="4896690" y="3048126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250075-6C70-EC6D-9F59-761F07C6E9FE}"/>
              </a:ext>
            </a:extLst>
          </p:cNvPr>
          <p:cNvSpPr/>
          <p:nvPr/>
        </p:nvSpPr>
        <p:spPr>
          <a:xfrm>
            <a:off x="6783747" y="3052323"/>
            <a:ext cx="1007406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909546A-5E44-9BAA-AA4D-AB8BD8C692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27" y="2856614"/>
            <a:ext cx="1744665" cy="16227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5BE3EF0-0846-DEC1-39D6-1B14EF638DD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8" y="2794303"/>
            <a:ext cx="1744665" cy="16227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460D3-0DB0-2076-24CE-BCE2AAC4387F}"/>
              </a:ext>
            </a:extLst>
          </p:cNvPr>
          <p:cNvSpPr/>
          <p:nvPr/>
        </p:nvSpPr>
        <p:spPr>
          <a:xfrm>
            <a:off x="1146669" y="3209642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D888614-10FA-3C67-0F7E-8947A115A685}"/>
              </a:ext>
            </a:extLst>
          </p:cNvPr>
          <p:cNvSpPr/>
          <p:nvPr/>
        </p:nvSpPr>
        <p:spPr>
          <a:xfrm>
            <a:off x="3929926" y="3019568"/>
            <a:ext cx="1161667" cy="57606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2BC2-9DD2-9D37-16A5-94969B1BE542}"/>
              </a:ext>
            </a:extLst>
          </p:cNvPr>
          <p:cNvSpPr txBox="1"/>
          <p:nvPr/>
        </p:nvSpPr>
        <p:spPr>
          <a:xfrm>
            <a:off x="3442563" y="36879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speech separation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30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1C609-595C-6502-3D29-7117271F1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686064"/>
            <a:ext cx="6247055" cy="2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418</Words>
  <Application>Microsoft Office PowerPoint</Application>
  <PresentationFormat>사용자 지정</PresentationFormat>
  <Paragraphs>105</Paragraphs>
  <Slides>14</Slides>
  <Notes>14</Notes>
  <HiddenSlides>0</HiddenSlides>
  <MMClips>6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AppleSDGothicNeo</vt:lpstr>
      <vt:lpstr>Lucida Grande</vt:lpstr>
      <vt:lpstr>Noto Sans DemiLight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116</cp:revision>
  <dcterms:created xsi:type="dcterms:W3CDTF">2013-02-06T12:21:29Z</dcterms:created>
  <dcterms:modified xsi:type="dcterms:W3CDTF">2023-03-09T12:53:51Z</dcterms:modified>
</cp:coreProperties>
</file>