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79" r:id="rId4"/>
    <p:sldId id="286" r:id="rId5"/>
    <p:sldId id="307" r:id="rId6"/>
    <p:sldId id="308" r:id="rId7"/>
    <p:sldId id="287" r:id="rId8"/>
    <p:sldId id="284" r:id="rId9"/>
    <p:sldId id="275" r:id="rId10"/>
    <p:sldId id="282" r:id="rId11"/>
    <p:sldId id="302" r:id="rId12"/>
    <p:sldId id="276" r:id="rId13"/>
    <p:sldId id="304" r:id="rId14"/>
    <p:sldId id="306" r:id="rId15"/>
    <p:sldId id="305" r:id="rId16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B75FB-E6E2-444C-A04B-0553E9FE0B09}" v="1" dt="2023-03-23T14:49:13.60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6671" autoAdjust="0"/>
  </p:normalViewPr>
  <p:slideViewPr>
    <p:cSldViewPr>
      <p:cViewPr varScale="1">
        <p:scale>
          <a:sx n="65" d="100"/>
          <a:sy n="65" d="100"/>
        </p:scale>
        <p:origin x="48" y="110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3AEB75FB-E6E2-444C-A04B-0553E9FE0B09}"/>
    <pc:docChg chg="undo custSel modSld">
      <pc:chgData name="나 현희" userId="a7b73e83492eed8a" providerId="LiveId" clId="{3AEB75FB-E6E2-444C-A04B-0553E9FE0B09}" dt="2023-03-23T15:19:08.022" v="2037" actId="20577"/>
      <pc:docMkLst>
        <pc:docMk/>
      </pc:docMkLst>
      <pc:sldChg chg="addSp modSp mod modNotesTx">
        <pc:chgData name="나 현희" userId="a7b73e83492eed8a" providerId="LiveId" clId="{3AEB75FB-E6E2-444C-A04B-0553E9FE0B09}" dt="2023-03-23T15:19:08.022" v="2037" actId="20577"/>
        <pc:sldMkLst>
          <pc:docMk/>
          <pc:sldMk cId="821240103" sldId="275"/>
        </pc:sldMkLst>
        <pc:spChg chg="mod">
          <ac:chgData name="나 현희" userId="a7b73e83492eed8a" providerId="LiveId" clId="{3AEB75FB-E6E2-444C-A04B-0553E9FE0B09}" dt="2023-03-23T14:22:09.877" v="715" actId="14100"/>
          <ac:spMkLst>
            <pc:docMk/>
            <pc:sldMk cId="821240103" sldId="275"/>
            <ac:spMk id="3" creationId="{06424BB9-4AB3-6B72-2604-395BFABEF0AA}"/>
          </ac:spMkLst>
        </pc:spChg>
        <pc:spChg chg="add mod">
          <ac:chgData name="나 현희" userId="a7b73e83492eed8a" providerId="LiveId" clId="{3AEB75FB-E6E2-444C-A04B-0553E9FE0B09}" dt="2023-03-23T14:50:12.921" v="1600" actId="1076"/>
          <ac:spMkLst>
            <pc:docMk/>
            <pc:sldMk cId="821240103" sldId="275"/>
            <ac:spMk id="5" creationId="{D12AF74A-4F2C-EBB1-5005-D5A3D9A2C5E1}"/>
          </ac:spMkLst>
        </pc:spChg>
        <pc:grpChg chg="mod">
          <ac:chgData name="나 현희" userId="a7b73e83492eed8a" providerId="LiveId" clId="{3AEB75FB-E6E2-444C-A04B-0553E9FE0B09}" dt="2023-03-23T14:50:20.191" v="1601" actId="1076"/>
          <ac:grpSpMkLst>
            <pc:docMk/>
            <pc:sldMk cId="821240103" sldId="275"/>
            <ac:grpSpMk id="15" creationId="{00000000-0000-0000-0000-000000000000}"/>
          </ac:grpSpMkLst>
        </pc:grpChg>
        <pc:picChg chg="add mod">
          <ac:chgData name="나 현희" userId="a7b73e83492eed8a" providerId="LiveId" clId="{3AEB75FB-E6E2-444C-A04B-0553E9FE0B09}" dt="2023-03-23T14:49:09.320" v="1585" actId="14100"/>
          <ac:picMkLst>
            <pc:docMk/>
            <pc:sldMk cId="821240103" sldId="275"/>
            <ac:picMk id="4" creationId="{9F501FE4-3DC4-B9D4-FE61-4D5582DF52CE}"/>
          </ac:picMkLst>
        </pc:picChg>
      </pc:sldChg>
      <pc:sldChg chg="modNotes modNotesTx">
        <pc:chgData name="나 현희" userId="a7b73e83492eed8a" providerId="LiveId" clId="{3AEB75FB-E6E2-444C-A04B-0553E9FE0B09}" dt="2023-03-23T14:49:13.752" v="1587" actId="27636"/>
        <pc:sldMkLst>
          <pc:docMk/>
          <pc:sldMk cId="3890144068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주제 선정 배경에 대해 설명 드리겠습니다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최근 들어 인터넷과 스마트폰 등의 보급으로 인해 많은 양의 정보가 생산되고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이에 따라 이러한 정보를 빠르고 정확하게 파악하기 위한 수요가 증가하고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이를 충족시키기 위해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산업이 확대되고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산업이란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대량의 정보를 요약하여 제공하는 산업을 의미합니다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산업에서는 음성 파일을 텍스트로 변환하여 요약하는 기술이 많이 연구되고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음성 파일을 텍스트로 변환하여 요약하는 모델을 만들면 다양한 분야에서 활용될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예를 들어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의료 분야에서는 환자의 진료 내용을 요약하여 의사들이 빠르게 파악할 수 있도록 도와줄 수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교육 분야에서는 강의 내용을 요약하여 학생들이 더욱 효율적으로 학습할 수 있도록 도와줄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또한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라디오 방송에서는 음성 파일을 텍스트로 변환하여 방송 내용을 요약하여 제공할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이를 통해 청취자들이 더욱 쉽게 정보를 파악할 수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뉴스 분야에서는 다양한 기사들을 요약하여 제공함으로써 빠르고 정확한 정보 제공을 도울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>
              <a:solidFill>
                <a:srgbClr val="222222"/>
              </a:solidFill>
              <a:effectLst/>
              <a:latin typeface="NanumBarun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>
              <a:solidFill>
                <a:srgbClr val="222222"/>
              </a:solidFill>
              <a:effectLst/>
              <a:latin typeface="NanumBarun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핵심만 정리해 주는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anumBarunGothic"/>
              </a:rPr>
              <a:t>서머리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 산업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이 뜬다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…"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시간 없으시죠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?…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그럼 영화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뉴스 요약해 드립니다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"</a:t>
            </a:r>
          </a:p>
          <a:p>
            <a:r>
              <a:rPr lang="en-US" altLang="ko-KR" dirty="0"/>
              <a:t>(https://sgsg.hankyung.com/article/2019092780031)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 err="1">
                <a:solidFill>
                  <a:srgbClr val="1E1E1E"/>
                </a:solidFill>
                <a:effectLst/>
                <a:latin typeface="Apple SD Gothic Neo"/>
              </a:rPr>
              <a:t>서머리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Apple SD Gothic Neo"/>
              </a:rPr>
              <a:t>(summery) 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Apple SD Gothic Neo"/>
              </a:rPr>
              <a:t>산업 확대와 공유 경제</a:t>
            </a:r>
          </a:p>
          <a:p>
            <a:r>
              <a:rPr lang="en-US" altLang="ko-KR" dirty="0"/>
              <a:t>(https://www.khgames.co.kr/news/articleView.html?idxno=120312)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effectLst/>
              </a:rPr>
              <a:t>Comments:</a:t>
            </a:r>
            <a:r>
              <a:rPr lang="en-US" altLang="ko-KR" dirty="0" err="1">
                <a:effectLst/>
              </a:rPr>
              <a:t>Accepted</a:t>
            </a:r>
            <a:r>
              <a:rPr lang="en-US" altLang="ko-KR" dirty="0">
                <a:effectLst/>
              </a:rPr>
              <a:t> to ICASSP 2021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개의 음성이 합쳐진 </a:t>
            </a:r>
            <a:r>
              <a:rPr lang="en-US" altLang="ko-KR" dirty="0" err="1">
                <a:effectLst/>
              </a:rPr>
              <a:t>librimix</a:t>
            </a:r>
            <a:r>
              <a:rPr lang="en-US" altLang="ko-KR" dirty="0">
                <a:effectLst/>
              </a:rPr>
              <a:t> dataset</a:t>
            </a:r>
            <a:r>
              <a:rPr lang="ko-KR" altLang="en-US" dirty="0">
                <a:effectLst/>
              </a:rPr>
              <a:t>에 기준으로 성능을 비교하면 다음과 같습니다</a:t>
            </a:r>
            <a:r>
              <a:rPr lang="en-US" altLang="ko-KR" dirty="0">
                <a:effectLst/>
              </a:rPr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5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ksponspeech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한국어 음성인식 모델을 제공하는 오픈소스</a:t>
            </a:r>
            <a:r>
              <a:rPr lang="en-US" altLang="ko-KR" dirty="0"/>
              <a:t>, </a:t>
            </a:r>
            <a:r>
              <a:rPr lang="en-US" altLang="ko-KR" dirty="0" err="1"/>
              <a:t>kospeech</a:t>
            </a:r>
            <a:r>
              <a:rPr lang="ko-KR" altLang="en-US" dirty="0"/>
              <a:t>의 모델들은 </a:t>
            </a:r>
            <a:r>
              <a:rPr lang="en-US" altLang="ko-KR" dirty="0"/>
              <a:t>end-to-end </a:t>
            </a:r>
            <a:r>
              <a:rPr lang="ko-KR" altLang="en-US" dirty="0"/>
              <a:t>방식을 따르는데 </a:t>
            </a:r>
            <a:r>
              <a:rPr lang="en-US" altLang="ko-KR" dirty="0"/>
              <a:t>raw-audio</a:t>
            </a:r>
            <a:r>
              <a:rPr lang="ko-KR" altLang="en-US" dirty="0"/>
              <a:t>를 통으로 </a:t>
            </a:r>
            <a:r>
              <a:rPr lang="en-US" altLang="ko-KR" dirty="0"/>
              <a:t>input</a:t>
            </a:r>
            <a:r>
              <a:rPr lang="ko-KR" altLang="en-US" dirty="0"/>
              <a:t>으로 </a:t>
            </a:r>
            <a:r>
              <a:rPr lang="ko-KR" altLang="en-US" dirty="0" err="1"/>
              <a:t>넣어주는것이</a:t>
            </a:r>
            <a:r>
              <a:rPr lang="ko-KR" altLang="en-US" dirty="0"/>
              <a:t> 특징으로 오디오 신호가 들어오면 특징을 추출하고 특징이 모델과 </a:t>
            </a:r>
            <a:r>
              <a:rPr lang="en-US" altLang="ko-KR" dirty="0"/>
              <a:t>CTC </a:t>
            </a:r>
            <a:r>
              <a:rPr lang="ko-KR" altLang="en-US" dirty="0"/>
              <a:t>알고리즘을 통과하여 텍스트로 출력된다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음성데이터를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AI hub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의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Kspon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이라는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1,000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시간의 한국어 음성 데이터와 이를 전사해 놓은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Label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을 가져와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가지 방식으로 전처리를 제공하고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pytorch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기반의 딥러닝 모델로 한국어만 지원하고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그중에서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저희는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deepspeech2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모델을 사용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ko-KR" altLang="en-US" dirty="0"/>
              <a:t>요약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https://aihub.or.kr/aihubdata/data/view.do?currMenu=115&amp;topMenu=100&amp;aihubDataSe=realm&amp;dataSetSn=582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librimix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Interspeech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사용되던 </a:t>
            </a:r>
            <a:r>
              <a:rPr lang="en-US" altLang="ko-KR" dirty="0"/>
              <a:t>wsj0 </a:t>
            </a:r>
            <a:r>
              <a:rPr lang="ko-KR" altLang="en-US" dirty="0"/>
              <a:t>데이터셋은 완전히 겹쳐진 데이터만 제공하는데 일반적인 상황에서는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학습된 데이터 이외의 데이터에서는 상당한 성능 저하가 일어나서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보였다고 나와있습니다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2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8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91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차적인 목표는 뉴스 데이터에서 </a:t>
            </a:r>
            <a:r>
              <a:rPr lang="en-US" altLang="ko-KR" dirty="0"/>
              <a:t>text</a:t>
            </a:r>
            <a:r>
              <a:rPr lang="ko-KR" altLang="en-US" dirty="0"/>
              <a:t>를 추출한 뒤 기사의 요약문을 생성하는 시스템을 개발하는 것 이지만</a:t>
            </a:r>
            <a:r>
              <a:rPr lang="en-US" altLang="ko-KR" dirty="0"/>
              <a:t>, 2</a:t>
            </a:r>
            <a:r>
              <a:rPr lang="ko-KR" altLang="en-US" dirty="0"/>
              <a:t>차적인 목표는 일반적인 상황에서도 사용할 수 있는 시스템을 개발하는 것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음성을 요약하는 연구에 대해 조사하기 위하여 </a:t>
            </a:r>
            <a:r>
              <a:rPr lang="en-US" altLang="ko-KR" dirty="0"/>
              <a:t>audio summarization</a:t>
            </a:r>
            <a:r>
              <a:rPr lang="ko-KR" altLang="en-US" dirty="0"/>
              <a:t>이라는 키워드로 관련 연구를 조사하였습니다</a:t>
            </a:r>
            <a:r>
              <a:rPr lang="en-US" altLang="ko-KR" dirty="0"/>
              <a:t>. </a:t>
            </a:r>
            <a:r>
              <a:rPr lang="ko-KR" altLang="en-US" dirty="0"/>
              <a:t>음성 요약은 크게 음성 데이터를 사용하는 요약과 음향 정보를 분석하는 방법으로 나누어져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2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/>
              <a:t>submit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연구에서는 </a:t>
            </a:r>
            <a:r>
              <a:rPr lang="en-US" altLang="ko-KR" dirty="0"/>
              <a:t>podcast(</a:t>
            </a:r>
            <a:r>
              <a:rPr lang="ko-KR" altLang="en-US" dirty="0"/>
              <a:t>인터넷 라디오 플랫폼</a:t>
            </a:r>
            <a:r>
              <a:rPr lang="en-US" altLang="ko-KR" dirty="0"/>
              <a:t>)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 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/>
              <a:t>submit</a:t>
            </a:r>
            <a:r>
              <a:rPr lang="ko-KR" altLang="en-US" dirty="0"/>
              <a:t>된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연구에서는 음성 정보를 사용하지 않고 음성 신호를 </a:t>
            </a:r>
            <a:r>
              <a:rPr lang="en-US" altLang="ko-KR" dirty="0"/>
              <a:t>10</a:t>
            </a:r>
            <a:r>
              <a:rPr lang="ko-KR" altLang="en-US" dirty="0"/>
              <a:t>초 단위의 </a:t>
            </a:r>
            <a:r>
              <a:rPr lang="en-US" altLang="ko-KR" dirty="0"/>
              <a:t>segment</a:t>
            </a:r>
            <a:r>
              <a:rPr lang="ko-KR" altLang="en-US" dirty="0"/>
              <a:t>로 분리한 뒤</a:t>
            </a:r>
            <a:r>
              <a:rPr lang="en-US" altLang="ko-KR" dirty="0"/>
              <a:t>, </a:t>
            </a:r>
            <a:r>
              <a:rPr lang="ko-KR" altLang="en-US" dirty="0"/>
              <a:t>음향 특징을 추출하여 가장 정보성이 높은 세그먼트를 제공해줍니다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이중 첫번째 방법인 음성 정보를 사용하여 음성 요약을 수행하는 방법을 개선하는 방법을 사용하여 음성 요약의 성능을 제공하기로 하였습니다</a:t>
            </a:r>
            <a:r>
              <a:rPr lang="en-US" altLang="ko-KR" dirty="0"/>
              <a:t>. </a:t>
            </a:r>
            <a:r>
              <a:rPr lang="ko-KR" altLang="en-US" dirty="0"/>
              <a:t>저희 조는 화자 분리를 이용하여 화자가 </a:t>
            </a:r>
            <a:r>
              <a:rPr lang="ko-KR" altLang="en-US" dirty="0" err="1"/>
              <a:t>여러명인</a:t>
            </a:r>
            <a:r>
              <a:rPr lang="ko-KR" altLang="en-US" dirty="0"/>
              <a:t> 상황에서 음성 요약의 성능을 개선되지 않을까 라는 아이디어에 의해 음성에 화자 분리를 적용하여 음성을 분리하여 </a:t>
            </a:r>
            <a:r>
              <a:rPr lang="en-US" altLang="ko-KR" dirty="0"/>
              <a:t>STT</a:t>
            </a:r>
            <a:r>
              <a:rPr lang="ko-KR" altLang="en-US" dirty="0"/>
              <a:t>를 수행함으로써</a:t>
            </a:r>
            <a:r>
              <a:rPr lang="en-US" altLang="ko-KR" dirty="0"/>
              <a:t>, </a:t>
            </a:r>
            <a:r>
              <a:rPr lang="ko-KR" altLang="en-US" dirty="0"/>
              <a:t>화자 별로 발화 내용을 구분하고</a:t>
            </a:r>
            <a:r>
              <a:rPr lang="en-US" altLang="ko-KR" dirty="0"/>
              <a:t>, </a:t>
            </a:r>
            <a:r>
              <a:rPr lang="ko-KR" altLang="en-US" dirty="0"/>
              <a:t>이를 활용하여 요약문을 제공하기로 하였습니다</a:t>
            </a:r>
            <a:r>
              <a:rPr lang="en-US" altLang="ko-KR" dirty="0"/>
              <a:t>. </a:t>
            </a:r>
            <a:r>
              <a:rPr lang="ko-KR" altLang="en-US" dirty="0"/>
              <a:t>이를 통해 두가지 개선 사항이 있을 것이라고 기대가 되는데 첫번째는 </a:t>
            </a:r>
            <a:r>
              <a:rPr lang="en-US" altLang="ko-KR" dirty="0"/>
              <a:t>~~. </a:t>
            </a:r>
            <a:r>
              <a:rPr lang="ko-KR" altLang="en-US" dirty="0"/>
              <a:t>두번째는  </a:t>
            </a:r>
            <a:r>
              <a:rPr lang="en-US" altLang="ko-KR" dirty="0"/>
              <a:t>~~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예를 들어 토론 음성 데이터의 경우 특정 주제에 대해 두 명 이상의 사람이 다른 의견을 제시하는 경우가 많은데</a:t>
            </a:r>
            <a:r>
              <a:rPr lang="en-US" altLang="ko-KR" dirty="0"/>
              <a:t>, </a:t>
            </a:r>
            <a:r>
              <a:rPr lang="ko-KR" altLang="en-US" dirty="0"/>
              <a:t>단순하게 텍스트로 변환하여 요약을 수행하는 것 보다 화자 별로 스크립트를 따로 제공하면 요약문의 정확도가 높아질 것으로 기대를 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8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9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사용하려는 </a:t>
            </a:r>
            <a:r>
              <a:rPr lang="en-US" altLang="ko-KR" dirty="0" err="1"/>
              <a:t>kospeech</a:t>
            </a:r>
            <a:r>
              <a:rPr lang="en-US" altLang="ko-KR" dirty="0"/>
              <a:t> </a:t>
            </a:r>
            <a:r>
              <a:rPr lang="ko-KR" altLang="en-US" dirty="0"/>
              <a:t>오픈 소스에서 지원하는 모델 </a:t>
            </a:r>
            <a:r>
              <a:rPr lang="en-US" altLang="ko-KR" dirty="0"/>
              <a:t>deepspeech2</a:t>
            </a:r>
            <a:r>
              <a:rPr lang="ko-KR" altLang="en-US" dirty="0"/>
              <a:t>를 사용하려는 이유 </a:t>
            </a:r>
            <a:endParaRPr lang="en-US" altLang="ko-KR" dirty="0"/>
          </a:p>
          <a:p>
            <a:r>
              <a:rPr lang="en-US" altLang="ko-KR" dirty="0"/>
              <a:t>Deepspeech2</a:t>
            </a:r>
            <a:r>
              <a:rPr lang="ko-KR" altLang="en-US" dirty="0"/>
              <a:t>는 </a:t>
            </a:r>
            <a:r>
              <a:rPr lang="en-US" altLang="ko-KR" dirty="0"/>
              <a:t>character-based CTC </a:t>
            </a:r>
            <a:r>
              <a:rPr lang="ko-KR" altLang="en-US" dirty="0"/>
              <a:t>기반으로 구성 되어 음성 데이터에 </a:t>
            </a:r>
            <a:r>
              <a:rPr lang="ko-KR" altLang="en-US" dirty="0" err="1"/>
              <a:t>라벨링</a:t>
            </a:r>
            <a:r>
              <a:rPr lang="ko-KR" altLang="en-US" dirty="0"/>
              <a:t> 없이 </a:t>
            </a:r>
            <a:r>
              <a:rPr lang="en-US" altLang="ko-KR" dirty="0"/>
              <a:t>sequence </a:t>
            </a:r>
            <a:r>
              <a:rPr lang="ko-KR" altLang="en-US" dirty="0"/>
              <a:t>간의 거리를 파악하고  </a:t>
            </a:r>
            <a:r>
              <a:rPr lang="en-US" altLang="ko-KR" dirty="0"/>
              <a:t>(CTC =&gt; loss) </a:t>
            </a:r>
            <a:r>
              <a:rPr lang="ko-KR" altLang="en-US" dirty="0" err="1"/>
              <a:t>디코더를</a:t>
            </a:r>
            <a:r>
              <a:rPr lang="ko-KR" altLang="en-US" dirty="0"/>
              <a:t> 따로 하지 않아도 되는 장점이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학습 데이터 </a:t>
            </a:r>
            <a:r>
              <a:rPr lang="en-US" altLang="ko-KR" dirty="0"/>
              <a:t>40%</a:t>
            </a:r>
            <a:r>
              <a:rPr lang="ko-KR" altLang="en-US" dirty="0"/>
              <a:t>에 랜덤 노이즈를 추가해 학습하여 인식 성능도 높였다고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6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010.13154v2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hyperlink" Target="https://huggingface.co/speechbrain/sepformer-libri3mix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arxiv.org/abs/2005.1126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roceedings.mlr.press/v48/amodei16.pdf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8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6753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518344" y="1213827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53088" y="698059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B87B-F579-5D2A-E104-B84413E63807}"/>
              </a:ext>
            </a:extLst>
          </p:cNvPr>
          <p:cNvSpPr txBox="1"/>
          <p:nvPr/>
        </p:nvSpPr>
        <p:spPr>
          <a:xfrm>
            <a:off x="753088" y="1398979"/>
            <a:ext cx="400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82343-843E-14EF-51C6-79247BED428C}"/>
              </a:ext>
            </a:extLst>
          </p:cNvPr>
          <p:cNvSpPr txBox="1"/>
          <p:nvPr/>
        </p:nvSpPr>
        <p:spPr>
          <a:xfrm>
            <a:off x="950392" y="1811317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52ECDAB-22E7-C72E-2B2E-D255BC49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31876"/>
              </p:ext>
            </p:extLst>
          </p:nvPr>
        </p:nvGraphicFramePr>
        <p:xfrm>
          <a:off x="1022400" y="2988221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2344" y="38959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8864" y="1312547"/>
            <a:ext cx="8110728" cy="6949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0834" y="787162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106" y="7942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5726C-31CD-FCB0-C6C3-2C6CAC991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384" y="2050002"/>
            <a:ext cx="6111813" cy="842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ADEB04-A2B7-6AC6-94D0-281F1A089AE6}"/>
              </a:ext>
            </a:extLst>
          </p:cNvPr>
          <p:cNvSpPr txBox="1"/>
          <p:nvPr/>
        </p:nvSpPr>
        <p:spPr>
          <a:xfrm>
            <a:off x="816824" y="5456155"/>
            <a:ext cx="515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dirty="0">
                <a:solidFill>
                  <a:srgbClr val="000000"/>
                </a:solidFill>
                <a:effectLst/>
                <a:latin typeface="Lucida Grande"/>
              </a:rPr>
              <a:t>Attention is All You Need in Speech Separation (</a:t>
            </a:r>
            <a:r>
              <a:rPr lang="en-US" altLang="ko-KR" sz="1200" b="0" i="0" u="none" strike="noStrike" dirty="0">
                <a:effectLst/>
                <a:latin typeface="Lucida Grande"/>
                <a:hlinkClick r:id="rId8"/>
              </a:rPr>
              <a:t>arXiv:2010.13154v2</a:t>
            </a:r>
            <a:r>
              <a:rPr lang="en-US" altLang="ko-KR" sz="1200" b="0" i="0" u="none" strike="noStrike" dirty="0">
                <a:effectLst/>
                <a:latin typeface="Lucida Grande"/>
              </a:rPr>
              <a:t>)</a:t>
            </a:r>
            <a:endParaRPr lang="en-US" altLang="ko-KR" sz="1200" dirty="0"/>
          </a:p>
          <a:p>
            <a:r>
              <a:rPr lang="en-US" altLang="ko-KR" sz="1200" dirty="0">
                <a:hlinkClick r:id="rId9"/>
              </a:rPr>
              <a:t>https://huggingface.co/speechbrain/sepformer-libri3mix</a:t>
            </a:r>
            <a:endParaRPr lang="en-US" altLang="ko-KR" sz="1200" dirty="0"/>
          </a:p>
          <a:p>
            <a:r>
              <a:rPr lang="en-US" altLang="ko-KR" sz="1200" dirty="0"/>
              <a:t>https://paperswithcode.com/sota/speech-separation-on-libri2mix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BC5E46-CEE1-D584-8181-FB5F517E46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384" y="2976178"/>
            <a:ext cx="7702596" cy="2346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592CC-FC15-D5CE-8D61-805BCB75B629}"/>
              </a:ext>
            </a:extLst>
          </p:cNvPr>
          <p:cNvSpPr txBox="1"/>
          <p:nvPr/>
        </p:nvSpPr>
        <p:spPr>
          <a:xfrm>
            <a:off x="753088" y="1398979"/>
            <a:ext cx="61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888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42312" y="1240402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59381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학습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27CEC-E1FB-476C-6E9D-11F0E59E3965}"/>
              </a:ext>
            </a:extLst>
          </p:cNvPr>
          <p:cNvSpPr txBox="1"/>
          <p:nvPr/>
        </p:nvSpPr>
        <p:spPr>
          <a:xfrm>
            <a:off x="999245" y="1904299"/>
            <a:ext cx="7961212" cy="235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Ksponspeech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defTabSz="6858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endParaRPr lang="en-US" altLang="ko-KR" sz="17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25500" indent="-34290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A4F1B-C9D3-C613-08CB-63C2D9280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504" y="3983352"/>
            <a:ext cx="3287403" cy="1909594"/>
          </a:xfrm>
          <a:prstGeom prst="rect">
            <a:avLst/>
          </a:prstGeom>
        </p:spPr>
      </p:pic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297831F-39E7-0B32-F056-1DA4B78C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1128" y="14611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2C221178-FBDF-422B-04F7-6CFF1D1C9C4D}"/>
              </a:ext>
            </a:extLst>
          </p:cNvPr>
          <p:cNvSpPr txBox="1"/>
          <p:nvPr/>
        </p:nvSpPr>
        <p:spPr>
          <a:xfrm>
            <a:off x="842076" y="14611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1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63511BF0-E125-384C-C4C7-56320E07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2274401"/>
            <a:ext cx="356235" cy="396716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A9D5B92F-487D-289C-6538-9AA6A0C99A02}"/>
              </a:ext>
            </a:extLst>
          </p:cNvPr>
          <p:cNvSpPr txBox="1"/>
          <p:nvPr/>
        </p:nvSpPr>
        <p:spPr>
          <a:xfrm>
            <a:off x="822014" y="22957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pic>
        <p:nvPicPr>
          <p:cNvPr id="1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55C8A3B-AB71-A041-7CE9-0CD8B955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3033201"/>
            <a:ext cx="356235" cy="396716"/>
          </a:xfrm>
          <a:prstGeom prst="rect">
            <a:avLst/>
          </a:prstGeom>
          <a:noFill/>
        </p:spPr>
      </p:pic>
      <p:sp>
        <p:nvSpPr>
          <p:cNvPr id="19" name="TextBox 36">
            <a:extLst>
              <a:ext uri="{FF2B5EF4-FFF2-40B4-BE49-F238E27FC236}">
                <a16:creationId xmlns:a16="http://schemas.microsoft.com/office/drawing/2014/main" id="{638A1A5E-D544-0828-CCF9-3F82F4C77993}"/>
              </a:ext>
            </a:extLst>
          </p:cNvPr>
          <p:cNvSpPr txBox="1"/>
          <p:nvPr/>
        </p:nvSpPr>
        <p:spPr>
          <a:xfrm>
            <a:off x="804132" y="30545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67842-1D13-6DF4-FDC4-78D5D4AFBDA9}"/>
              </a:ext>
            </a:extLst>
          </p:cNvPr>
          <p:cNvSpPr txBox="1"/>
          <p:nvPr/>
        </p:nvSpPr>
        <p:spPr>
          <a:xfrm>
            <a:off x="1198311" y="14611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C24B70-FC8F-7D33-A7A3-2CC30A30F759}"/>
              </a:ext>
            </a:extLst>
          </p:cNvPr>
          <p:cNvSpPr txBox="1"/>
          <p:nvPr/>
        </p:nvSpPr>
        <p:spPr>
          <a:xfrm>
            <a:off x="1201511" y="226290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요약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868BC-1B41-C2BD-641A-9FC8FA6C3C0D}"/>
              </a:ext>
            </a:extLst>
          </p:cNvPr>
          <p:cNvSpPr txBox="1"/>
          <p:nvPr/>
        </p:nvSpPr>
        <p:spPr>
          <a:xfrm>
            <a:off x="1198311" y="304689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분리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1F6BA-3865-D3E1-5266-0A9213E39B9C}"/>
              </a:ext>
            </a:extLst>
          </p:cNvPr>
          <p:cNvSpPr txBox="1"/>
          <p:nvPr/>
        </p:nvSpPr>
        <p:spPr>
          <a:xfrm>
            <a:off x="1198311" y="5981868"/>
            <a:ext cx="732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 err="1">
                <a:effectLst/>
                <a:latin typeface="AppleSDGothicNeo"/>
              </a:rPr>
              <a:t>LibriMix</a:t>
            </a:r>
            <a:r>
              <a:rPr lang="en-US" altLang="ko-KR" sz="1400" b="0" i="0" dirty="0">
                <a:effectLst/>
                <a:latin typeface="AppleSDGothicNeo"/>
              </a:rPr>
              <a:t>: An Open-Source Dataset for Generalizable Speech Separation(</a:t>
            </a:r>
            <a:r>
              <a:rPr lang="en-US" altLang="ko-KR" sz="1400" b="0" i="0" u="none" strike="noStrike" dirty="0">
                <a:effectLst/>
                <a:latin typeface="Lucida Grande"/>
                <a:hlinkClick r:id="rId9"/>
              </a:rPr>
              <a:t>arXiv:2005.11262</a:t>
            </a:r>
            <a:r>
              <a:rPr lang="en-US" altLang="ko-KR" sz="1400" b="0" i="0" u="none" strike="noStrike" dirty="0">
                <a:effectLst/>
                <a:latin typeface="Lucida Grande"/>
              </a:rPr>
              <a:t>)</a:t>
            </a:r>
            <a:endParaRPr lang="en-US" altLang="ko-KR" sz="1400" b="0" i="0" dirty="0">
              <a:effectLst/>
              <a:latin typeface="AppleSDGothic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14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618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일반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중첩된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380410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WER(Word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문자 수준에서 발생한 에러의 비율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CER(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poqa Han Sans"/>
              </a:rPr>
              <a:t>Character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66838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요약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 별로 발화</a:t>
            </a:r>
            <a:r>
              <a:rPr lang="en-US" altLang="ko-KR" dirty="0"/>
              <a:t> </a:t>
            </a:r>
            <a:r>
              <a:rPr lang="ko-KR" altLang="en-US" dirty="0"/>
              <a:t>내용이 구분된 경우와 그렇지 않은 경우 요약 성능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ROUGE(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Recall-Oriented Understudy for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Gisting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 Evaluation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참조 요약문과 후보 요약문의 가장 긴 공통 부분 수열</a:t>
            </a:r>
            <a:r>
              <a:rPr lang="en-US" altLang="ko-KR" sz="1200" dirty="0">
                <a:solidFill>
                  <a:srgbClr val="000000"/>
                </a:solidFill>
                <a:latin typeface="Spoqa Han Sans"/>
              </a:rPr>
              <a:t>(LCS)</a:t>
            </a:r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의 길이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b="1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METEOR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Metric for Evaluation of Translation with Explicit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ORdering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METEOR = (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P + (1 -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α)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R +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β ×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) ^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γ</a:t>
            </a:r>
            <a:endParaRPr lang="en-US" altLang="ko-KR" sz="1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altLang="ko-KR" sz="12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P: 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정밀도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R</a:t>
            </a:r>
            <a:r>
              <a:rPr lang="en-US" altLang="ko-KR" sz="1000" dirty="0">
                <a:solidFill>
                  <a:srgbClr val="111111"/>
                </a:solidFill>
                <a:latin typeface="-apple-system"/>
              </a:rPr>
              <a:t>: </a:t>
            </a:r>
            <a:r>
              <a:rPr lang="ko-KR" altLang="en-US" sz="1000" b="0" i="0" dirty="0" err="1">
                <a:solidFill>
                  <a:srgbClr val="111111"/>
                </a:solidFill>
                <a:effectLst/>
                <a:latin typeface="-apple-system"/>
              </a:rPr>
              <a:t>재현율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F1 score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의 평균값</a:t>
            </a:r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965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406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96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음성이 중첩된 상황에서 요약 성능 개선 기대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  <p:pic>
        <p:nvPicPr>
          <p:cNvPr id="3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4A344EA-F795-D9CB-EB51-3487F3F2E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22841" y="3369266"/>
            <a:ext cx="356235" cy="396716"/>
          </a:xfrm>
          <a:prstGeom prst="rect">
            <a:avLst/>
          </a:prstGeom>
          <a:noFill/>
        </p:spPr>
      </p:pic>
      <p:sp>
        <p:nvSpPr>
          <p:cNvPr id="39" name="TextBox 36">
            <a:extLst>
              <a:ext uri="{FF2B5EF4-FFF2-40B4-BE49-F238E27FC236}">
                <a16:creationId xmlns:a16="http://schemas.microsoft.com/office/drawing/2014/main" id="{1CD019F2-97A0-94B5-6DC8-BB0604CB330B}"/>
              </a:ext>
            </a:extLst>
          </p:cNvPr>
          <p:cNvSpPr txBox="1"/>
          <p:nvPr/>
        </p:nvSpPr>
        <p:spPr>
          <a:xfrm>
            <a:off x="1042903" y="336745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EBD670-77C4-38F6-A953-65991BC19E82}"/>
              </a:ext>
            </a:extLst>
          </p:cNvPr>
          <p:cNvSpPr txBox="1"/>
          <p:nvPr/>
        </p:nvSpPr>
        <p:spPr>
          <a:xfrm>
            <a:off x="1343712" y="3359755"/>
            <a:ext cx="60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별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transcript(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대본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을 제공하여 요약 성능 개선 기대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48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2916" y="4141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64312" y="1261793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50834" y="74602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주제 선정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B647A-781A-3B4F-93BD-58D9087BF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7" y="2320052"/>
            <a:ext cx="8024206" cy="2498656"/>
          </a:xfrm>
          <a:prstGeom prst="rect">
            <a:avLst/>
          </a:prstGeom>
        </p:spPr>
      </p:pic>
      <p:pic>
        <p:nvPicPr>
          <p:cNvPr id="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745E15FA-F776-0C9B-68D8-991C61A1A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3" name="TextBox 36">
            <a:extLst>
              <a:ext uri="{FF2B5EF4-FFF2-40B4-BE49-F238E27FC236}">
                <a16:creationId xmlns:a16="http://schemas.microsoft.com/office/drawing/2014/main" id="{D7B9AB2C-8DC9-3ABE-E321-8077816992C7}"/>
              </a:ext>
            </a:extLst>
          </p:cNvPr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5" name="TextBox 54">
            <a:extLst>
              <a:ext uri="{FF2B5EF4-FFF2-40B4-BE49-F238E27FC236}">
                <a16:creationId xmlns:a16="http://schemas.microsoft.com/office/drawing/2014/main" id="{CFA8C7A8-ACD4-22DA-AD37-21024BE0E49C}"/>
              </a:ext>
            </a:extLst>
          </p:cNvPr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서머리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콘텐츠 수요의 증가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목표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78126" y="4387796"/>
            <a:ext cx="698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뉴스 데이터</a:t>
            </a:r>
            <a:r>
              <a:rPr lang="en-US" altLang="ko-KR" dirty="0"/>
              <a:t>: </a:t>
            </a:r>
            <a:r>
              <a:rPr lang="ko-KR" altLang="en-US" dirty="0"/>
              <a:t>국내 뉴스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추출 텍스트</a:t>
            </a:r>
            <a:r>
              <a:rPr lang="en-US" altLang="ko-KR" dirty="0"/>
              <a:t>: </a:t>
            </a:r>
            <a:r>
              <a:rPr lang="ko-KR" altLang="en-US" dirty="0"/>
              <a:t>한국어 및 영어 텍스트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33904" y="2048359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 음성 에서 화자 분리 후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범위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43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정보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55360" y="4396754"/>
            <a:ext cx="698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신호를 세그먼트 별로 구분하여 가장 정보성이 높은 세그먼트 제공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신호에서 음성 신호를 텍스트로 변환하여 요약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음향 특징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64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정보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6FCABB-9F7E-7DD9-7359-108DA3AF9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900" y="2188138"/>
            <a:ext cx="6505537" cy="3297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4D6B1-D5CB-0981-6611-0CA383BD22D0}"/>
              </a:ext>
            </a:extLst>
          </p:cNvPr>
          <p:cNvSpPr txBox="1"/>
          <p:nvPr/>
        </p:nvSpPr>
        <p:spPr>
          <a:xfrm>
            <a:off x="2935204" y="5684858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&lt;</a:t>
            </a:r>
            <a:r>
              <a:rPr lang="en-US" altLang="ko-KR" sz="1400" i="0" dirty="0" err="1">
                <a:solidFill>
                  <a:srgbClr val="000000"/>
                </a:solidFill>
                <a:effectLst/>
                <a:latin typeface="Lucida Grande"/>
              </a:rPr>
              <a:t>PodSumm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 -- Podcast Audio Summarization, 2020&gt;</a:t>
            </a:r>
          </a:p>
        </p:txBody>
      </p:sp>
    </p:spTree>
    <p:extLst>
      <p:ext uri="{BB962C8B-B14F-4D97-AF65-F5344CB8AC3E}">
        <p14:creationId xmlns:p14="http://schemas.microsoft.com/office/powerpoint/2010/main" val="387281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음향 특징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4D6B1-D5CB-0981-6611-0CA383BD22D0}"/>
              </a:ext>
            </a:extLst>
          </p:cNvPr>
          <p:cNvSpPr txBox="1"/>
          <p:nvPr/>
        </p:nvSpPr>
        <p:spPr>
          <a:xfrm>
            <a:off x="1034653" y="5779447"/>
            <a:ext cx="778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&lt;</a:t>
            </a:r>
            <a:r>
              <a:rPr lang="en-US" altLang="ko-KR" sz="1400" dirty="0"/>
              <a:t>Audio Summarization with Audio Features and Probability Distribution Divergence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, 2020&gt;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2E94A9-1D04-C978-97C5-05C5BB0946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2383" y="2078735"/>
            <a:ext cx="4600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0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사항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970634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이용하여 </a:t>
            </a:r>
            <a:r>
              <a:rPr lang="en-US" altLang="ko-KR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STT(speech to text)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정확도 상승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Overlapped</a:t>
            </a:r>
            <a:r>
              <a:rPr lang="ko-KR" altLang="en-US" dirty="0"/>
              <a:t>된 음성에서 화자 분리를 적용하여 각각의 음성에 대해 </a:t>
            </a:r>
            <a:r>
              <a:rPr lang="en-US" altLang="ko-KR" dirty="0"/>
              <a:t>STT </a:t>
            </a:r>
            <a:r>
              <a:rPr lang="ko-KR" altLang="en-US" dirty="0"/>
              <a:t>정확도 상승</a:t>
            </a:r>
          </a:p>
        </p:txBody>
      </p:sp>
      <p:pic>
        <p:nvPicPr>
          <p:cNvPr id="3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BBF6E970-E7FB-C157-DD8D-F873469F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9888" y="3717163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EC96429F-E189-1B89-0F60-EA15A1651F38}"/>
              </a:ext>
            </a:extLst>
          </p:cNvPr>
          <p:cNvSpPr txBox="1"/>
          <p:nvPr/>
        </p:nvSpPr>
        <p:spPr>
          <a:xfrm>
            <a:off x="1065658" y="3717163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9" name="TextBox 54">
            <a:extLst>
              <a:ext uri="{FF2B5EF4-FFF2-40B4-BE49-F238E27FC236}">
                <a16:creationId xmlns:a16="http://schemas.microsoft.com/office/drawing/2014/main" id="{0BF9435F-625E-0764-2977-73DB16B85340}"/>
              </a:ext>
            </a:extLst>
          </p:cNvPr>
          <p:cNvSpPr txBox="1"/>
          <p:nvPr/>
        </p:nvSpPr>
        <p:spPr>
          <a:xfrm>
            <a:off x="1460478" y="3717162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별 발화 내용을 구분하여 텍스트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96CF5-10E6-B5AA-518B-51E633229EF1}"/>
              </a:ext>
            </a:extLst>
          </p:cNvPr>
          <p:cNvSpPr txBox="1"/>
          <p:nvPr/>
        </p:nvSpPr>
        <p:spPr>
          <a:xfrm>
            <a:off x="1065658" y="436061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다화자</a:t>
            </a:r>
            <a:r>
              <a:rPr lang="ko-KR" altLang="en-US" dirty="0"/>
              <a:t> 음성의 경우 정확한 요약 제공</a:t>
            </a:r>
          </a:p>
        </p:txBody>
      </p:sp>
    </p:spTree>
    <p:extLst>
      <p:ext uri="{BB962C8B-B14F-4D97-AF65-F5344CB8AC3E}">
        <p14:creationId xmlns:p14="http://schemas.microsoft.com/office/powerpoint/2010/main" val="405361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1.5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프로젝트 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55BBF6-4954-4261-C0FA-6FEA63E7A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0" y="2052125"/>
            <a:ext cx="8179601" cy="29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9460" y="31941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376608" y="1198286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62360" y="755973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24BB9-4AB3-6B72-2604-395BFABEF0AA}"/>
              </a:ext>
            </a:extLst>
          </p:cNvPr>
          <p:cNvSpPr txBox="1"/>
          <p:nvPr/>
        </p:nvSpPr>
        <p:spPr>
          <a:xfrm>
            <a:off x="662360" y="137799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STT(speech to text) – deepspeech2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501FE4-3DC4-B9D4-FE61-4D5582DF5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859" y="1844610"/>
            <a:ext cx="3954125" cy="3975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AF74A-4F2C-EBB1-5005-D5A3D9A2C5E1}"/>
              </a:ext>
            </a:extLst>
          </p:cNvPr>
          <p:cNvSpPr txBox="1"/>
          <p:nvPr/>
        </p:nvSpPr>
        <p:spPr>
          <a:xfrm>
            <a:off x="662360" y="5647194"/>
            <a:ext cx="8110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Amodei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D., </a:t>
            </a: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Ananthanarayanan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(2016, June). Deep speech 2: End-to-end speech recognition in </a:t>
            </a: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english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mandarin. In International conference on machine learning (pp. 173-182).</a:t>
            </a:r>
            <a:endParaRPr lang="en-US" altLang="ko-KR" sz="1000" b="0" i="0" dirty="0">
              <a:effectLst/>
              <a:latin typeface="-apple-system"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24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1268</Words>
  <Application>Microsoft Office PowerPoint</Application>
  <PresentationFormat>사용자 지정</PresentationFormat>
  <Paragraphs>175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Apple SD Gothic Neo</vt:lpstr>
      <vt:lpstr>AppleSDGothicNeo</vt:lpstr>
      <vt:lpstr>-apple-system</vt:lpstr>
      <vt:lpstr>Lucida Grande</vt:lpstr>
      <vt:lpstr>NanumBarunGothic</vt:lpstr>
      <vt:lpstr>Spoqa Han Sans</vt:lpstr>
      <vt:lpstr>나눔고딕</vt:lpstr>
      <vt:lpstr>나눔명조</vt:lpstr>
      <vt:lpstr>나눔명조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나 현희</cp:lastModifiedBy>
  <cp:revision>104</cp:revision>
  <dcterms:created xsi:type="dcterms:W3CDTF">2013-02-06T12:21:29Z</dcterms:created>
  <dcterms:modified xsi:type="dcterms:W3CDTF">2023-03-23T15:19:11Z</dcterms:modified>
</cp:coreProperties>
</file>