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331" r:id="rId4"/>
    <p:sldId id="337" r:id="rId5"/>
    <p:sldId id="338" r:id="rId6"/>
    <p:sldId id="341" r:id="rId7"/>
    <p:sldId id="333" r:id="rId8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B08"/>
    <a:srgbClr val="969696"/>
    <a:srgbClr val="B2B2B2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8233E-B5FB-49F5-8CFB-7E7E7E197086}" v="4" dt="2023-06-01T11:51:34.497"/>
    <p1510:client id="{FD1E9261-B45F-4F74-AB90-E6667F61A398}" v="14" dt="2023-06-02T03:57:39.1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62453" autoAdjust="0"/>
  </p:normalViewPr>
  <p:slideViewPr>
    <p:cSldViewPr>
      <p:cViewPr varScale="1">
        <p:scale>
          <a:sx n="55" d="100"/>
          <a:sy n="55" d="100"/>
        </p:scale>
        <p:origin x="2352" y="48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주 발표는 전체 요약 평가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Blanc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참조 요약문을 사용하지 않는 요약문 평가 지표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평가 지표로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blanc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masked token 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라는 방법을 사용하여 요약문의 성능을 측정합니다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먼저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데이터셋의 일부 토큰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단어나 단어의 부분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마스크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다음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마스크된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토큰을 원래의 토큰으로 예측하려고 합니다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작업의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정답률을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기준으로 점수를 평가합니다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Blanc</a:t>
            </a:r>
            <a:r>
              <a:rPr lang="ko-KR" altLang="en-US" dirty="0"/>
              <a:t>의 경우 원문에 대해서 </a:t>
            </a:r>
            <a:r>
              <a:rPr lang="en-US" altLang="ko-KR" dirty="0"/>
              <a:t>masked token task</a:t>
            </a:r>
            <a:r>
              <a:rPr lang="ko-KR" altLang="en-US" dirty="0"/>
              <a:t>를 진행하고 </a:t>
            </a:r>
            <a:r>
              <a:rPr lang="en-US" altLang="ko-KR" dirty="0"/>
              <a:t>, </a:t>
            </a:r>
            <a:r>
              <a:rPr lang="ko-KR" altLang="en-US" dirty="0"/>
              <a:t>두번째로는 모델이 요약문을 참조해가면 원문에 대한 </a:t>
            </a:r>
            <a:r>
              <a:rPr lang="en-US" altLang="ko-KR" dirty="0"/>
              <a:t>masked token task</a:t>
            </a:r>
            <a:r>
              <a:rPr lang="ko-KR" altLang="en-US" dirty="0"/>
              <a:t>를 진행하는데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요약문을 참고한 뒤 점수가 많이 오르면 해당 요약문이 요약이 잘 되었다고 판단</a:t>
            </a:r>
            <a:r>
              <a:rPr lang="en-US" altLang="ko-KR" dirty="0"/>
              <a:t>, </a:t>
            </a:r>
            <a:r>
              <a:rPr lang="ko-KR" altLang="en-US" dirty="0"/>
              <a:t>점수가 내려가거나 적게 오르면 해당 요약의 품질이 낮다고 판단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기반으로 요약문의 품질을 측정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명의 사람에 대한 평가 점수와 </a:t>
            </a:r>
            <a:r>
              <a:rPr lang="en-US" altLang="ko-KR" dirty="0" err="1"/>
              <a:t>blanc</a:t>
            </a:r>
            <a:r>
              <a:rPr lang="en-US" altLang="ko-KR" dirty="0"/>
              <a:t> </a:t>
            </a:r>
            <a:r>
              <a:rPr lang="ko-KR" altLang="en-US" dirty="0"/>
              <a:t>점수의 상관 관계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주석자와 동등하거나 그 이상의 성능을 보여준다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dirty="0"/>
              <a:t>대표적으로 사용되는 </a:t>
            </a:r>
            <a:r>
              <a:rPr lang="en-US" altLang="ko-KR" dirty="0"/>
              <a:t>rouge</a:t>
            </a:r>
            <a:r>
              <a:rPr lang="ko-KR" altLang="en-US" dirty="0"/>
              <a:t>의 상관관계는 대략 </a:t>
            </a:r>
            <a:r>
              <a:rPr lang="en-US" altLang="ko-KR" dirty="0"/>
              <a:t>0.3</a:t>
            </a:r>
            <a:r>
              <a:rPr lang="ko-KR" altLang="en-US" dirty="0"/>
              <a:t>으로 </a:t>
            </a:r>
            <a:r>
              <a:rPr lang="en-US" altLang="ko-KR" dirty="0"/>
              <a:t>rouge</a:t>
            </a:r>
            <a:r>
              <a:rPr lang="ko-KR" altLang="en-US" dirty="0"/>
              <a:t>보다 </a:t>
            </a:r>
            <a:r>
              <a:rPr lang="en-US" altLang="ko-KR" dirty="0" err="1"/>
              <a:t>blanc</a:t>
            </a:r>
            <a:r>
              <a:rPr lang="ko-KR" altLang="en-US" dirty="0"/>
              <a:t>가 인간 평가와 상관 계수가 높게 측정됨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평가 시 사용했던 데이터는 뉴스 문서</a:t>
            </a:r>
            <a:r>
              <a:rPr lang="en-US" altLang="ko-KR" dirty="0"/>
              <a:t>(</a:t>
            </a:r>
            <a:r>
              <a:rPr lang="en-US" altLang="ko-KR" dirty="0" err="1"/>
              <a:t>cnn</a:t>
            </a:r>
            <a:r>
              <a:rPr lang="en-US" altLang="ko-KR" dirty="0"/>
              <a:t>/daily mail)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개에 대한 요약문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전체 요약을 수행 했는데 </a:t>
            </a:r>
            <a:r>
              <a:rPr lang="en-US" altLang="ko-KR" dirty="0" err="1"/>
              <a:t>Kobart</a:t>
            </a:r>
            <a:r>
              <a:rPr lang="en-US" altLang="ko-KR" dirty="0"/>
              <a:t> </a:t>
            </a:r>
            <a:r>
              <a:rPr lang="ko-KR" altLang="en-US" dirty="0"/>
              <a:t>요약 모델을 사용하였고</a:t>
            </a:r>
            <a:r>
              <a:rPr lang="en-US" altLang="ko-KR" dirty="0"/>
              <a:t>, </a:t>
            </a:r>
            <a:r>
              <a:rPr lang="ko-KR" altLang="en-US" dirty="0" err="1"/>
              <a:t>옵티마이저</a:t>
            </a:r>
            <a:r>
              <a:rPr lang="ko-KR" altLang="en-US" dirty="0"/>
              <a:t> </a:t>
            </a:r>
            <a:r>
              <a:rPr lang="en-US" altLang="ko-KR" dirty="0"/>
              <a:t>Adam</a:t>
            </a:r>
            <a:r>
              <a:rPr lang="ko-KR" altLang="en-US" dirty="0"/>
              <a:t>을 사용하여 자기가 스스로 매 </a:t>
            </a:r>
            <a:r>
              <a:rPr lang="ko-KR" altLang="en-US" dirty="0" err="1"/>
              <a:t>에폭마다</a:t>
            </a:r>
            <a:r>
              <a:rPr lang="ko-KR" altLang="en-US" dirty="0"/>
              <a:t> 최적의 </a:t>
            </a:r>
            <a:r>
              <a:rPr lang="ko-KR" altLang="en-US" dirty="0" err="1"/>
              <a:t>하이퍼파라미터로</a:t>
            </a:r>
            <a:r>
              <a:rPr lang="ko-KR" altLang="en-US" dirty="0"/>
              <a:t> 수정하면서 얻은 최적의 파라미터 값입니다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파라미터는 직접 </a:t>
            </a:r>
            <a:r>
              <a:rPr lang="ko-KR" altLang="en-US" dirty="0" err="1"/>
              <a:t>설정한게</a:t>
            </a:r>
            <a:r>
              <a:rPr lang="ko-KR" altLang="en-US" dirty="0"/>
              <a:t> 아니라 모델 </a:t>
            </a:r>
            <a:r>
              <a:rPr lang="ko-KR" altLang="en-US" dirty="0" err="1"/>
              <a:t>옵티마이저가</a:t>
            </a:r>
            <a:r>
              <a:rPr lang="ko-KR" altLang="en-US" dirty="0"/>
              <a:t> 직접 설정한 내용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kobart</a:t>
            </a:r>
            <a:r>
              <a:rPr lang="en-US" altLang="ko-KR" dirty="0"/>
              <a:t> </a:t>
            </a:r>
            <a:r>
              <a:rPr lang="ko-KR" altLang="en-US" dirty="0"/>
              <a:t>요약 모델에 샘플 데이터 </a:t>
            </a:r>
            <a:r>
              <a:rPr lang="en-US" altLang="ko-KR" dirty="0"/>
              <a:t>1000</a:t>
            </a:r>
            <a:r>
              <a:rPr lang="ko-KR" altLang="en-US" dirty="0"/>
              <a:t>건으로 </a:t>
            </a:r>
            <a:r>
              <a:rPr lang="en-US" altLang="ko-KR" dirty="0"/>
              <a:t>10</a:t>
            </a:r>
            <a:r>
              <a:rPr lang="ko-KR" altLang="en-US" dirty="0" err="1"/>
              <a:t>에폭</a:t>
            </a:r>
            <a:r>
              <a:rPr lang="ko-KR" altLang="en-US" dirty="0"/>
              <a:t> 학습 </a:t>
            </a:r>
            <a:r>
              <a:rPr lang="ko-KR" altLang="en-US" dirty="0" err="1"/>
              <a:t>시켰을때의</a:t>
            </a:r>
            <a:r>
              <a:rPr lang="ko-KR" altLang="en-US" dirty="0"/>
              <a:t> </a:t>
            </a:r>
            <a:r>
              <a:rPr lang="en-US" altLang="ko-KR" dirty="0"/>
              <a:t>train, valid loss</a:t>
            </a:r>
            <a:r>
              <a:rPr lang="ko-KR" altLang="en-US" dirty="0"/>
              <a:t>로 학습을 진행 할수록 </a:t>
            </a:r>
            <a:r>
              <a:rPr lang="en-US" altLang="ko-KR" dirty="0"/>
              <a:t>loss</a:t>
            </a:r>
            <a:r>
              <a:rPr lang="ko-KR" altLang="en-US" dirty="0"/>
              <a:t>가 줄어들고 </a:t>
            </a:r>
            <a:r>
              <a:rPr lang="en-US" altLang="ko-KR" dirty="0"/>
              <a:t>rouge </a:t>
            </a:r>
            <a:r>
              <a:rPr lang="ko-KR" altLang="en-US" dirty="0"/>
              <a:t>값도 성능이 좋게 </a:t>
            </a:r>
            <a:r>
              <a:rPr lang="ko-KR" altLang="en-US" dirty="0" err="1"/>
              <a:t>나오는것을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2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위와 같이 학습된 모델로 전체 요약을 수행한 결과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0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214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지난주 문제점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59590" y="2437670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화자별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요약 평가 지표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(BLANC)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에 대한 구체적인 설명 부족 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C25269D-66CB-745D-0AB7-EE30E882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89748" y="4085071"/>
            <a:ext cx="356235" cy="39671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FDFEE-881B-75A6-6648-D737EAA89D59}"/>
              </a:ext>
            </a:extLst>
          </p:cNvPr>
          <p:cNvSpPr txBox="1"/>
          <p:nvPr/>
        </p:nvSpPr>
        <p:spPr>
          <a:xfrm>
            <a:off x="1115908" y="4076844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48D80-FE7D-01C9-A960-A80307D7FEE2}"/>
              </a:ext>
            </a:extLst>
          </p:cNvPr>
          <p:cNvSpPr txBox="1"/>
          <p:nvPr/>
        </p:nvSpPr>
        <p:spPr>
          <a:xfrm>
            <a:off x="1502357" y="4076844"/>
            <a:ext cx="66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했을 때와 하지 않았을 때의 요약 결과 비교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367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</a:p>
          <a:p>
            <a:r>
              <a:rPr lang="en-US" altLang="ko-KR" dirty="0"/>
              <a:t>- masked token task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26B3A0-A95D-59BC-559C-41D784BB8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4" y="2726314"/>
            <a:ext cx="4910832" cy="27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14F37-5EE9-085E-1DA1-88BEE48FA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92" y="2620671"/>
            <a:ext cx="3168352" cy="1259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56C0F-E567-2B11-BACD-D896603CB522}"/>
              </a:ext>
            </a:extLst>
          </p:cNvPr>
          <p:cNvSpPr txBox="1"/>
          <p:nvPr/>
        </p:nvSpPr>
        <p:spPr>
          <a:xfrm>
            <a:off x="4622800" y="2196133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 모델</a:t>
            </a:r>
            <a:r>
              <a:rPr lang="en-US" altLang="ko-KR" dirty="0"/>
              <a:t>(</a:t>
            </a:r>
            <a:r>
              <a:rPr lang="en-US" altLang="ko-KR" dirty="0" err="1"/>
              <a:t>bertmaskedLM</a:t>
            </a:r>
            <a:r>
              <a:rPr lang="en-US" altLang="ko-KR" dirty="0"/>
              <a:t>)</a:t>
            </a:r>
            <a:r>
              <a:rPr lang="ko-KR" altLang="en-US" dirty="0"/>
              <a:t>을 통해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원문에서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요약문을 참조하여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 </a:t>
            </a:r>
            <a:r>
              <a:rPr lang="ko-KR" altLang="en-US" dirty="0" err="1"/>
              <a:t>향상률을</a:t>
            </a:r>
            <a:r>
              <a:rPr lang="ko-KR" altLang="en-US" dirty="0"/>
              <a:t> 점수로 표현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9442E-9DCF-A4C2-8D68-5782C1571DB8}"/>
              </a:ext>
            </a:extLst>
          </p:cNvPr>
          <p:cNvSpPr txBox="1"/>
          <p:nvPr/>
        </p:nvSpPr>
        <p:spPr>
          <a:xfrm>
            <a:off x="842380" y="539320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Vasilyev, O.,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Dharnidharka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V., &amp; Bohannon, J. (2020). Fill in the BLANC: Human-free quality estimation of document summaries. Proceedings of the First Workshop on Evaluation and Comparison of NLP Systems, 11-20.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arXiv:2002.09836.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195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56C0F-E567-2B11-BACD-D896603CB522}"/>
              </a:ext>
            </a:extLst>
          </p:cNvPr>
          <p:cNvSpPr txBox="1"/>
          <p:nvPr/>
        </p:nvSpPr>
        <p:spPr>
          <a:xfrm>
            <a:off x="4518209" y="2366414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명의 사람에 대한 평가 점수와 </a:t>
            </a:r>
            <a:r>
              <a:rPr lang="en-US" altLang="ko-KR" dirty="0" err="1"/>
              <a:t>blanc</a:t>
            </a:r>
            <a:r>
              <a:rPr lang="en-US" altLang="ko-KR" dirty="0"/>
              <a:t> </a:t>
            </a:r>
            <a:r>
              <a:rPr lang="ko-KR" altLang="en-US" dirty="0"/>
              <a:t>점수의 상관 관계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주석자와 동등하거나 그 이상의 성능을 보여준다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9442E-9DCF-A4C2-8D68-5782C1571DB8}"/>
              </a:ext>
            </a:extLst>
          </p:cNvPr>
          <p:cNvSpPr txBox="1"/>
          <p:nvPr/>
        </p:nvSpPr>
        <p:spPr>
          <a:xfrm>
            <a:off x="842380" y="539320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Vasilyev, O.,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Dharnidharka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V., &amp; Bohannon, J. (2020). Fill in the BLANC: Human-free quality estimation of document summaries. Proceedings of the First Workshop on Evaluation and Comparison of NLP Systems, 11-20.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arXiv:2002.09836.</a:t>
            </a:r>
            <a:endParaRPr lang="ko-KR" altLang="en-US" sz="1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1E3B180-E28D-6FEE-B865-05776A6B77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825" y="2352849"/>
            <a:ext cx="3200935" cy="26256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C986070-F03E-C3D4-55BB-2A7922C0FA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5613" y="4018274"/>
            <a:ext cx="3657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9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모델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75D1C-A399-22F2-BE9D-EAB7D595E138}"/>
              </a:ext>
            </a:extLst>
          </p:cNvPr>
          <p:cNvSpPr txBox="1"/>
          <p:nvPr/>
        </p:nvSpPr>
        <p:spPr>
          <a:xfrm>
            <a:off x="761858" y="1869899"/>
            <a:ext cx="2467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Kobart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C03F5-23C1-A3F0-E4C1-ADBF4877ABC3}"/>
              </a:ext>
            </a:extLst>
          </p:cNvPr>
          <p:cNvSpPr txBox="1"/>
          <p:nvPr/>
        </p:nvSpPr>
        <p:spPr>
          <a:xfrm>
            <a:off x="761858" y="2670439"/>
            <a:ext cx="2996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size: 4	</a:t>
            </a:r>
          </a:p>
          <a:p>
            <a:r>
              <a:rPr lang="en-US" altLang="ko-KR" dirty="0"/>
              <a:t>Max length: 512</a:t>
            </a:r>
          </a:p>
          <a:p>
            <a:r>
              <a:rPr lang="en-US" altLang="ko-KR" dirty="0"/>
              <a:t>Optimizer: </a:t>
            </a:r>
            <a:r>
              <a:rPr lang="en-US" altLang="ko-KR" dirty="0" err="1"/>
              <a:t>adam</a:t>
            </a:r>
            <a:endParaRPr lang="en-US" altLang="ko-KR" dirty="0"/>
          </a:p>
          <a:p>
            <a:r>
              <a:rPr lang="en-US" altLang="ko-KR" dirty="0"/>
              <a:t>learning rate: 3.0e-05</a:t>
            </a:r>
          </a:p>
          <a:p>
            <a:r>
              <a:rPr lang="en-US" altLang="ko-KR" dirty="0"/>
              <a:t>epochs: 10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FD239F-791B-1561-0CEE-E9B41D4EEB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8948" y="1835152"/>
            <a:ext cx="4477095" cy="33982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DEF772-3AFA-701F-ED19-2C45F05D0E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124" y="5342282"/>
            <a:ext cx="762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결과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054B2-760D-6F1C-17A9-6D20648A751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-1566" b="61414"/>
          <a:stretch/>
        </p:blipFill>
        <p:spPr>
          <a:xfrm>
            <a:off x="-129728" y="4103378"/>
            <a:ext cx="9829651" cy="161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C599D-433B-B405-05D9-57C8DFDE2CE3}"/>
              </a:ext>
            </a:extLst>
          </p:cNvPr>
          <p:cNvSpPr txBox="1"/>
          <p:nvPr/>
        </p:nvSpPr>
        <p:spPr>
          <a:xfrm>
            <a:off x="446336" y="1869899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 </a:t>
            </a:r>
            <a:r>
              <a:rPr lang="ko-KR" altLang="en-US" dirty="0"/>
              <a:t>해설</a:t>
            </a:r>
            <a:r>
              <a:rPr lang="en-US" altLang="ko-KR" dirty="0"/>
              <a:t>] </a:t>
            </a:r>
            <a:r>
              <a:rPr lang="ko-KR" altLang="en-US" dirty="0"/>
              <a:t>유럽의 보석 알프스</a:t>
            </a:r>
            <a:r>
              <a:rPr lang="en-US" altLang="ko-KR" dirty="0"/>
              <a:t>. </a:t>
            </a:r>
            <a:r>
              <a:rPr lang="ko-KR" altLang="en-US" dirty="0"/>
              <a:t>그 중심엔 오스트리아가 있다</a:t>
            </a:r>
            <a:r>
              <a:rPr lang="en-US" altLang="ko-KR" dirty="0"/>
              <a:t>. </a:t>
            </a:r>
            <a:r>
              <a:rPr lang="ko-KR" altLang="en-US" dirty="0"/>
              <a:t>그곳에 삶을 기대어 사는 아름다운 사람들</a:t>
            </a:r>
            <a:r>
              <a:rPr lang="en-US" altLang="ko-KR" dirty="0"/>
              <a:t>. </a:t>
            </a:r>
            <a:r>
              <a:rPr lang="ko-KR" altLang="en-US" dirty="0"/>
              <a:t>그리고 그들을 더 빛나게 해주는 찬란한 문화</a:t>
            </a:r>
            <a:r>
              <a:rPr lang="en-US" altLang="ko-KR" dirty="0"/>
              <a:t>. </a:t>
            </a:r>
            <a:r>
              <a:rPr lang="ko-KR" altLang="en-US" dirty="0"/>
              <a:t>그들과 함께 곳곳을 걸으며 만나는 오스트리아</a:t>
            </a:r>
            <a:r>
              <a:rPr lang="en-US" altLang="ko-KR" dirty="0"/>
              <a:t>. </a:t>
            </a:r>
            <a:r>
              <a:rPr lang="ko-KR" altLang="en-US" dirty="0"/>
              <a:t>알프스를 제대로 만나기 위해 산을 오르고 </a:t>
            </a:r>
            <a:r>
              <a:rPr lang="ko-KR" altLang="en-US" dirty="0" err="1"/>
              <a:t>오르고</a:t>
            </a:r>
            <a:r>
              <a:rPr lang="ko-KR" altLang="en-US" dirty="0"/>
              <a:t> 또 오른다</a:t>
            </a:r>
            <a:r>
              <a:rPr lang="en-US" altLang="ko-KR" dirty="0"/>
              <a:t>. </a:t>
            </a:r>
            <a:r>
              <a:rPr lang="ko-KR" altLang="en-US" dirty="0"/>
              <a:t>그리고 그 속에서 나를 채우고 </a:t>
            </a:r>
            <a:r>
              <a:rPr lang="ko-KR" altLang="en-US" dirty="0" err="1"/>
              <a:t>채우고</a:t>
            </a:r>
            <a:r>
              <a:rPr lang="ko-KR" altLang="en-US" dirty="0"/>
              <a:t> 또 채운다</a:t>
            </a:r>
            <a:r>
              <a:rPr lang="en-US" altLang="ko-KR" dirty="0"/>
              <a:t>. </a:t>
            </a:r>
            <a:r>
              <a:rPr lang="ko-KR" altLang="en-US" dirty="0"/>
              <a:t>지금 나는 오스트리아로 간다</a:t>
            </a:r>
            <a:r>
              <a:rPr lang="en-US" altLang="ko-KR" dirty="0"/>
              <a:t>.~</a:t>
            </a:r>
          </a:p>
          <a:p>
            <a:r>
              <a:rPr lang="en-US" altLang="ko-KR" dirty="0"/>
              <a:t>Inference: </a:t>
            </a:r>
            <a:r>
              <a:rPr lang="ko-KR" altLang="en-US" dirty="0" err="1"/>
              <a:t>인스부르크</a:t>
            </a:r>
            <a:r>
              <a:rPr lang="ko-KR" altLang="en-US" dirty="0"/>
              <a:t> 구도심에서 여정을 시작하며 그 곳의 사람들과 아름다운 문화로 오스트리아를 만난다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69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600</Words>
  <Application>Microsoft Office PowerPoint</Application>
  <PresentationFormat>사용자 지정</PresentationFormat>
  <Paragraphs>79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Söhne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나 현희</cp:lastModifiedBy>
  <cp:revision>137</cp:revision>
  <dcterms:created xsi:type="dcterms:W3CDTF">2013-02-06T12:21:29Z</dcterms:created>
  <dcterms:modified xsi:type="dcterms:W3CDTF">2023-06-02T04:02:26Z</dcterms:modified>
</cp:coreProperties>
</file>