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331" r:id="rId4"/>
    <p:sldId id="337" r:id="rId5"/>
    <p:sldId id="338" r:id="rId6"/>
    <p:sldId id="341" r:id="rId7"/>
    <p:sldId id="333" r:id="rId8"/>
  </p:sldIdLst>
  <p:sldSz cx="9245600" cy="6840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8B08"/>
    <a:srgbClr val="969696"/>
    <a:srgbClr val="B2B2B2"/>
    <a:srgbClr val="DDDDDD"/>
    <a:srgbClr val="8C4EA2"/>
    <a:srgbClr val="4F2F68"/>
    <a:srgbClr val="6600CC"/>
    <a:srgbClr val="404F21"/>
    <a:srgbClr val="A3CD5A"/>
    <a:srgbClr val="CA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2" autoAdjust="0"/>
    <p:restoredTop sz="62453" autoAdjust="0"/>
  </p:normalViewPr>
  <p:slideViewPr>
    <p:cSldViewPr>
      <p:cViewPr varScale="1">
        <p:scale>
          <a:sx n="54" d="100"/>
          <a:sy n="54" d="100"/>
        </p:scale>
        <p:origin x="2357" y="67"/>
      </p:cViewPr>
      <p:guideLst>
        <p:guide orient="horz" pos="2155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yeonhee na" userId="2242f2e4400e4392" providerId="LiveId" clId="{DFFBB0AF-F853-4D12-900D-000077D830C7}"/>
    <pc:docChg chg="modSld">
      <pc:chgData name="hyeonhee na" userId="2242f2e4400e4392" providerId="LiveId" clId="{DFFBB0AF-F853-4D12-900D-000077D830C7}" dt="2023-06-09T10:12:54.883" v="2" actId="1076"/>
      <pc:docMkLst>
        <pc:docMk/>
      </pc:docMkLst>
      <pc:sldChg chg="modSp mod">
        <pc:chgData name="hyeonhee na" userId="2242f2e4400e4392" providerId="LiveId" clId="{DFFBB0AF-F853-4D12-900D-000077D830C7}" dt="2023-06-09T10:12:54.883" v="2" actId="1076"/>
        <pc:sldMkLst>
          <pc:docMk/>
          <pc:sldMk cId="4031489295" sldId="331"/>
        </pc:sldMkLst>
        <pc:spChg chg="mod">
          <ac:chgData name="hyeonhee na" userId="2242f2e4400e4392" providerId="LiveId" clId="{DFFBB0AF-F853-4D12-900D-000077D830C7}" dt="2023-06-09T10:12:54.883" v="2" actId="1076"/>
          <ac:spMkLst>
            <pc:docMk/>
            <pc:sldMk cId="4031489295" sldId="331"/>
            <ac:spMk id="2" creationId="{3975EB03-40A2-ACD2-0C20-0BEE3FA28149}"/>
          </ac:spMkLst>
        </pc:spChg>
        <pc:picChg chg="mod">
          <ac:chgData name="hyeonhee na" userId="2242f2e4400e4392" providerId="LiveId" clId="{DFFBB0AF-F853-4D12-900D-000077D830C7}" dt="2023-06-09T10:09:57.267" v="1" actId="1076"/>
          <ac:picMkLst>
            <pc:docMk/>
            <pc:sldMk cId="4031489295" sldId="331"/>
            <ac:picMk id="19" creationId="{F126B3A0-A95D-59BC-559C-41D784BB81B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15650-063C-455C-8B59-3D8A2C6803D6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685800"/>
            <a:ext cx="4632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3FFDB-1D54-46DF-917A-5FED415D2B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52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이번 주 발표는 전체 요약 평가 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38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Blanc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참조 요약문을 사용하지 않는 요약문 평가 지표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None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평가 지표로 사용할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blanc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경우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masked token task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라는 방법을 사용하여 요약문의 성능을 측정합니다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먼저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데이터셋의 일부 토큰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단어나 단어의 부분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"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마스크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"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그 다음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모델은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마스크된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토큰을 원래의 토큰으로 예측하려고 합니다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해당 작업의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정답률을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기준으로 점수를 평가합니다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56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Blanc</a:t>
            </a:r>
            <a:r>
              <a:rPr lang="ko-KR" altLang="en-US" dirty="0"/>
              <a:t>의 경우 원문에 대해서 </a:t>
            </a:r>
            <a:r>
              <a:rPr lang="en-US" altLang="ko-KR" dirty="0"/>
              <a:t>masked token task</a:t>
            </a:r>
            <a:r>
              <a:rPr lang="ko-KR" altLang="en-US" dirty="0"/>
              <a:t>를 진행하고 </a:t>
            </a:r>
            <a:r>
              <a:rPr lang="en-US" altLang="ko-KR" dirty="0"/>
              <a:t>, </a:t>
            </a:r>
            <a:r>
              <a:rPr lang="ko-KR" altLang="en-US" dirty="0"/>
              <a:t>두번째로는 모델이 요약문을 참조해가면 원문에 대한 </a:t>
            </a:r>
            <a:r>
              <a:rPr lang="en-US" altLang="ko-KR" dirty="0"/>
              <a:t>masked token task</a:t>
            </a:r>
            <a:r>
              <a:rPr lang="ko-KR" altLang="en-US" dirty="0"/>
              <a:t>를 진행하는데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만약 요약문을 참고한 뒤 점수가 많이 오르면 해당 요약문이 요약이 잘 되었다고 판단</a:t>
            </a:r>
            <a:r>
              <a:rPr lang="en-US" altLang="ko-KR" dirty="0"/>
              <a:t>, </a:t>
            </a:r>
            <a:r>
              <a:rPr lang="ko-KR" altLang="en-US" dirty="0"/>
              <a:t>점수가 내려가거나 적게 오르면 해당 요약의 품질이 낮다고 판단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이를 기반으로 요약문의 품질을 측정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735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명의 사람에 대한 평가 점수와 </a:t>
            </a:r>
            <a:r>
              <a:rPr lang="en-US" altLang="ko-KR" dirty="0" err="1"/>
              <a:t>blanc</a:t>
            </a:r>
            <a:r>
              <a:rPr lang="en-US" altLang="ko-KR" dirty="0"/>
              <a:t> </a:t>
            </a:r>
            <a:r>
              <a:rPr lang="ko-KR" altLang="en-US" dirty="0"/>
              <a:t>점수의 상관 관계 분석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30%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주석자와 동등하거나 그 이상의 성능을 보여준다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dirty="0"/>
              <a:t>대표적으로 사용되는 </a:t>
            </a:r>
            <a:r>
              <a:rPr lang="en-US" altLang="ko-KR" dirty="0"/>
              <a:t>rouge</a:t>
            </a:r>
            <a:r>
              <a:rPr lang="ko-KR" altLang="en-US" dirty="0"/>
              <a:t>의 상관관계는 대략 </a:t>
            </a:r>
            <a:r>
              <a:rPr lang="en-US" altLang="ko-KR" dirty="0"/>
              <a:t>0.3</a:t>
            </a:r>
            <a:r>
              <a:rPr lang="ko-KR" altLang="en-US" dirty="0"/>
              <a:t>으로 </a:t>
            </a:r>
            <a:r>
              <a:rPr lang="en-US" altLang="ko-KR" dirty="0"/>
              <a:t>rouge</a:t>
            </a:r>
            <a:r>
              <a:rPr lang="ko-KR" altLang="en-US" dirty="0"/>
              <a:t>보다 </a:t>
            </a:r>
            <a:r>
              <a:rPr lang="en-US" altLang="ko-KR" dirty="0" err="1"/>
              <a:t>blanc</a:t>
            </a:r>
            <a:r>
              <a:rPr lang="ko-KR" altLang="en-US" dirty="0"/>
              <a:t>가 인간 평가와 상관 계수가 높게 측정됨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평가 시 사용했던 데이터는 뉴스 문서</a:t>
            </a:r>
            <a:r>
              <a:rPr lang="en-US" altLang="ko-KR" dirty="0"/>
              <a:t>(</a:t>
            </a:r>
            <a:r>
              <a:rPr lang="en-US" altLang="ko-KR" dirty="0" err="1"/>
              <a:t>cnn</a:t>
            </a:r>
            <a:r>
              <a:rPr lang="en-US" altLang="ko-KR" dirty="0"/>
              <a:t>/daily mail)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개에 대한 요약문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908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다음은 전체 요약을 수행 했는데 </a:t>
            </a:r>
            <a:r>
              <a:rPr lang="en-US" altLang="ko-KR" dirty="0" err="1"/>
              <a:t>Kobart</a:t>
            </a:r>
            <a:r>
              <a:rPr lang="en-US" altLang="ko-KR" dirty="0"/>
              <a:t> </a:t>
            </a:r>
            <a:r>
              <a:rPr lang="ko-KR" altLang="en-US" dirty="0"/>
              <a:t>요약 모델을 사용하였고</a:t>
            </a:r>
            <a:r>
              <a:rPr lang="en-US" altLang="ko-KR" dirty="0"/>
              <a:t>, </a:t>
            </a:r>
            <a:r>
              <a:rPr lang="ko-KR" altLang="en-US" dirty="0" err="1"/>
              <a:t>옵티마이저</a:t>
            </a:r>
            <a:r>
              <a:rPr lang="ko-KR" altLang="en-US" dirty="0"/>
              <a:t> </a:t>
            </a:r>
            <a:r>
              <a:rPr lang="en-US" altLang="ko-KR" dirty="0"/>
              <a:t>Adam</a:t>
            </a:r>
            <a:r>
              <a:rPr lang="ko-KR" altLang="en-US" dirty="0"/>
              <a:t>을 사용하여 자기가 스스로 매 </a:t>
            </a:r>
            <a:r>
              <a:rPr lang="ko-KR" altLang="en-US" dirty="0" err="1"/>
              <a:t>에폭마다</a:t>
            </a:r>
            <a:r>
              <a:rPr lang="ko-KR" altLang="en-US" dirty="0"/>
              <a:t> 최적의 </a:t>
            </a:r>
            <a:r>
              <a:rPr lang="ko-KR" altLang="en-US" dirty="0" err="1"/>
              <a:t>하이퍼파라미터로</a:t>
            </a:r>
            <a:r>
              <a:rPr lang="ko-KR" altLang="en-US" dirty="0"/>
              <a:t> 수정하면서 얻은 최적의 파라미터 값입니다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파라미터는 직접 </a:t>
            </a:r>
            <a:r>
              <a:rPr lang="ko-KR" altLang="en-US" dirty="0" err="1"/>
              <a:t>설정한게</a:t>
            </a:r>
            <a:r>
              <a:rPr lang="ko-KR" altLang="en-US" dirty="0"/>
              <a:t> 아니라 모델 </a:t>
            </a:r>
            <a:r>
              <a:rPr lang="ko-KR" altLang="en-US" dirty="0" err="1"/>
              <a:t>옵티마이저가</a:t>
            </a:r>
            <a:r>
              <a:rPr lang="ko-KR" altLang="en-US" dirty="0"/>
              <a:t> 직접 설정한 내용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kobart</a:t>
            </a:r>
            <a:r>
              <a:rPr lang="en-US" altLang="ko-KR" dirty="0"/>
              <a:t> </a:t>
            </a:r>
            <a:r>
              <a:rPr lang="ko-KR" altLang="en-US" dirty="0"/>
              <a:t>요약 모델에 샘플 데이터 </a:t>
            </a:r>
            <a:r>
              <a:rPr lang="en-US" altLang="ko-KR" dirty="0"/>
              <a:t>1000</a:t>
            </a:r>
            <a:r>
              <a:rPr lang="ko-KR" altLang="en-US" dirty="0"/>
              <a:t>건으로 </a:t>
            </a:r>
            <a:r>
              <a:rPr lang="en-US" altLang="ko-KR" dirty="0"/>
              <a:t>10</a:t>
            </a:r>
            <a:r>
              <a:rPr lang="ko-KR" altLang="en-US" dirty="0" err="1"/>
              <a:t>에폭</a:t>
            </a:r>
            <a:r>
              <a:rPr lang="ko-KR" altLang="en-US" dirty="0"/>
              <a:t> 학습 </a:t>
            </a:r>
            <a:r>
              <a:rPr lang="ko-KR" altLang="en-US" dirty="0" err="1"/>
              <a:t>시켰을때의</a:t>
            </a:r>
            <a:r>
              <a:rPr lang="ko-KR" altLang="en-US" dirty="0"/>
              <a:t> </a:t>
            </a:r>
            <a:r>
              <a:rPr lang="en-US" altLang="ko-KR" dirty="0"/>
              <a:t>train, valid loss</a:t>
            </a:r>
            <a:r>
              <a:rPr lang="ko-KR" altLang="en-US" dirty="0"/>
              <a:t>로 학습을 진행 할수록 </a:t>
            </a:r>
            <a:r>
              <a:rPr lang="en-US" altLang="ko-KR" dirty="0"/>
              <a:t>loss</a:t>
            </a:r>
            <a:r>
              <a:rPr lang="ko-KR" altLang="en-US" dirty="0"/>
              <a:t>가 줄어들고 </a:t>
            </a:r>
            <a:r>
              <a:rPr lang="en-US" altLang="ko-KR" dirty="0"/>
              <a:t>rouge </a:t>
            </a:r>
            <a:r>
              <a:rPr lang="ko-KR" altLang="en-US" dirty="0"/>
              <a:t>값도 성능이 좋게 </a:t>
            </a:r>
            <a:r>
              <a:rPr lang="ko-KR" altLang="en-US" dirty="0" err="1"/>
              <a:t>나오는것을</a:t>
            </a:r>
            <a:r>
              <a:rPr lang="ko-KR" altLang="en-US" dirty="0"/>
              <a:t> 확인 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27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위와 같이 학습된 모델로 전체 요약을 수행한 결과 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607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3420" y="2125001"/>
            <a:ext cx="7858760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6840" y="3876305"/>
            <a:ext cx="6471920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503" y="273939"/>
            <a:ext cx="2102732" cy="582079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7096" y="273939"/>
            <a:ext cx="6157313" cy="582079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339" y="4395679"/>
            <a:ext cx="7858760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339" y="2899312"/>
            <a:ext cx="7858760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096" y="1591376"/>
            <a:ext cx="4130022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1211" y="1591376"/>
            <a:ext cx="4130023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31204"/>
            <a:ext cx="4085079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" y="2169337"/>
            <a:ext cx="408507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96637" y="1531204"/>
            <a:ext cx="4086684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96637" y="2169337"/>
            <a:ext cx="4086684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2355"/>
            <a:ext cx="3041739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4773" y="272355"/>
            <a:ext cx="5168547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2280" y="1431446"/>
            <a:ext cx="3041739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2202" y="4788377"/>
            <a:ext cx="554736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2202" y="611215"/>
            <a:ext cx="554736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2202" y="5353671"/>
            <a:ext cx="554736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96126"/>
            <a:ext cx="8321040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2280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58914" y="6340166"/>
            <a:ext cx="29277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26013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6228" y="261017"/>
            <a:ext cx="9153144" cy="6318504"/>
            <a:chOff x="28575" y="464884"/>
            <a:chExt cx="9153144" cy="6318504"/>
          </a:xfrm>
        </p:grpSpPr>
        <p:grpSp>
          <p:nvGrpSpPr>
            <p:cNvPr id="20" name="그룹 20"/>
            <p:cNvGrpSpPr/>
            <p:nvPr/>
          </p:nvGrpSpPr>
          <p:grpSpPr>
            <a:xfrm>
              <a:off x="28575" y="464884"/>
              <a:ext cx="9153144" cy="6318504"/>
              <a:chOff x="28575" y="464884"/>
              <a:chExt cx="9153144" cy="6318504"/>
            </a:xfrm>
          </p:grpSpPr>
          <p:pic>
            <p:nvPicPr>
              <p:cNvPr id="24" name="Picture 6" descr="C:\Users\Administrator\Desktop\인하대학교\05_템플릿\01_작업\확정\01\PNG\01_보드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8575" y="464884"/>
                <a:ext cx="9153144" cy="6318504"/>
              </a:xfrm>
              <a:prstGeom prst="rect">
                <a:avLst/>
              </a:prstGeom>
              <a:noFill/>
            </p:spPr>
          </p:pic>
          <p:grpSp>
            <p:nvGrpSpPr>
              <p:cNvPr id="25" name="그룹 19"/>
              <p:cNvGrpSpPr/>
              <p:nvPr/>
            </p:nvGrpSpPr>
            <p:grpSpPr>
              <a:xfrm>
                <a:off x="301625" y="634187"/>
                <a:ext cx="8641461" cy="5885146"/>
                <a:chOff x="301625" y="634187"/>
                <a:chExt cx="8641461" cy="5885146"/>
              </a:xfrm>
            </p:grpSpPr>
            <p:pic>
              <p:nvPicPr>
                <p:cNvPr id="26" name="Picture 9" descr="C:\Users\Administrator\Desktop\인하대학교\05_템플릿\01_작업\확정\01\PNG\08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01625" y="2205853"/>
                  <a:ext cx="8641080" cy="42519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" name="Picture 7" descr="C:\Users\Administrator\Desktop\인하대학교\05_템플릿\01_작업\확정\01\PNG\05.png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311150" y="5001429"/>
                  <a:ext cx="8631936" cy="1517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C:\Users\Administrator\Desktop\인하대학교\05_템플릿\01_작업\확정\01\PNG\06.png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7551758" y="634187"/>
                  <a:ext cx="1380744" cy="363931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1" name="그룹 1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2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2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" name="Picture 10" descr="C:\Users\Administrator\Desktop\인하대학교\05_템플릿\01_작업\확정\01\PNG\07.png"/>
          <p:cNvPicPr>
            <a:picLocks noChangeArrowheads="1"/>
          </p:cNvPicPr>
          <p:nvPr/>
        </p:nvPicPr>
        <p:blipFill>
          <a:blip r:embed="rId9"/>
          <a:srcRect t="-60000" b="-60000"/>
          <a:stretch>
            <a:fillRect/>
          </a:stretch>
        </p:blipFill>
        <p:spPr bwMode="auto">
          <a:xfrm>
            <a:off x="1336652" y="2749768"/>
            <a:ext cx="6840474" cy="60350"/>
          </a:xfrm>
          <a:prstGeom prst="rect">
            <a:avLst/>
          </a:prstGeom>
          <a:noFill/>
        </p:spPr>
      </p:pic>
      <p:pic>
        <p:nvPicPr>
          <p:cNvPr id="11" name="Picture 11" descr="C:\Users\Administrator\Desktop\인하대학교\05_템플릿\01_작업\확정\01\PNG\03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93644" y="777637"/>
            <a:ext cx="3035808" cy="35661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0834" y="787162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주제 발표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8090" y="1421021"/>
            <a:ext cx="1582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>
                <a:solidFill>
                  <a:srgbClr val="002F81"/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9000" dirty="0">
              <a:solidFill>
                <a:srgbClr val="002F8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8587" y="2866680"/>
            <a:ext cx="6623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i="1" dirty="0">
                <a:latin typeface="나눔명조" pitchFamily="18" charset="-127"/>
                <a:ea typeface="나눔명조" pitchFamily="18" charset="-127"/>
              </a:rPr>
              <a:t>화자 분리와 대본을 활용한 </a:t>
            </a:r>
            <a:endParaRPr lang="en-US" altLang="ko-KR" sz="3600" b="1" i="1" dirty="0"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sz="3600" b="1" i="1" dirty="0">
                <a:latin typeface="나눔명조" pitchFamily="18" charset="-127"/>
                <a:ea typeface="나눔명조" pitchFamily="18" charset="-127"/>
              </a:rPr>
              <a:t>뉴스 음성 요약 시스템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C2879-9573-33EE-7B10-ABCA1596C4BC}"/>
              </a:ext>
            </a:extLst>
          </p:cNvPr>
          <p:cNvSpPr txBox="1"/>
          <p:nvPr/>
        </p:nvSpPr>
        <p:spPr>
          <a:xfrm>
            <a:off x="6444780" y="4658259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12161724 </a:t>
            </a:r>
            <a:r>
              <a:rPr lang="ko-KR" altLang="en-US" b="1" dirty="0" err="1"/>
              <a:t>나현희</a:t>
            </a:r>
            <a:endParaRPr lang="en-US" altLang="ko-KR" b="1" dirty="0"/>
          </a:p>
          <a:p>
            <a:r>
              <a:rPr lang="en-US" altLang="ko-KR" b="1" dirty="0"/>
              <a:t>12171797 </a:t>
            </a:r>
            <a:r>
              <a:rPr lang="ko-KR" altLang="en-US" b="1" dirty="0"/>
              <a:t>신원철</a:t>
            </a:r>
            <a:endParaRPr lang="en-US" altLang="ko-KR" b="1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2140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지난주 문제점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지난주 문제점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1866" y="2449468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59590" y="2437670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2357" y="2449468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spc="100" dirty="0" err="1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화자별</a:t>
            </a:r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요약 평가 지표</a:t>
            </a:r>
            <a:r>
              <a:rPr lang="en-US" altLang="ko-KR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(BLANC)</a:t>
            </a:r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에 대한 구체적인 설명 부족  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8C25269D-66CB-745D-0AB7-EE30E882D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089748" y="4085071"/>
            <a:ext cx="356235" cy="39671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6FDFEE-881B-75A6-6648-D737EAA89D59}"/>
              </a:ext>
            </a:extLst>
          </p:cNvPr>
          <p:cNvSpPr txBox="1"/>
          <p:nvPr/>
        </p:nvSpPr>
        <p:spPr>
          <a:xfrm>
            <a:off x="1115908" y="4076844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348D80-FE7D-01C9-A960-A80307D7FEE2}"/>
              </a:ext>
            </a:extLst>
          </p:cNvPr>
          <p:cNvSpPr txBox="1"/>
          <p:nvPr/>
        </p:nvSpPr>
        <p:spPr>
          <a:xfrm>
            <a:off x="1502357" y="4076844"/>
            <a:ext cx="662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화자 분리를 했을 때와 하지 않았을 때의 요약 결과 비교 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5148" y="135809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점수의 대표성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06376" y="213838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75EB03-40A2-ACD2-0C20-0BEE3FA28149}"/>
              </a:ext>
            </a:extLst>
          </p:cNvPr>
          <p:cNvSpPr txBox="1"/>
          <p:nvPr/>
        </p:nvSpPr>
        <p:spPr>
          <a:xfrm>
            <a:off x="816050" y="1953173"/>
            <a:ext cx="367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BLANC</a:t>
            </a:r>
          </a:p>
          <a:p>
            <a:r>
              <a:rPr lang="en-US" altLang="ko-KR" dirty="0"/>
              <a:t>- masked token task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126B3A0-A95D-59BC-559C-41D784BB81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1548" y="2582108"/>
            <a:ext cx="4910832" cy="274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8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5148" y="135809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점수의 대표성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06376" y="213838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75EB03-40A2-ACD2-0C20-0BEE3FA28149}"/>
              </a:ext>
            </a:extLst>
          </p:cNvPr>
          <p:cNvSpPr txBox="1"/>
          <p:nvPr/>
        </p:nvSpPr>
        <p:spPr>
          <a:xfrm>
            <a:off x="806376" y="1953717"/>
            <a:ext cx="162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BLANC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C14F37-5EE9-085E-1DA1-88BEE48FA2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392" y="2620671"/>
            <a:ext cx="3168352" cy="1259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F56C0F-E567-2B11-BACD-D896603CB522}"/>
              </a:ext>
            </a:extLst>
          </p:cNvPr>
          <p:cNvSpPr txBox="1"/>
          <p:nvPr/>
        </p:nvSpPr>
        <p:spPr>
          <a:xfrm>
            <a:off x="4622800" y="2196133"/>
            <a:ext cx="3672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언어 모델</a:t>
            </a:r>
            <a:r>
              <a:rPr lang="en-US" altLang="ko-KR" dirty="0"/>
              <a:t>(</a:t>
            </a:r>
            <a:r>
              <a:rPr lang="en-US" altLang="ko-KR" dirty="0" err="1"/>
              <a:t>bertmaskedLM</a:t>
            </a:r>
            <a:r>
              <a:rPr lang="en-US" altLang="ko-KR" dirty="0"/>
              <a:t>)</a:t>
            </a:r>
            <a:r>
              <a:rPr lang="ko-KR" altLang="en-US" dirty="0"/>
              <a:t>을 통해 </a:t>
            </a:r>
            <a:r>
              <a:rPr lang="en-US" altLang="ko-KR" dirty="0"/>
              <a:t>masked token task </a:t>
            </a:r>
            <a:r>
              <a:rPr lang="ko-KR" altLang="en-US" dirty="0"/>
              <a:t>진행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원문에서 </a:t>
            </a:r>
            <a:r>
              <a:rPr lang="en-US" altLang="ko-KR" dirty="0"/>
              <a:t>masked token task </a:t>
            </a:r>
            <a:r>
              <a:rPr lang="ko-KR" altLang="en-US" dirty="0"/>
              <a:t>진행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요약문을 참조하여 </a:t>
            </a:r>
            <a:r>
              <a:rPr lang="en-US" altLang="ko-KR" dirty="0"/>
              <a:t>masked token task </a:t>
            </a:r>
            <a:r>
              <a:rPr lang="ko-KR" altLang="en-US" dirty="0"/>
              <a:t>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성능 </a:t>
            </a:r>
            <a:r>
              <a:rPr lang="ko-KR" altLang="en-US" dirty="0" err="1"/>
              <a:t>향상률을</a:t>
            </a:r>
            <a:r>
              <a:rPr lang="ko-KR" altLang="en-US" dirty="0"/>
              <a:t> 점수로 표현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D9442E-9DCF-A4C2-8D68-5782C1571DB8}"/>
              </a:ext>
            </a:extLst>
          </p:cNvPr>
          <p:cNvSpPr txBox="1"/>
          <p:nvPr/>
        </p:nvSpPr>
        <p:spPr>
          <a:xfrm>
            <a:off x="842380" y="5393204"/>
            <a:ext cx="6552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Vasilyev, O., </a:t>
            </a:r>
            <a:r>
              <a:rPr lang="en-US" altLang="ko-KR" sz="10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Dharnidharka</a:t>
            </a:r>
            <a:r>
              <a:rPr lang="en-US" altLang="ko-KR" sz="10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V., &amp; Bohannon, J. (2020). Fill in the BLANC: Human-free quality estimation of document summaries. Proceedings of the First Workshop on Evaluation and Comparison of NLP Systems, 11-20. </a:t>
            </a:r>
            <a:r>
              <a:rPr lang="en-US" altLang="ko-KR" sz="10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arXiv</a:t>
            </a:r>
            <a:r>
              <a:rPr lang="en-US" altLang="ko-KR" sz="10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preprint arXiv:2002.09836.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7195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5148" y="135809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점수의 대표성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06376" y="213838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75EB03-40A2-ACD2-0C20-0BEE3FA28149}"/>
              </a:ext>
            </a:extLst>
          </p:cNvPr>
          <p:cNvSpPr txBox="1"/>
          <p:nvPr/>
        </p:nvSpPr>
        <p:spPr>
          <a:xfrm>
            <a:off x="806376" y="1953717"/>
            <a:ext cx="162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BLANC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F56C0F-E567-2B11-BACD-D896603CB522}"/>
              </a:ext>
            </a:extLst>
          </p:cNvPr>
          <p:cNvSpPr txBox="1"/>
          <p:nvPr/>
        </p:nvSpPr>
        <p:spPr>
          <a:xfrm>
            <a:off x="4518209" y="2366414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명의 사람에 대한 평가 점수와 </a:t>
            </a:r>
            <a:r>
              <a:rPr lang="en-US" altLang="ko-KR" dirty="0" err="1"/>
              <a:t>blanc</a:t>
            </a:r>
            <a:r>
              <a:rPr lang="en-US" altLang="ko-KR" dirty="0"/>
              <a:t> </a:t>
            </a:r>
            <a:r>
              <a:rPr lang="ko-KR" altLang="en-US" dirty="0"/>
              <a:t>점수의 상관 관계 분석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30%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주석자와 동등하거나 그 이상의 성능을 보여준다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D9442E-9DCF-A4C2-8D68-5782C1571DB8}"/>
              </a:ext>
            </a:extLst>
          </p:cNvPr>
          <p:cNvSpPr txBox="1"/>
          <p:nvPr/>
        </p:nvSpPr>
        <p:spPr>
          <a:xfrm>
            <a:off x="842380" y="5393204"/>
            <a:ext cx="6552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Vasilyev, O., </a:t>
            </a:r>
            <a:r>
              <a:rPr lang="en-US" altLang="ko-KR" sz="10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Dharnidharka</a:t>
            </a:r>
            <a:r>
              <a:rPr lang="en-US" altLang="ko-KR" sz="10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V., &amp; Bohannon, J. (2020). Fill in the BLANC: Human-free quality estimation of document summaries. Proceedings of the First Workshop on Evaluation and Comparison of NLP Systems, 11-20. </a:t>
            </a:r>
            <a:r>
              <a:rPr lang="en-US" altLang="ko-KR" sz="10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arXiv</a:t>
            </a:r>
            <a:r>
              <a:rPr lang="en-US" altLang="ko-KR" sz="10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preprint arXiv:2002.09836.</a:t>
            </a:r>
            <a:endParaRPr lang="ko-KR" altLang="en-US" sz="10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1E3B180-E28D-6FEE-B865-05776A6B77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1825" y="2352849"/>
            <a:ext cx="3200935" cy="262565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C986070-F03E-C3D4-55BB-2A7922C0FA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25613" y="4018274"/>
            <a:ext cx="36576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9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038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5148" y="1358092"/>
            <a:ext cx="2375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전체 요약 모델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A75D1C-A399-22F2-BE9D-EAB7D595E138}"/>
              </a:ext>
            </a:extLst>
          </p:cNvPr>
          <p:cNvSpPr txBox="1"/>
          <p:nvPr/>
        </p:nvSpPr>
        <p:spPr>
          <a:xfrm>
            <a:off x="761858" y="1869899"/>
            <a:ext cx="2467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Kobart</a:t>
            </a:r>
            <a:r>
              <a:rPr lang="ko-KR" alt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C03F5-23C1-A3F0-E4C1-ADBF4877ABC3}"/>
              </a:ext>
            </a:extLst>
          </p:cNvPr>
          <p:cNvSpPr txBox="1"/>
          <p:nvPr/>
        </p:nvSpPr>
        <p:spPr>
          <a:xfrm>
            <a:off x="761858" y="2670439"/>
            <a:ext cx="29968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Batch</a:t>
            </a:r>
            <a:r>
              <a:rPr lang="ko-KR" altLang="en-US" dirty="0"/>
              <a:t> </a:t>
            </a:r>
            <a:r>
              <a:rPr lang="en-US" altLang="ko-KR" dirty="0"/>
              <a:t>size: 4	</a:t>
            </a:r>
          </a:p>
          <a:p>
            <a:r>
              <a:rPr lang="en-US" altLang="ko-KR" dirty="0"/>
              <a:t>Max length: 512</a:t>
            </a:r>
          </a:p>
          <a:p>
            <a:r>
              <a:rPr lang="en-US" altLang="ko-KR" dirty="0"/>
              <a:t>Optimizer: </a:t>
            </a:r>
            <a:r>
              <a:rPr lang="en-US" altLang="ko-KR" dirty="0" err="1"/>
              <a:t>adam</a:t>
            </a:r>
            <a:endParaRPr lang="en-US" altLang="ko-KR" dirty="0"/>
          </a:p>
          <a:p>
            <a:r>
              <a:rPr lang="en-US" altLang="ko-KR" dirty="0"/>
              <a:t>learning rate: 3.0e-05</a:t>
            </a:r>
          </a:p>
          <a:p>
            <a:r>
              <a:rPr lang="en-US" altLang="ko-KR" dirty="0"/>
              <a:t>epochs: 10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CFD239F-791B-1561-0CEE-E9B41D4EEB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8948" y="1835152"/>
            <a:ext cx="4477095" cy="339827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BDEF772-3AFA-701F-ED19-2C45F05D0E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0124" y="5342282"/>
            <a:ext cx="76200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6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038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5148" y="1358092"/>
            <a:ext cx="2303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전체 요약 결과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A054B2-760D-6F1C-17A9-6D20648A751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-1566" b="61414"/>
          <a:stretch/>
        </p:blipFill>
        <p:spPr>
          <a:xfrm>
            <a:off x="-129728" y="4103378"/>
            <a:ext cx="9829651" cy="16135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DC599D-433B-B405-05D9-57C8DFDE2CE3}"/>
              </a:ext>
            </a:extLst>
          </p:cNvPr>
          <p:cNvSpPr txBox="1"/>
          <p:nvPr/>
        </p:nvSpPr>
        <p:spPr>
          <a:xfrm>
            <a:off x="446336" y="1869899"/>
            <a:ext cx="8286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Input:  </a:t>
            </a:r>
            <a:r>
              <a:rPr lang="ko-KR" altLang="en-US" dirty="0"/>
              <a:t>해설</a:t>
            </a:r>
            <a:r>
              <a:rPr lang="en-US" altLang="ko-KR" dirty="0"/>
              <a:t>] </a:t>
            </a:r>
            <a:r>
              <a:rPr lang="ko-KR" altLang="en-US" dirty="0"/>
              <a:t>유럽의 보석 알프스</a:t>
            </a:r>
            <a:r>
              <a:rPr lang="en-US" altLang="ko-KR" dirty="0"/>
              <a:t>. </a:t>
            </a:r>
            <a:r>
              <a:rPr lang="ko-KR" altLang="en-US" dirty="0"/>
              <a:t>그 중심엔 오스트리아가 있다</a:t>
            </a:r>
            <a:r>
              <a:rPr lang="en-US" altLang="ko-KR" dirty="0"/>
              <a:t>. </a:t>
            </a:r>
            <a:r>
              <a:rPr lang="ko-KR" altLang="en-US" dirty="0"/>
              <a:t>그곳에 삶을 기대어 사는 아름다운 사람들</a:t>
            </a:r>
            <a:r>
              <a:rPr lang="en-US" altLang="ko-KR" dirty="0"/>
              <a:t>. </a:t>
            </a:r>
            <a:r>
              <a:rPr lang="ko-KR" altLang="en-US" dirty="0"/>
              <a:t>그리고 그들을 더 빛나게 해주는 찬란한 문화</a:t>
            </a:r>
            <a:r>
              <a:rPr lang="en-US" altLang="ko-KR" dirty="0"/>
              <a:t>. </a:t>
            </a:r>
            <a:r>
              <a:rPr lang="ko-KR" altLang="en-US" dirty="0"/>
              <a:t>그들과 함께 곳곳을 걸으며 만나는 오스트리아</a:t>
            </a:r>
            <a:r>
              <a:rPr lang="en-US" altLang="ko-KR" dirty="0"/>
              <a:t>. </a:t>
            </a:r>
            <a:r>
              <a:rPr lang="ko-KR" altLang="en-US" dirty="0"/>
              <a:t>알프스를 제대로 만나기 위해 산을 오르고 </a:t>
            </a:r>
            <a:r>
              <a:rPr lang="ko-KR" altLang="en-US" dirty="0" err="1"/>
              <a:t>오르고</a:t>
            </a:r>
            <a:r>
              <a:rPr lang="ko-KR" altLang="en-US" dirty="0"/>
              <a:t> 또 오른다</a:t>
            </a:r>
            <a:r>
              <a:rPr lang="en-US" altLang="ko-KR" dirty="0"/>
              <a:t>. </a:t>
            </a:r>
            <a:r>
              <a:rPr lang="ko-KR" altLang="en-US" dirty="0"/>
              <a:t>그리고 그 속에서 나를 채우고 </a:t>
            </a:r>
            <a:r>
              <a:rPr lang="ko-KR" altLang="en-US" dirty="0" err="1"/>
              <a:t>채우고</a:t>
            </a:r>
            <a:r>
              <a:rPr lang="ko-KR" altLang="en-US" dirty="0"/>
              <a:t> 또 채운다</a:t>
            </a:r>
            <a:r>
              <a:rPr lang="en-US" altLang="ko-KR" dirty="0"/>
              <a:t>. </a:t>
            </a:r>
            <a:r>
              <a:rPr lang="ko-KR" altLang="en-US" dirty="0"/>
              <a:t>지금 나는 오스트리아로 간다</a:t>
            </a:r>
            <a:r>
              <a:rPr lang="en-US" altLang="ko-KR" dirty="0"/>
              <a:t>.~</a:t>
            </a:r>
          </a:p>
          <a:p>
            <a:r>
              <a:rPr lang="en-US" altLang="ko-KR" dirty="0"/>
              <a:t>Inference: </a:t>
            </a:r>
            <a:r>
              <a:rPr lang="ko-KR" altLang="en-US" dirty="0" err="1"/>
              <a:t>인스부르크</a:t>
            </a:r>
            <a:r>
              <a:rPr lang="ko-KR" altLang="en-US" dirty="0"/>
              <a:t> 구도심에서 여정을 시작하며 그 곳의 사람들과 아름다운 문화로 오스트리아를 만난다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699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BDE9FA"/>
            </a:gs>
            <a:gs pos="100000">
              <a:srgbClr val="53A3D5"/>
            </a:gs>
            <a:gs pos="100000">
              <a:srgbClr val="E6B6FC"/>
            </a:gs>
          </a:gsLst>
          <a:lin ang="5400000" scaled="1"/>
        </a:gradFill>
        <a:ln w="12700">
          <a:solidFill>
            <a:srgbClr val="4780A3"/>
          </a:solidFill>
        </a:ln>
        <a:effectLst>
          <a:outerShdw blurRad="63500" sx="102000" sy="102000" algn="ctr" rotWithShape="0">
            <a:prstClr val="black">
              <a:alpha val="2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6782</TotalTime>
  <Words>600</Words>
  <Application>Microsoft Office PowerPoint</Application>
  <PresentationFormat>사용자 지정</PresentationFormat>
  <Paragraphs>79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Söhne</vt:lpstr>
      <vt:lpstr>나눔고딕</vt:lpstr>
      <vt:lpstr>나눔명조</vt:lpstr>
      <vt:lpstr>나눔명조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hyeonhee na</cp:lastModifiedBy>
  <cp:revision>137</cp:revision>
  <dcterms:created xsi:type="dcterms:W3CDTF">2013-02-06T12:21:29Z</dcterms:created>
  <dcterms:modified xsi:type="dcterms:W3CDTF">2023-06-09T10:13:05Z</dcterms:modified>
</cp:coreProperties>
</file>