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76" r:id="rId2"/>
    <p:sldId id="268" r:id="rId3"/>
    <p:sldId id="269" r:id="rId4"/>
    <p:sldId id="277" r:id="rId5"/>
    <p:sldId id="271" r:id="rId6"/>
    <p:sldId id="301" r:id="rId7"/>
    <p:sldId id="280" r:id="rId8"/>
    <p:sldId id="282" r:id="rId9"/>
    <p:sldId id="283" r:id="rId10"/>
    <p:sldId id="284" r:id="rId11"/>
    <p:sldId id="286" r:id="rId12"/>
    <p:sldId id="287" r:id="rId13"/>
    <p:sldId id="289" r:id="rId14"/>
    <p:sldId id="288" r:id="rId15"/>
    <p:sldId id="300" r:id="rId16"/>
    <p:sldId id="291" r:id="rId17"/>
    <p:sldId id="290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찾아보았습니다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주요 화자 추출 모델은 </a:t>
            </a:r>
            <a:r>
              <a:rPr lang="en-US" altLang="ko-KR" dirty="0" err="1"/>
              <a:t>KoSimCSE</a:t>
            </a:r>
            <a:r>
              <a:rPr lang="en-US" altLang="ko-KR" dirty="0"/>
              <a:t>-</a:t>
            </a:r>
            <a:r>
              <a:rPr lang="en-US" altLang="ko-KR" dirty="0" err="1"/>
              <a:t>bert</a:t>
            </a:r>
            <a:r>
              <a:rPr lang="en-US" altLang="ko-KR" dirty="0"/>
              <a:t>-multitask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3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대본을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23. 05. 14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65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9B4185-18AC-64C2-5570-44CD0F33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05167"/>
            <a:ext cx="7452320" cy="3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DEDEF-B5BC-44B9-5D9B-E1C68CCD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7" y="2408769"/>
            <a:ext cx="3791112" cy="227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48755-9B80-B561-E948-FA7C6A7C6AF5}"/>
              </a:ext>
            </a:extLst>
          </p:cNvPr>
          <p:cNvSpPr txBox="1"/>
          <p:nvPr/>
        </p:nvSpPr>
        <p:spPr>
          <a:xfrm>
            <a:off x="4117650" y="184148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Lex-rank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tf-idf</a:t>
            </a:r>
            <a:r>
              <a:rPr lang="ko-KR" altLang="en-US" dirty="0"/>
              <a:t>를 사용하여 단어를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 err="1"/>
              <a:t>단어→벡터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단어의 </a:t>
            </a:r>
            <a:r>
              <a:rPr lang="ko-KR" altLang="en-US" dirty="0" err="1"/>
              <a:t>임베딩</a:t>
            </a:r>
            <a:r>
              <a:rPr lang="ko-KR" altLang="en-US" dirty="0"/>
              <a:t> 값을 이용하여 문장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문장을 노드</a:t>
            </a:r>
            <a:r>
              <a:rPr lang="en-US" altLang="ko-KR" dirty="0"/>
              <a:t>, </a:t>
            </a:r>
            <a:r>
              <a:rPr lang="ko-KR" altLang="en-US" dirty="0"/>
              <a:t>문장 사이의 코사인 유사도를 가중치로 하는 그래프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page-rank</a:t>
            </a:r>
            <a:r>
              <a:rPr lang="ko-KR" altLang="en-US" dirty="0"/>
              <a:t>를 학습하여 문장 별 </a:t>
            </a:r>
            <a:r>
              <a:rPr lang="en-US" altLang="ko-KR" dirty="0"/>
              <a:t>rank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C35F7-9742-A854-8240-4EE7DCC3E29C}"/>
              </a:ext>
            </a:extLst>
          </p:cNvPr>
          <p:cNvSpPr txBox="1"/>
          <p:nvPr/>
        </p:nvSpPr>
        <p:spPr>
          <a:xfrm>
            <a:off x="899592" y="5521178"/>
            <a:ext cx="5962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Gunes</a:t>
            </a:r>
            <a:r>
              <a:rPr lang="en-US" altLang="ko-KR" sz="1000" dirty="0"/>
              <a:t> Erkan, Dragomir R. </a:t>
            </a:r>
            <a:r>
              <a:rPr lang="en-US" altLang="ko-KR" sz="1000" dirty="0" err="1"/>
              <a:t>Radev</a:t>
            </a:r>
            <a:r>
              <a:rPr lang="en-US" altLang="ko-KR" sz="1000" dirty="0"/>
              <a:t>(2011). </a:t>
            </a:r>
            <a:r>
              <a:rPr lang="en-US" altLang="ko-KR" sz="1000" dirty="0" err="1"/>
              <a:t>LexRank</a:t>
            </a:r>
            <a:r>
              <a:rPr lang="en-US" altLang="ko-KR" sz="1000" dirty="0"/>
              <a:t>: Graph-based Lexical Centrality as Salience in Text Summarization. 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85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24E41-FC03-9861-717D-3E2029B8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2158606"/>
            <a:ext cx="5090114" cy="39346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E96972-DEA2-EFD7-5D86-8D101D23470B}"/>
              </a:ext>
            </a:extLst>
          </p:cNvPr>
          <p:cNvSpPr/>
          <p:nvPr/>
        </p:nvSpPr>
        <p:spPr>
          <a:xfrm>
            <a:off x="611561" y="5157192"/>
            <a:ext cx="2448272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1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흐름도</a:t>
            </a:r>
          </a:p>
        </p:txBody>
      </p:sp>
    </p:spTree>
    <p:extLst>
      <p:ext uri="{BB962C8B-B14F-4D97-AF65-F5344CB8AC3E}">
        <p14:creationId xmlns:p14="http://schemas.microsoft.com/office/powerpoint/2010/main" val="360885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화자 별 중요도 산출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F1348-3F9D-C941-3B44-8785B63525D5}"/>
              </a:ext>
            </a:extLst>
          </p:cNvPr>
          <p:cNvSpPr txBox="1">
            <a:spLocks/>
          </p:cNvSpPr>
          <p:nvPr/>
        </p:nvSpPr>
        <p:spPr>
          <a:xfrm>
            <a:off x="457200" y="2257520"/>
            <a:ext cx="6923112" cy="3245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안녕하세요</a:t>
            </a:r>
            <a:r>
              <a:rPr lang="en-US" altLang="ko-KR" sz="1300" dirty="0"/>
              <a:t>, </a:t>
            </a:r>
            <a:r>
              <a:rPr lang="ko-KR" altLang="en-US" sz="1300" dirty="0"/>
              <a:t>오늘 우리는 현대 사회에서 자녀 양육 방식에 대해 토론해 보려고 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브라이언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요즘에는 부모들이 자녀를 키우는 방식에 대해 많은 논란이 있죠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존</a:t>
            </a:r>
            <a:r>
              <a:rPr lang="en-US" altLang="ko-KR" sz="1300" dirty="0"/>
              <a:t>: </a:t>
            </a:r>
            <a:r>
              <a:rPr lang="ko-KR" altLang="en-US" sz="1300" dirty="0"/>
              <a:t>저는 그렇게 큰 논란이 있다고 생각하지 않습니다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대체로 부모님들은 자녀를 사랑하며 자녀가 행복하게 자랄 수 있도록 최선을 다하는 것이 아니겠습니까</a:t>
            </a:r>
            <a:r>
              <a:rPr lang="en-US" altLang="ko-KR" sz="1300" dirty="0"/>
              <a:t>?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안나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자녀를 키우는 방식에 따라 어떤 문제가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저는 자녀를 너무 많이 감싸 주는 부모들이 있는 것 같아요</a:t>
            </a:r>
            <a:r>
              <a:rPr lang="en-US" altLang="ko-KR" sz="1300" dirty="0"/>
              <a:t>. </a:t>
            </a:r>
            <a:r>
              <a:rPr lang="ko-KR" altLang="en-US" sz="1300" dirty="0"/>
              <a:t>그렇게 하면 자녀가 성장하는 과정에서 문제가 발생 할 수 있을 것 같아요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그렇게 말하는 것은 부모가 자녀에게 너무 많은 관심을 기울이지 않아야 한다는 것인가요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 err="1"/>
              <a:t>아니에요</a:t>
            </a:r>
            <a:r>
              <a:rPr lang="en-US" altLang="ko-KR" sz="1300" dirty="0"/>
              <a:t>. </a:t>
            </a:r>
            <a:r>
              <a:rPr lang="ko-KR" altLang="en-US" sz="1300" dirty="0"/>
              <a:t>관심을 기울이는 것은 좋지만</a:t>
            </a:r>
            <a:r>
              <a:rPr lang="en-US" altLang="ko-KR" sz="1300" dirty="0"/>
              <a:t>, </a:t>
            </a:r>
            <a:r>
              <a:rPr lang="ko-KR" altLang="en-US" sz="1300" dirty="0"/>
              <a:t>자녀가 독립적으로 자라는 것을 방해해서는 안 된다는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그렇다면</a:t>
            </a:r>
            <a:r>
              <a:rPr lang="en-US" altLang="ko-KR" sz="1300" dirty="0"/>
              <a:t>, </a:t>
            </a:r>
            <a:r>
              <a:rPr lang="ko-KR" altLang="en-US" sz="1300" dirty="0"/>
              <a:t>다른 양육 방식에는 어떤 것들이 있을까요</a:t>
            </a:r>
            <a:r>
              <a:rPr lang="en-US" altLang="ko-KR" sz="1300" dirty="0"/>
              <a:t>?',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다양한 것들이 있겠지만</a:t>
            </a:r>
            <a:r>
              <a:rPr lang="en-US" altLang="ko-KR" sz="1300" dirty="0"/>
              <a:t>, </a:t>
            </a:r>
            <a:r>
              <a:rPr lang="ko-KR" altLang="en-US" sz="1300" dirty="0"/>
              <a:t>제가 생각하는 것은 자녀의 자립심을 기르는 것입니다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부모들이 자녀에게 도움을 주면서도 자녀가 스스로 문제를 해결할 수 있는 능력을 기르는 것이죠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존 </a:t>
            </a:r>
            <a:r>
              <a:rPr lang="en-US" altLang="ko-KR" sz="1300" dirty="0"/>
              <a:t>: </a:t>
            </a:r>
            <a:r>
              <a:rPr lang="ko-KR" altLang="en-US" sz="1300" dirty="0"/>
              <a:t>그것은 좋은 방식입니다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부모들이 자녀에게 지나치게 자유를 주면서도 자녀가 스스로 생각하는 능력을 기르는 것이 중요하다고 생각합니다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안나 </a:t>
            </a:r>
            <a:r>
              <a:rPr lang="en-US" altLang="ko-KR" sz="1300" dirty="0"/>
              <a:t>: </a:t>
            </a:r>
            <a:r>
              <a:rPr lang="ko-KR" altLang="en-US" sz="1300" dirty="0"/>
              <a:t>자유를 준다는 것은 그만큼 책임도 주어진다는 것이죠</a:t>
            </a:r>
            <a:r>
              <a:rPr lang="en-US" altLang="ko-KR" sz="1300" dirty="0"/>
              <a:t>. </a:t>
            </a:r>
            <a:r>
              <a:rPr lang="ko-KR" altLang="en-US" sz="1300" dirty="0"/>
              <a:t>자녀에게 적절한 가이드와 교육을 제공해야 한다는 것도 중요한 것 같습니다</a:t>
            </a:r>
            <a:r>
              <a:rPr lang="en-US" altLang="ko-KR" sz="1300" dirty="0"/>
              <a:t>.',</a:t>
            </a:r>
          </a:p>
          <a:p>
            <a:r>
              <a:rPr lang="en-US" altLang="ko-KR" sz="1300" dirty="0"/>
              <a:t>'</a:t>
            </a:r>
            <a:r>
              <a:rPr lang="ko-KR" altLang="en-US" sz="1300" b="1" dirty="0"/>
              <a:t> 브라이언 </a:t>
            </a:r>
            <a:r>
              <a:rPr lang="en-US" altLang="ko-KR" sz="1300" dirty="0"/>
              <a:t>: </a:t>
            </a:r>
            <a:r>
              <a:rPr lang="ko-KR" altLang="en-US" sz="1300" dirty="0"/>
              <a:t>맞아요</a:t>
            </a:r>
            <a:r>
              <a:rPr lang="en-US" altLang="ko-KR" sz="1300" dirty="0"/>
              <a:t>. </a:t>
            </a:r>
            <a:r>
              <a:rPr lang="ko-KR" altLang="en-US" sz="1300" dirty="0"/>
              <a:t>자녀가 성장하는 과정에서 필요한 것들을 제공해주면서도 그들이 스스로 문제를 해결할 수 있도록 </a:t>
            </a:r>
            <a:r>
              <a:rPr lang="ko-KR" altLang="en-US" sz="1300" dirty="0" err="1"/>
              <a:t>해야한다</a:t>
            </a:r>
            <a:r>
              <a:rPr lang="en-US" altLang="ko-KR" sz="1300" dirty="0"/>
              <a:t>.',</a:t>
            </a:r>
            <a:endParaRPr lang="ko-KR" altLang="en-US" sz="13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2CB139-E502-1FB1-1A73-A3C59ED6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01158"/>
            <a:ext cx="6788071" cy="7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r>
              <a:rPr lang="ko-KR" altLang="en-US" dirty="0"/>
              <a:t> 요약 생성 흐름도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A9E84F-19A1-C5A3-0FFC-E7B11F2C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19255"/>
            <a:ext cx="7056784" cy="3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0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요약 생성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9D476-BA90-868C-6D56-A0467B2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화자별</a:t>
            </a:r>
            <a:r>
              <a:rPr lang="ko-KR" altLang="en-US" dirty="0"/>
              <a:t> 요약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904FD9-C005-0077-67F7-87CBC13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84" y="2233612"/>
            <a:ext cx="7229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수행한 프로젝트의 중요 기여 사항 강조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6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주제명</a:t>
            </a:r>
            <a:endParaRPr lang="ko-KR" altLang="en-US" dirty="0"/>
          </a:p>
          <a:p>
            <a:pPr lvl="1"/>
            <a:r>
              <a:rPr lang="ko-KR" altLang="en-US" sz="2000" dirty="0"/>
              <a:t>화자 분리와 대본을 활용한 뉴스 음성 요약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주제에 대한 개요 </a:t>
            </a:r>
            <a:endParaRPr lang="en-US" altLang="ko-KR" dirty="0"/>
          </a:p>
          <a:p>
            <a:pPr lvl="1"/>
            <a:r>
              <a:rPr lang="ko-KR" altLang="en-US" dirty="0"/>
              <a:t>기존 음성 요약 시스템에 화자 분리 기술을 적용하여 요약 품질 향상 기대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기본 음성 요약 시스템에 화자 분리를 적용하여 요약의 성능 개선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바탕으로 중심 화자 선정 기준 고안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전체 요약 및 화자 별 요약 제공 및 평가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0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흐름도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7C05D-63C3-B0C6-DAD9-1104C109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7164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사용 모델</a:t>
            </a:r>
          </a:p>
        </p:txBody>
      </p:sp>
    </p:spTree>
    <p:extLst>
      <p:ext uri="{BB962C8B-B14F-4D97-AF65-F5344CB8AC3E}">
        <p14:creationId xmlns:p14="http://schemas.microsoft.com/office/powerpoint/2010/main" val="112254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ED8A9B-A80B-9A30-9A0A-4DDC25137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9354"/>
            <a:ext cx="58180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1: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1: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3369-858E-D04E-F24D-D07D7114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4" y="2490305"/>
            <a:ext cx="8306232" cy="16349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78EA8-27FD-EB88-B980-27043A9D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4" y="4656788"/>
            <a:ext cx="7761724" cy="7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계획</a:t>
            </a:r>
            <a:r>
              <a:rPr lang="en-US" altLang="ko-KR" dirty="0"/>
              <a:t>, </a:t>
            </a:r>
            <a:r>
              <a:rPr lang="ko-KR" altLang="en-US" dirty="0"/>
              <a:t>방법 및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음성→대본</a:t>
            </a:r>
            <a:r>
              <a:rPr lang="ko-KR" altLang="en-US" dirty="0"/>
              <a:t> 프로그램 흐름도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r>
              <a:rPr lang="en-US" altLang="ko-KR" dirty="0"/>
              <a:t>2: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원본</a:t>
            </a:r>
            <a:r>
              <a:rPr lang="en-US" altLang="ko-KR" dirty="0"/>
              <a:t>2: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5C32D-1B3A-1648-A335-AE2BC67B8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6" y="2842221"/>
            <a:ext cx="8712968" cy="627790"/>
          </a:xfrm>
          <a:prstGeom prst="rect">
            <a:avLst/>
          </a:prstGeom>
        </p:spPr>
      </p:pic>
      <p:pic>
        <p:nvPicPr>
          <p:cNvPr id="6" name="segment_8_2">
            <a:hlinkClick r:id="" action="ppaction://media"/>
            <a:extLst>
              <a:ext uri="{FF2B5EF4-FFF2-40B4-BE49-F238E27FC236}">
                <a16:creationId xmlns:a16="http://schemas.microsoft.com/office/drawing/2014/main" id="{79C460C9-32D1-66C9-9199-F2C5EE21A8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3608" y="399662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268</TotalTime>
  <Words>736</Words>
  <Application>Microsoft Office PowerPoint</Application>
  <PresentationFormat>화면 슬라이드 쇼(4:3)</PresentationFormat>
  <Paragraphs>103</Paragraphs>
  <Slides>21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Söhne</vt:lpstr>
      <vt:lpstr>맑은 고딕</vt:lpstr>
      <vt:lpstr>Arial</vt:lpstr>
      <vt:lpstr>Times New Roman</vt:lpstr>
      <vt:lpstr>투명도</vt:lpstr>
      <vt:lpstr>화자 분리와 대본을 활용한 뉴스 음성 요약 시스템</vt:lpstr>
      <vt:lpstr>개요</vt:lpstr>
      <vt:lpstr>프로젝트 목표</vt:lpstr>
      <vt:lpstr>기존 연구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실행 계획, 방법 및 설계</vt:lpstr>
      <vt:lpstr>사용 모델 선정</vt:lpstr>
      <vt:lpstr>실행 계획, 방법 및 설계</vt:lpstr>
      <vt:lpstr>실행 계획, 방법 및 설계</vt:lpstr>
      <vt:lpstr>Contributions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신 원철</cp:lastModifiedBy>
  <cp:revision>8</cp:revision>
  <dcterms:created xsi:type="dcterms:W3CDTF">2014-09-11T07:06:19Z</dcterms:created>
  <dcterms:modified xsi:type="dcterms:W3CDTF">2023-05-11T13:54:02Z</dcterms:modified>
</cp:coreProperties>
</file>