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79" r:id="rId4"/>
    <p:sldId id="286" r:id="rId5"/>
    <p:sldId id="287" r:id="rId6"/>
    <p:sldId id="284" r:id="rId7"/>
    <p:sldId id="275" r:id="rId8"/>
    <p:sldId id="282" r:id="rId9"/>
    <p:sldId id="302" r:id="rId10"/>
    <p:sldId id="276" r:id="rId11"/>
    <p:sldId id="304" r:id="rId12"/>
    <p:sldId id="306" r:id="rId13"/>
    <p:sldId id="305" r:id="rId14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6671" autoAdjust="0"/>
  </p:normalViewPr>
  <p:slideViewPr>
    <p:cSldViewPr>
      <p:cViewPr varScale="1">
        <p:scale>
          <a:sx n="125" d="100"/>
          <a:sy n="125" d="100"/>
        </p:scale>
        <p:origin x="2988" y="90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핵심만 정리해 주는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anumBarunGothic"/>
              </a:rPr>
              <a:t>서머리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 산업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'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이 뜬다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…"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시간 없으시죠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?…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그럼 영화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책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·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BarunGothic"/>
              </a:rPr>
              <a:t>뉴스 요약해 드립니다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BarunGothic"/>
              </a:rPr>
              <a:t>"</a:t>
            </a:r>
          </a:p>
          <a:p>
            <a:r>
              <a:rPr lang="en-US" altLang="ko-KR" dirty="0"/>
              <a:t>(https://sgsg.hankyung.com/article/2019092780031)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1E1E1E"/>
                </a:solidFill>
                <a:effectLst/>
                <a:latin typeface="Apple SD Gothic Neo"/>
              </a:rPr>
              <a:t>서머리</a:t>
            </a:r>
            <a:r>
              <a:rPr lang="en-US" altLang="ko-KR" b="1" i="0" dirty="0">
                <a:solidFill>
                  <a:srgbClr val="1E1E1E"/>
                </a:solidFill>
                <a:effectLst/>
                <a:latin typeface="Apple SD Gothic Neo"/>
              </a:rPr>
              <a:t>(summery) </a:t>
            </a:r>
            <a:r>
              <a:rPr lang="ko-KR" altLang="en-US" b="1" i="0" dirty="0">
                <a:solidFill>
                  <a:srgbClr val="1E1E1E"/>
                </a:solidFill>
                <a:effectLst/>
                <a:latin typeface="Apple SD Gothic Neo"/>
              </a:rPr>
              <a:t>산업 확대와 공유 경제</a:t>
            </a:r>
          </a:p>
          <a:p>
            <a:r>
              <a:rPr lang="en-US" altLang="ko-KR" dirty="0"/>
              <a:t>(https://www.khgames.co.kr/news/articleView.html?idxno=120312)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48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7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차적인 목표는 뉴스 데이터에서 </a:t>
            </a:r>
            <a:r>
              <a:rPr lang="en-US" altLang="ko-KR" dirty="0"/>
              <a:t>text</a:t>
            </a:r>
            <a:r>
              <a:rPr lang="ko-KR" altLang="en-US" dirty="0"/>
              <a:t>를 추출한 뒤 기사의 요약문을 생성하는 시스템을 개발하는 것 이지만</a:t>
            </a:r>
            <a:r>
              <a:rPr lang="en-US" altLang="ko-KR" dirty="0"/>
              <a:t>, 2</a:t>
            </a:r>
            <a:r>
              <a:rPr lang="ko-KR" altLang="en-US" dirty="0"/>
              <a:t>차적인 목표는 일반적인 상황에서도 사용할 수 있는 시스템을 개발하는 것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2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8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 =&gt;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단어를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조합해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입력의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중요도가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높은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순으로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개의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뽑아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만든다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 =&gt;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의미가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바뀌지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선에서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문서에서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쓰이지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않은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단어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또는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표현을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이용해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문장을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만들어낸다</a:t>
            </a:r>
            <a:r>
              <a:rPr lang="en-US" altLang="ko-KR" sz="12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7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effectLst/>
              </a:rPr>
              <a:t>Comments:</a:t>
            </a:r>
            <a:r>
              <a:rPr lang="en-US" altLang="ko-KR" dirty="0" err="1">
                <a:effectLst/>
              </a:rPr>
              <a:t>Accepted</a:t>
            </a:r>
            <a:r>
              <a:rPr lang="en-US" altLang="ko-KR" dirty="0">
                <a:effectLst/>
              </a:rPr>
              <a:t> to ICASSP 2021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3</a:t>
            </a:r>
            <a:r>
              <a:rPr lang="ko-KR" altLang="en-US" dirty="0">
                <a:effectLst/>
              </a:rPr>
              <a:t>개의 음성이 합쳐진 </a:t>
            </a:r>
            <a:r>
              <a:rPr lang="en-US" altLang="ko-KR" dirty="0" err="1">
                <a:effectLst/>
              </a:rPr>
              <a:t>librimix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13154v2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hyperlink" Target="https://huggingface.co/speechbrain/sepformer-libri3m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8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6753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42312" y="1240402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59381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학습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7CEC-E1FB-476C-6E9D-11F0E59E3965}"/>
              </a:ext>
            </a:extLst>
          </p:cNvPr>
          <p:cNvSpPr txBox="1"/>
          <p:nvPr/>
        </p:nvSpPr>
        <p:spPr>
          <a:xfrm>
            <a:off x="999245" y="1904299"/>
            <a:ext cx="7961212" cy="235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Ksponspeech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defTabSz="6858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endParaRPr lang="en-US" altLang="ko-KR" sz="17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AI HUB,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요약문 및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레포트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생성 데이터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</a:p>
          <a:p>
            <a:pPr marL="48260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Sparse </a:t>
            </a:r>
            <a:r>
              <a:rPr lang="en-US" altLang="ko-KR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Librimix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25500" indent="-342900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4F1B-C9D3-C613-08CB-63C2D9280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504" y="4171563"/>
            <a:ext cx="3287403" cy="1909594"/>
          </a:xfrm>
          <a:prstGeom prst="rect">
            <a:avLst/>
          </a:prstGeom>
        </p:spPr>
      </p:pic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297831F-39E7-0B32-F056-1DA4B78C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1128" y="14611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2C221178-FBDF-422B-04F7-6CFF1D1C9C4D}"/>
              </a:ext>
            </a:extLst>
          </p:cNvPr>
          <p:cNvSpPr txBox="1"/>
          <p:nvPr/>
        </p:nvSpPr>
        <p:spPr>
          <a:xfrm>
            <a:off x="842076" y="14611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pic>
        <p:nvPicPr>
          <p:cNvPr id="1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63511BF0-E125-384C-C4C7-56320E076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2274401"/>
            <a:ext cx="356235" cy="396716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A9D5B92F-487D-289C-6538-9AA6A0C99A02}"/>
              </a:ext>
            </a:extLst>
          </p:cNvPr>
          <p:cNvSpPr txBox="1"/>
          <p:nvPr/>
        </p:nvSpPr>
        <p:spPr>
          <a:xfrm>
            <a:off x="822014" y="22957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pic>
        <p:nvPicPr>
          <p:cNvPr id="1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55C8A3B-AB71-A041-7CE9-0CD8B955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1953" y="3033201"/>
            <a:ext cx="356235" cy="396716"/>
          </a:xfrm>
          <a:prstGeom prst="rect">
            <a:avLst/>
          </a:prstGeom>
          <a:noFill/>
        </p:spPr>
      </p:pic>
      <p:sp>
        <p:nvSpPr>
          <p:cNvPr id="19" name="TextBox 36">
            <a:extLst>
              <a:ext uri="{FF2B5EF4-FFF2-40B4-BE49-F238E27FC236}">
                <a16:creationId xmlns:a16="http://schemas.microsoft.com/office/drawing/2014/main" id="{638A1A5E-D544-0828-CCF9-3F82F4C77993}"/>
              </a:ext>
            </a:extLst>
          </p:cNvPr>
          <p:cNvSpPr txBox="1"/>
          <p:nvPr/>
        </p:nvSpPr>
        <p:spPr>
          <a:xfrm>
            <a:off x="804132" y="3054587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67842-1D13-6DF4-FDC4-78D5D4AFBDA9}"/>
              </a:ext>
            </a:extLst>
          </p:cNvPr>
          <p:cNvSpPr txBox="1"/>
          <p:nvPr/>
        </p:nvSpPr>
        <p:spPr>
          <a:xfrm>
            <a:off x="1198311" y="14611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24B70-FC8F-7D33-A7A3-2CC30A30F759}"/>
              </a:ext>
            </a:extLst>
          </p:cNvPr>
          <p:cNvSpPr txBox="1"/>
          <p:nvPr/>
        </p:nvSpPr>
        <p:spPr>
          <a:xfrm>
            <a:off x="1201511" y="226290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요약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68BC-1B41-C2BD-641A-9FC8FA6C3C0D}"/>
              </a:ext>
            </a:extLst>
          </p:cNvPr>
          <p:cNvSpPr txBox="1"/>
          <p:nvPr/>
        </p:nvSpPr>
        <p:spPr>
          <a:xfrm>
            <a:off x="1198311" y="304689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분리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4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STT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618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일반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중첩된 음성에서의 </a:t>
            </a:r>
            <a:r>
              <a:rPr lang="en-US" altLang="ko-KR" dirty="0"/>
              <a:t>STT </a:t>
            </a:r>
            <a:r>
              <a:rPr lang="ko-KR" altLang="en-US" dirty="0"/>
              <a:t>성능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380410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WER(Word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문자 수준에서 발생한 에러의 비율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CER(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poqa Han Sans"/>
              </a:rPr>
              <a:t>Character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 Error Rate)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결과와 정답을 비교하여 단어 수준에서 발생한 에러의 비율</a:t>
            </a:r>
          </a:p>
          <a:p>
            <a:pPr algn="l"/>
            <a:endParaRPr lang="ko-KR" altLang="en-US" sz="12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838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평가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2881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요약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화자 별로 발화</a:t>
            </a:r>
            <a:r>
              <a:rPr lang="en-US" altLang="ko-KR" dirty="0"/>
              <a:t> </a:t>
            </a:r>
            <a:r>
              <a:rPr lang="ko-KR" altLang="en-US" dirty="0"/>
              <a:t>내용이 구분된 경우와 그렇지 않은 경우 요약 성능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ROUGE(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Recall-Oriented Understudy for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Gisting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 Evaluation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참조 요약문과 후보 요약문의 가장 긴 공통 부분 수열</a:t>
            </a:r>
            <a:r>
              <a:rPr lang="en-US" altLang="ko-KR" sz="1200" dirty="0">
                <a:solidFill>
                  <a:srgbClr val="000000"/>
                </a:solidFill>
                <a:latin typeface="Spoqa Han Sans"/>
              </a:rPr>
              <a:t>(LCS)</a:t>
            </a:r>
            <a:r>
              <a:rPr lang="ko-KR" altLang="en-US" sz="1200" dirty="0">
                <a:solidFill>
                  <a:srgbClr val="000000"/>
                </a:solidFill>
                <a:latin typeface="Spoqa Han Sans"/>
              </a:rPr>
              <a:t>의 길이</a:t>
            </a:r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dirty="0">
              <a:solidFill>
                <a:srgbClr val="000000"/>
              </a:solidFill>
              <a:latin typeface="Spoqa Han Sans"/>
            </a:endParaRPr>
          </a:p>
          <a:p>
            <a:pPr algn="l"/>
            <a:endParaRPr lang="en-US" altLang="ko-KR" sz="1200" b="1" i="0" dirty="0">
              <a:solidFill>
                <a:srgbClr val="000000"/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METEOR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(</a:t>
            </a:r>
            <a:r>
              <a:rPr lang="en-US" altLang="ko-KR" sz="1200" b="1" i="0" dirty="0">
                <a:solidFill>
                  <a:srgbClr val="111111"/>
                </a:solidFill>
                <a:effectLst/>
                <a:latin typeface="-apple-system"/>
              </a:rPr>
              <a:t>Metric for Evaluation of Translation with Explicit </a:t>
            </a:r>
            <a:r>
              <a:rPr lang="en-US" altLang="ko-KR" sz="1200" b="1" i="0" dirty="0" err="1">
                <a:solidFill>
                  <a:srgbClr val="111111"/>
                </a:solidFill>
                <a:effectLst/>
                <a:latin typeface="-apple-system"/>
              </a:rPr>
              <a:t>ORdering</a:t>
            </a:r>
            <a:r>
              <a:rPr lang="en-US" altLang="ko-KR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poqa Han Sans"/>
              </a:rPr>
              <a:t>)</a:t>
            </a:r>
          </a:p>
          <a:p>
            <a:pPr algn="l"/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poqa Han Sans"/>
            </a:endParaRPr>
          </a:p>
          <a:p>
            <a:pPr algn="l"/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METEOR = (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P + (1 -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α) × 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R +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β × 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) ^ </a:t>
            </a:r>
            <a:r>
              <a:rPr lang="el-GR" altLang="ko-KR" sz="1200" b="0" i="0" dirty="0">
                <a:solidFill>
                  <a:srgbClr val="111111"/>
                </a:solidFill>
                <a:effectLst/>
                <a:latin typeface="-apple-system"/>
              </a:rPr>
              <a:t>γ</a:t>
            </a:r>
            <a:endParaRPr lang="en-US" altLang="ko-KR" sz="1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ko-KR" sz="12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P: 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정밀도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R</a:t>
            </a:r>
            <a:r>
              <a:rPr lang="en-US" altLang="ko-KR" sz="1000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ko-KR" altLang="en-US" sz="1000" b="0" i="0" dirty="0" err="1">
                <a:solidFill>
                  <a:srgbClr val="111111"/>
                </a:solidFill>
                <a:effectLst/>
                <a:latin typeface="-apple-system"/>
              </a:rPr>
              <a:t>재현율</a:t>
            </a:r>
            <a:endParaRPr lang="en-US" altLang="ko-KR" sz="1000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ko-KR" sz="1000" b="0" i="0" dirty="0" err="1">
                <a:solidFill>
                  <a:srgbClr val="111111"/>
                </a:solidFill>
                <a:effectLst/>
                <a:latin typeface="-apple-system"/>
              </a:rPr>
              <a:t>F_mean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altLang="ko-KR" sz="1000" b="0" i="0" dirty="0">
                <a:solidFill>
                  <a:srgbClr val="111111"/>
                </a:solidFill>
                <a:effectLst/>
                <a:latin typeface="-apple-system"/>
              </a:rPr>
              <a:t>F1 score</a:t>
            </a:r>
            <a:r>
              <a:rPr lang="ko-KR" altLang="en-US" sz="1000" b="0" i="0" dirty="0">
                <a:solidFill>
                  <a:srgbClr val="111111"/>
                </a:solidFill>
                <a:effectLst/>
                <a:latin typeface="-apple-system"/>
              </a:rPr>
              <a:t>의 평균값</a:t>
            </a:r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64965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575" y="46488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5510" y="1260008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476" y="79468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8F47F-C596-92A1-C640-64D74DE5E35D}"/>
              </a:ext>
            </a:extLst>
          </p:cNvPr>
          <p:cNvSpPr txBox="1"/>
          <p:nvPr/>
        </p:nvSpPr>
        <p:spPr>
          <a:xfrm>
            <a:off x="655476" y="2052117"/>
            <a:ext cx="771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7407DBE-1030-B298-AED3-C5D049AE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66DC0AF9-7188-198B-3505-9EE47CF07F30}"/>
              </a:ext>
            </a:extLst>
          </p:cNvPr>
          <p:cNvSpPr txBox="1"/>
          <p:nvPr/>
        </p:nvSpPr>
        <p:spPr>
          <a:xfrm>
            <a:off x="1070961" y="156406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2C1BD-1F52-9FB0-D8B6-8DAF863CC767}"/>
              </a:ext>
            </a:extLst>
          </p:cNvPr>
          <p:cNvSpPr txBox="1"/>
          <p:nvPr/>
        </p:nvSpPr>
        <p:spPr>
          <a:xfrm>
            <a:off x="1385574" y="1562881"/>
            <a:ext cx="496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음성이 중첩된 상황에서 요약 성능 개선 기대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DDD3A-B985-22BF-3A1F-782D651A4336}"/>
              </a:ext>
            </a:extLst>
          </p:cNvPr>
          <p:cNvSpPr txBox="1"/>
          <p:nvPr/>
        </p:nvSpPr>
        <p:spPr>
          <a:xfrm>
            <a:off x="1379076" y="2997359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2F05C1-3DE9-B817-FEAE-1144E50C9533}"/>
              </a:ext>
            </a:extLst>
          </p:cNvPr>
          <p:cNvSpPr txBox="1"/>
          <p:nvPr/>
        </p:nvSpPr>
        <p:spPr>
          <a:xfrm>
            <a:off x="1392996" y="2052117"/>
            <a:ext cx="71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FE585-4060-7600-EFFC-CF6666E3EE5A}"/>
              </a:ext>
            </a:extLst>
          </p:cNvPr>
          <p:cNvSpPr txBox="1"/>
          <p:nvPr/>
        </p:nvSpPr>
        <p:spPr>
          <a:xfrm>
            <a:off x="1410335" y="3095351"/>
            <a:ext cx="48686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1000" dirty="0">
              <a:solidFill>
                <a:srgbClr val="000000"/>
              </a:solidFill>
              <a:latin typeface="Spoqa Han Sans"/>
            </a:endParaRPr>
          </a:p>
        </p:txBody>
      </p:sp>
      <p:pic>
        <p:nvPicPr>
          <p:cNvPr id="38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94A344EA-F795-D9CB-EB51-3487F3F2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22841" y="3369266"/>
            <a:ext cx="356235" cy="396716"/>
          </a:xfrm>
          <a:prstGeom prst="rect">
            <a:avLst/>
          </a:prstGeom>
          <a:noFill/>
        </p:spPr>
      </p:pic>
      <p:sp>
        <p:nvSpPr>
          <p:cNvPr id="39" name="TextBox 36">
            <a:extLst>
              <a:ext uri="{FF2B5EF4-FFF2-40B4-BE49-F238E27FC236}">
                <a16:creationId xmlns:a16="http://schemas.microsoft.com/office/drawing/2014/main" id="{1CD019F2-97A0-94B5-6DC8-BB0604CB330B}"/>
              </a:ext>
            </a:extLst>
          </p:cNvPr>
          <p:cNvSpPr txBox="1"/>
          <p:nvPr/>
        </p:nvSpPr>
        <p:spPr>
          <a:xfrm>
            <a:off x="1042903" y="336745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BD670-77C4-38F6-A953-65991BC19E82}"/>
              </a:ext>
            </a:extLst>
          </p:cNvPr>
          <p:cNvSpPr txBox="1"/>
          <p:nvPr/>
        </p:nvSpPr>
        <p:spPr>
          <a:xfrm>
            <a:off x="1343712" y="3359755"/>
            <a:ext cx="60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화자 별 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transcript(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대본</a:t>
            </a:r>
            <a:r>
              <a:rPr lang="en-US" altLang="ko-KR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  <a:cs typeface="Times New Roman" panose="02020603050405020304" pitchFamily="18" charset="0"/>
              </a:rPr>
              <a:t>을 제공하여 요약 성능 개선 기대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2916" y="4141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64312" y="1261793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834" y="7460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DB647A-781A-3B4F-93BD-58D9087BF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97" y="2320052"/>
            <a:ext cx="8024206" cy="2498656"/>
          </a:xfrm>
          <a:prstGeom prst="rect">
            <a:avLst/>
          </a:prstGeom>
        </p:spPr>
      </p:pic>
      <p:pic>
        <p:nvPicPr>
          <p:cNvPr id="6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745E15FA-F776-0C9B-68D8-991C61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3" name="TextBox 36">
            <a:extLst>
              <a:ext uri="{FF2B5EF4-FFF2-40B4-BE49-F238E27FC236}">
                <a16:creationId xmlns:a16="http://schemas.microsoft.com/office/drawing/2014/main" id="{D7B9AB2C-8DC9-3ABE-E321-8077816992C7}"/>
              </a:ext>
            </a:extLst>
          </p:cNvPr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CFA8C7A8-ACD4-22DA-AD37-21024BE0E49C}"/>
              </a:ext>
            </a:extLst>
          </p:cNvPr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서머리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콘텐츠 수요의 증가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목표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78126" y="4387796"/>
            <a:ext cx="698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뉴스 데이터</a:t>
            </a:r>
            <a:r>
              <a:rPr lang="en-US" altLang="ko-KR" dirty="0"/>
              <a:t>: </a:t>
            </a:r>
            <a:r>
              <a:rPr lang="ko-KR" altLang="en-US" dirty="0"/>
              <a:t>국내 뉴스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추출 텍스트</a:t>
            </a:r>
            <a:r>
              <a:rPr lang="en-US" altLang="ko-KR" dirty="0"/>
              <a:t>: </a:t>
            </a:r>
            <a:r>
              <a:rPr lang="ko-KR" altLang="en-US" dirty="0"/>
              <a:t>한국어 및 영어 텍스트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33904" y="2048359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음성 에서 화자 분리 후 </a:t>
            </a:r>
            <a:r>
              <a:rPr lang="en-US" altLang="ko-KR" dirty="0"/>
              <a:t>text</a:t>
            </a:r>
            <a:r>
              <a:rPr lang="ko-KR" altLang="en-US" dirty="0"/>
              <a:t>를 추출한 뒤 해당 기사의 요약문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범위 설정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4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1.3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관련 연구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음성 신호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C8AA8-0A3E-9208-7AA9-65B20E7626A5}"/>
              </a:ext>
            </a:extLst>
          </p:cNvPr>
          <p:cNvSpPr txBox="1"/>
          <p:nvPr/>
        </p:nvSpPr>
        <p:spPr>
          <a:xfrm>
            <a:off x="1055360" y="4396754"/>
            <a:ext cx="698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신호를 세그먼트 별로 구분하여 가장 정보성이 높은 세그먼트 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음성 신호를 텍스트로 변환하여 요약 제공</a:t>
            </a:r>
          </a:p>
        </p:txBody>
      </p:sp>
      <p:pic>
        <p:nvPicPr>
          <p:cNvPr id="4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8885CFA-372C-A780-CCB6-2F84A2F1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3900937"/>
            <a:ext cx="356235" cy="396716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DBCC51D4-4373-DD43-899C-B3880AF445EE}"/>
              </a:ext>
            </a:extLst>
          </p:cNvPr>
          <p:cNvSpPr txBox="1"/>
          <p:nvPr/>
        </p:nvSpPr>
        <p:spPr>
          <a:xfrm>
            <a:off x="1078126" y="3901340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66828AC0-2070-6AAE-5300-59FF8C57F6B8}"/>
              </a:ext>
            </a:extLst>
          </p:cNvPr>
          <p:cNvSpPr txBox="1"/>
          <p:nvPr/>
        </p:nvSpPr>
        <p:spPr>
          <a:xfrm>
            <a:off x="1460478" y="3893184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음향 신호 사용 음성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64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1.4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개선 사항</a:t>
            </a:r>
          </a:p>
        </p:txBody>
      </p:sp>
      <p:pic>
        <p:nvPicPr>
          <p:cNvPr id="14" name="Picture 2" descr="C:\Users\Administrator\Desktop\인하대학교\05_템플릿\01_작업\확정\01\PNG\0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0900" y="1562881"/>
            <a:ext cx="356235" cy="396716"/>
          </a:xfrm>
          <a:prstGeom prst="rect">
            <a:avLst/>
          </a:prstGeom>
          <a:noFill/>
        </p:spPr>
      </p:pic>
      <p:sp>
        <p:nvSpPr>
          <p:cNvPr id="21" name="TextBox 36"/>
          <p:cNvSpPr txBox="1"/>
          <p:nvPr/>
        </p:nvSpPr>
        <p:spPr>
          <a:xfrm>
            <a:off x="1069950" y="1553356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22" name="TextBox 54"/>
          <p:cNvSpPr txBox="1"/>
          <p:nvPr/>
        </p:nvSpPr>
        <p:spPr>
          <a:xfrm>
            <a:off x="1460478" y="1548061"/>
            <a:ext cx="5970634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분리를 이용하여 </a:t>
            </a:r>
            <a:r>
              <a:rPr lang="en-US" altLang="ko-KR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STT(speech to text)</a:t>
            </a:r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 정확도 상승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567CA-173F-2EF3-96E5-C653A69A3130}"/>
              </a:ext>
            </a:extLst>
          </p:cNvPr>
          <p:cNvSpPr txBox="1"/>
          <p:nvPr/>
        </p:nvSpPr>
        <p:spPr>
          <a:xfrm>
            <a:off x="1057528" y="217776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Overlapped</a:t>
            </a:r>
            <a:r>
              <a:rPr lang="ko-KR" altLang="en-US" dirty="0"/>
              <a:t>된 음성에서 화자 분리를 적용하여 각각의 음성에 대해 </a:t>
            </a:r>
            <a:r>
              <a:rPr lang="en-US" altLang="ko-KR" dirty="0"/>
              <a:t>STT </a:t>
            </a:r>
            <a:r>
              <a:rPr lang="ko-KR" altLang="en-US" dirty="0"/>
              <a:t>정확도 상승</a:t>
            </a:r>
          </a:p>
        </p:txBody>
      </p:sp>
      <p:pic>
        <p:nvPicPr>
          <p:cNvPr id="3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BBF6E970-E7FB-C157-DD8D-F873469F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9888" y="3717163"/>
            <a:ext cx="356235" cy="396716"/>
          </a:xfrm>
          <a:prstGeom prst="rect">
            <a:avLst/>
          </a:prstGeom>
          <a:noFill/>
        </p:spPr>
      </p:pic>
      <p:sp>
        <p:nvSpPr>
          <p:cNvPr id="6" name="TextBox 36">
            <a:extLst>
              <a:ext uri="{FF2B5EF4-FFF2-40B4-BE49-F238E27FC236}">
                <a16:creationId xmlns:a16="http://schemas.microsoft.com/office/drawing/2014/main" id="{EC96429F-E189-1B89-0F60-EA15A1651F38}"/>
              </a:ext>
            </a:extLst>
          </p:cNvPr>
          <p:cNvSpPr txBox="1"/>
          <p:nvPr/>
        </p:nvSpPr>
        <p:spPr>
          <a:xfrm>
            <a:off x="1065658" y="3717163"/>
            <a:ext cx="316112" cy="353943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7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0BF9435F-625E-0764-2977-73DB16B85340}"/>
              </a:ext>
            </a:extLst>
          </p:cNvPr>
          <p:cNvSpPr txBox="1"/>
          <p:nvPr/>
        </p:nvSpPr>
        <p:spPr>
          <a:xfrm>
            <a:off x="1460478" y="3717162"/>
            <a:ext cx="564360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1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발화 내용을 구분하여 텍스트 요약</a:t>
            </a:r>
            <a:endParaRPr lang="en-US" altLang="ko-KR" sz="17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96CF5-10E6-B5AA-518B-51E633229EF1}"/>
              </a:ext>
            </a:extLst>
          </p:cNvPr>
          <p:cNvSpPr txBox="1"/>
          <p:nvPr/>
        </p:nvSpPr>
        <p:spPr>
          <a:xfrm>
            <a:off x="1065658" y="4360617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다화자</a:t>
            </a:r>
            <a:r>
              <a:rPr lang="ko-KR" altLang="en-US" dirty="0"/>
              <a:t> 음성의 경우 정확한 요약 제공</a:t>
            </a:r>
          </a:p>
        </p:txBody>
      </p:sp>
    </p:spTree>
    <p:extLst>
      <p:ext uri="{BB962C8B-B14F-4D97-AF65-F5344CB8AC3E}">
        <p14:creationId xmlns:p14="http://schemas.microsoft.com/office/powerpoint/2010/main" val="405361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522034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1.5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55BBF6-4954-4261-C0FA-6FEA63E7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0" y="2052125"/>
            <a:ext cx="8179601" cy="2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376608" y="1198286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360" y="75597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662360" y="1377990"/>
            <a:ext cx="34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STT(speech to text)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6228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518344" y="1213827"/>
            <a:ext cx="8110728" cy="6949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53088" y="698059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B87B-F579-5D2A-E104-B84413E63807}"/>
              </a:ext>
            </a:extLst>
          </p:cNvPr>
          <p:cNvSpPr txBox="1"/>
          <p:nvPr/>
        </p:nvSpPr>
        <p:spPr>
          <a:xfrm>
            <a:off x="753088" y="1398979"/>
            <a:ext cx="400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요약</a:t>
            </a:r>
            <a:r>
              <a:rPr lang="en-US" altLang="ko-KR" dirty="0"/>
              <a:t>(summarization)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82343-843E-14EF-51C6-79247BED428C}"/>
              </a:ext>
            </a:extLst>
          </p:cNvPr>
          <p:cNvSpPr txBox="1"/>
          <p:nvPr/>
        </p:nvSpPr>
        <p:spPr>
          <a:xfrm>
            <a:off x="950392" y="1811317"/>
            <a:ext cx="6527221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추출요약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(extraction)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rPr>
              <a:t>생성요약</a:t>
            </a:r>
            <a:r>
              <a:rPr lang="en-US" altLang="ko-KR" sz="1800" kern="1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(abstraction)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52ECDAB-22E7-C72E-2B2E-D255BC496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31876"/>
              </p:ext>
            </p:extLst>
          </p:nvPr>
        </p:nvGraphicFramePr>
        <p:xfrm>
          <a:off x="1022400" y="2988221"/>
          <a:ext cx="561903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30">
                  <a:extLst>
                    <a:ext uri="{9D8B030D-6E8A-4147-A177-3AD203B41FA5}">
                      <a16:colId xmlns:a16="http://schemas.microsoft.com/office/drawing/2014/main" val="33679925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9049044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9109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추출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요약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5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문장을 그대로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 누락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컴퓨팅 리소스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4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시간 필요량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많음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15009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적정 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7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8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2344" y="38959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98864" y="1312547"/>
            <a:ext cx="8110728" cy="6949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0834" y="787162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106" y="79424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5726C-31CD-FCB0-C6C3-2C6CAC991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84" y="2050002"/>
            <a:ext cx="6111813" cy="842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ADEB04-A2B7-6AC6-94D0-281F1A089AE6}"/>
              </a:ext>
            </a:extLst>
          </p:cNvPr>
          <p:cNvSpPr txBox="1"/>
          <p:nvPr/>
        </p:nvSpPr>
        <p:spPr>
          <a:xfrm>
            <a:off x="816824" y="5456155"/>
            <a:ext cx="515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dirty="0">
                <a:solidFill>
                  <a:srgbClr val="000000"/>
                </a:solidFill>
                <a:effectLst/>
                <a:latin typeface="Lucida Grande"/>
              </a:rPr>
              <a:t>Attention is All You Need in Speech Separation (</a:t>
            </a:r>
            <a:r>
              <a:rPr lang="en-US" altLang="ko-KR" sz="1200" b="0" i="0" u="none" strike="noStrike" dirty="0">
                <a:effectLst/>
                <a:latin typeface="Lucida Grande"/>
                <a:hlinkClick r:id="rId8"/>
              </a:rPr>
              <a:t>arXiv:2010.13154v2</a:t>
            </a:r>
            <a:r>
              <a:rPr lang="en-US" altLang="ko-KR" sz="1200" b="0" i="0" u="none" strike="noStrike" dirty="0">
                <a:effectLst/>
                <a:latin typeface="Lucida Grande"/>
              </a:rPr>
              <a:t>)</a:t>
            </a:r>
            <a:endParaRPr lang="en-US" altLang="ko-KR" sz="1200" dirty="0"/>
          </a:p>
          <a:p>
            <a:r>
              <a:rPr lang="en-US" altLang="ko-KR" sz="1200" dirty="0">
                <a:hlinkClick r:id="rId9"/>
              </a:rPr>
              <a:t>https://huggingface.co/speechbrain/sepformer-libri3mix</a:t>
            </a:r>
            <a:endParaRPr lang="en-US" altLang="ko-KR" sz="1200" dirty="0"/>
          </a:p>
          <a:p>
            <a:r>
              <a:rPr lang="en-US" altLang="ko-KR" sz="1200" dirty="0"/>
              <a:t>https://paperswithcode.com/sota/speech-separation-on-libri2mix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C5E46-CEE1-D584-8181-FB5F517E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384" y="2976178"/>
            <a:ext cx="7702596" cy="2346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592CC-FC15-D5CE-8D61-805BCB75B629}"/>
              </a:ext>
            </a:extLst>
          </p:cNvPr>
          <p:cNvSpPr txBox="1"/>
          <p:nvPr/>
        </p:nvSpPr>
        <p:spPr>
          <a:xfrm>
            <a:off x="753088" y="1398979"/>
            <a:ext cx="617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화자 분리</a:t>
            </a:r>
            <a:r>
              <a:rPr lang="en-US" altLang="ko-KR" dirty="0"/>
              <a:t>(speech separation) - </a:t>
            </a:r>
            <a:r>
              <a:rPr lang="en-US" altLang="ko-KR" b="1" dirty="0" err="1"/>
              <a:t>sepformer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8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631</Words>
  <Application>Microsoft Office PowerPoint</Application>
  <PresentationFormat>사용자 지정</PresentationFormat>
  <Paragraphs>137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Apple SD Gothic Neo</vt:lpstr>
      <vt:lpstr>-apple-system</vt:lpstr>
      <vt:lpstr>Lucida Grande</vt:lpstr>
      <vt:lpstr>NanumBarunGothic</vt:lpstr>
      <vt:lpstr>Spoqa Han Sans</vt:lpstr>
      <vt:lpstr>나눔고딕</vt:lpstr>
      <vt:lpstr>나눔명조</vt:lpstr>
      <vt:lpstr>나눔명조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103</cp:revision>
  <dcterms:created xsi:type="dcterms:W3CDTF">2013-02-06T12:21:29Z</dcterms:created>
  <dcterms:modified xsi:type="dcterms:W3CDTF">2023-03-22T14:51:33Z</dcterms:modified>
</cp:coreProperties>
</file>