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6" r:id="rId2"/>
    <p:sldId id="268" r:id="rId3"/>
    <p:sldId id="269" r:id="rId4"/>
    <p:sldId id="277" r:id="rId5"/>
    <p:sldId id="271" r:id="rId6"/>
    <p:sldId id="280" r:id="rId7"/>
    <p:sldId id="282" r:id="rId8"/>
    <p:sldId id="283" r:id="rId9"/>
    <p:sldId id="284" r:id="rId10"/>
    <p:sldId id="286" r:id="rId11"/>
    <p:sldId id="287" r:id="rId12"/>
    <p:sldId id="289" r:id="rId13"/>
    <p:sldId id="288" r:id="rId14"/>
    <p:sldId id="300" r:id="rId15"/>
    <p:sldId id="291" r:id="rId16"/>
    <p:sldId id="290" r:id="rId17"/>
    <p:sldId id="272" r:id="rId18"/>
    <p:sldId id="273" r:id="rId19"/>
    <p:sldId id="274" r:id="rId20"/>
    <p:sldId id="275" r:id="rId21"/>
    <p:sldId id="30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원철" initials="신원" lastIdx="1" clrIdx="0">
    <p:extLst>
      <p:ext uri="{19B8F6BF-5375-455C-9EA6-DF929625EA0E}">
        <p15:presenceInfo xmlns:p15="http://schemas.microsoft.com/office/powerpoint/2012/main" userId="4318a7eb6ae12c5b" providerId="Windows Live"/>
      </p:ext>
    </p:extLst>
  </p:cmAuthor>
  <p:cmAuthor id="2" name="나 현희" initials="나현" lastIdx="1" clrIdx="1">
    <p:extLst>
      <p:ext uri="{19B8F6BF-5375-455C-9EA6-DF929625EA0E}">
        <p15:presenceInfo xmlns:p15="http://schemas.microsoft.com/office/powerpoint/2012/main" userId="a7b73e83492eed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D838D-9C5E-4924-A2B9-9E61F63567BB}" v="1" dt="2023-05-12T01:59:5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64AD838D-9C5E-4924-A2B9-9E61F63567BB}"/>
    <pc:docChg chg="undo custSel modSld">
      <pc:chgData name="나 현희" userId="a7b73e83492eed8a" providerId="LiveId" clId="{64AD838D-9C5E-4924-A2B9-9E61F63567BB}" dt="2023-05-12T02:03:36.438" v="38"/>
      <pc:docMkLst>
        <pc:docMk/>
      </pc:docMkLst>
      <pc:sldChg chg="modSp mod">
        <pc:chgData name="나 현희" userId="a7b73e83492eed8a" providerId="LiveId" clId="{64AD838D-9C5E-4924-A2B9-9E61F63567BB}" dt="2023-05-12T02:03:36.438" v="38"/>
        <pc:sldMkLst>
          <pc:docMk/>
          <pc:sldMk cId="1357611919" sldId="273"/>
        </pc:sldMkLst>
        <pc:spChg chg="mod">
          <ac:chgData name="나 현희" userId="a7b73e83492eed8a" providerId="LiveId" clId="{64AD838D-9C5E-4924-A2B9-9E61F63567BB}" dt="2023-05-12T02:03:33.292" v="37"/>
          <ac:spMkLst>
            <pc:docMk/>
            <pc:sldMk cId="1357611919" sldId="273"/>
            <ac:spMk id="2" creationId="{00000000-0000-0000-0000-000000000000}"/>
          </ac:spMkLst>
        </pc:spChg>
        <pc:spChg chg="mod">
          <ac:chgData name="나 현희" userId="a7b73e83492eed8a" providerId="LiveId" clId="{64AD838D-9C5E-4924-A2B9-9E61F63567BB}" dt="2023-05-12T02:03:36.438" v="38"/>
          <ac:spMkLst>
            <pc:docMk/>
            <pc:sldMk cId="1357611919" sldId="273"/>
            <ac:spMk id="3" creationId="{00000000-0000-0000-0000-000000000000}"/>
          </ac:spMkLst>
        </pc:spChg>
      </pc:sldChg>
      <pc:sldChg chg="addSp delSp modSp mod addCm delCm">
        <pc:chgData name="나 현희" userId="a7b73e83492eed8a" providerId="LiveId" clId="{64AD838D-9C5E-4924-A2B9-9E61F63567BB}" dt="2023-05-12T02:00:14.353" v="31" actId="1076"/>
        <pc:sldMkLst>
          <pc:docMk/>
          <pc:sldMk cId="3439183929" sldId="274"/>
        </pc:sldMkLst>
        <pc:spChg chg="mod">
          <ac:chgData name="나 현희" userId="a7b73e83492eed8a" providerId="LiveId" clId="{64AD838D-9C5E-4924-A2B9-9E61F63567BB}" dt="2023-05-12T01:59:24.372" v="25" actId="20577"/>
          <ac:spMkLst>
            <pc:docMk/>
            <pc:sldMk cId="3439183929" sldId="274"/>
            <ac:spMk id="2" creationId="{00000000-0000-0000-0000-000000000000}"/>
          </ac:spMkLst>
        </pc:spChg>
        <pc:spChg chg="del mod">
          <ac:chgData name="나 현희" userId="a7b73e83492eed8a" providerId="LiveId" clId="{64AD838D-9C5E-4924-A2B9-9E61F63567BB}" dt="2023-05-12T01:59:49.064" v="27" actId="21"/>
          <ac:spMkLst>
            <pc:docMk/>
            <pc:sldMk cId="3439183929" sldId="274"/>
            <ac:spMk id="3" creationId="{00000000-0000-0000-0000-000000000000}"/>
          </ac:spMkLst>
        </pc:spChg>
        <pc:graphicFrameChg chg="add mod">
          <ac:chgData name="나 현희" userId="a7b73e83492eed8a" providerId="LiveId" clId="{64AD838D-9C5E-4924-A2B9-9E61F63567BB}" dt="2023-05-12T02:00:14.353" v="31" actId="1076"/>
          <ac:graphicFrameMkLst>
            <pc:docMk/>
            <pc:sldMk cId="3439183929" sldId="274"/>
            <ac:graphicFrameMk id="4" creationId="{B867C856-EA33-3271-E886-DBB6E3B0CEAD}"/>
          </ac:graphicFrameMkLst>
        </pc:graphicFrameChg>
      </pc:sldChg>
      <pc:sldChg chg="modSp mod">
        <pc:chgData name="나 현희" userId="a7b73e83492eed8a" providerId="LiveId" clId="{64AD838D-9C5E-4924-A2B9-9E61F63567BB}" dt="2023-05-12T02:03:18.382" v="35" actId="2711"/>
        <pc:sldMkLst>
          <pc:docMk/>
          <pc:sldMk cId="893322849" sldId="301"/>
        </pc:sldMkLst>
        <pc:spChg chg="mod">
          <ac:chgData name="나 현희" userId="a7b73e83492eed8a" providerId="LiveId" clId="{64AD838D-9C5E-4924-A2B9-9E61F63567BB}" dt="2023-05-12T02:03:18.382" v="35" actId="2711"/>
          <ac:spMkLst>
            <pc:docMk/>
            <pc:sldMk cId="893322849" sldId="301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1T23:27:07.99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주제명은 화자 분리와 대본을 활용한 뉴스 음성 요약 시스템입니다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요약하여</a:t>
            </a:r>
            <a:r>
              <a:rPr lang="en-US" altLang="ko-KR" dirty="0"/>
              <a:t> </a:t>
            </a:r>
            <a:r>
              <a:rPr lang="ko-KR" altLang="en-US" dirty="0"/>
              <a:t>화자 별 발화 내용을 반영하지 않음</a:t>
            </a:r>
            <a:r>
              <a:rPr lang="en-US" altLang="ko-KR" dirty="0"/>
              <a:t>. </a:t>
            </a:r>
            <a:r>
              <a:rPr lang="ko-KR" altLang="en-US" dirty="0"/>
              <a:t>이는 화자가 여러 명인 경우 음성의 정확한 내용을 요약문에 반영하지 못함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97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해당 논문에서 </a:t>
            </a:r>
            <a:r>
              <a:rPr lang="ko-KR" altLang="en-US" dirty="0" err="1"/>
              <a:t>임베딩시</a:t>
            </a:r>
            <a:r>
              <a:rPr lang="ko-KR" altLang="en-US" dirty="0"/>
              <a:t> 사용된 </a:t>
            </a:r>
            <a:r>
              <a:rPr lang="en-US" altLang="ko-KR" dirty="0" err="1"/>
              <a:t>tf-idf</a:t>
            </a:r>
            <a:r>
              <a:rPr lang="ko-KR" altLang="en-US" dirty="0"/>
              <a:t>의 경우 단어의 출현 횟수를 기반으로 하는 통계 기반의 </a:t>
            </a:r>
            <a:r>
              <a:rPr lang="ko-KR" altLang="en-US" dirty="0" err="1"/>
              <a:t>임베딩</a:t>
            </a:r>
            <a:r>
              <a:rPr lang="ko-KR" altLang="en-US" dirty="0"/>
              <a:t> 방식으로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임베딩은</a:t>
            </a:r>
            <a:r>
              <a:rPr lang="ko-KR" altLang="en-US" dirty="0"/>
              <a:t> 글의 순서와 맥락 등과 같은 정보를 고려하지 못한다는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고로 딥러닝 기반의 문장 </a:t>
            </a:r>
            <a:r>
              <a:rPr lang="ko-KR" altLang="en-US" dirty="0" err="1"/>
              <a:t>임베딩</a:t>
            </a:r>
            <a:r>
              <a:rPr lang="ko-KR" altLang="en-US" dirty="0"/>
              <a:t> 모델을 사용하여 글의 순서와 </a:t>
            </a:r>
            <a:r>
              <a:rPr lang="ko-KR" altLang="en-US" dirty="0" err="1"/>
              <a:t>맥락등을</a:t>
            </a:r>
            <a:r>
              <a:rPr lang="ko-KR" altLang="en-US" dirty="0"/>
              <a:t> 고려하는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rex-rank</a:t>
            </a:r>
            <a:r>
              <a:rPr lang="ko-KR" altLang="en-US" dirty="0"/>
              <a:t>에 사용하여 더 정확한 </a:t>
            </a:r>
            <a:r>
              <a:rPr lang="en-US" altLang="ko-KR" dirty="0"/>
              <a:t>rank</a:t>
            </a:r>
            <a:r>
              <a:rPr lang="ko-KR" altLang="en-US" dirty="0"/>
              <a:t>값을 추출할 예정입니다</a:t>
            </a:r>
            <a:r>
              <a:rPr lang="en-US" altLang="ko-KR" dirty="0"/>
              <a:t>. </a:t>
            </a:r>
            <a:r>
              <a:rPr lang="ko-KR" altLang="en-US" dirty="0"/>
              <a:t>저희가 단어 </a:t>
            </a:r>
            <a:r>
              <a:rPr lang="ko-KR" altLang="en-US" dirty="0" err="1"/>
              <a:t>임베딩에</a:t>
            </a:r>
            <a:r>
              <a:rPr lang="ko-KR" altLang="en-US" dirty="0"/>
              <a:t> 사용할 모델인 </a:t>
            </a:r>
            <a:r>
              <a:rPr lang="en-US" altLang="ko-KR" dirty="0" err="1"/>
              <a:t>KoSimCSE</a:t>
            </a:r>
            <a:r>
              <a:rPr lang="en-US" altLang="ko-KR" dirty="0"/>
              <a:t>-BERT-multitask</a:t>
            </a:r>
            <a:r>
              <a:rPr lang="ko-KR" altLang="en-US" dirty="0"/>
              <a:t>은 한국어 문장을 </a:t>
            </a:r>
            <a:r>
              <a:rPr lang="ko-KR" altLang="en-US" dirty="0" err="1"/>
              <a:t>임베딩하는</a:t>
            </a:r>
            <a:r>
              <a:rPr lang="ko-KR" altLang="en-US" dirty="0"/>
              <a:t> 언어 모델로</a:t>
            </a:r>
            <a:r>
              <a:rPr lang="en-US" altLang="ko-KR" dirty="0"/>
              <a:t>, </a:t>
            </a:r>
            <a:r>
              <a:rPr lang="ko-KR" altLang="en-US" dirty="0"/>
              <a:t>문장 사이의 의미론적 유사성을 잘 반영하는지 평가하는 지표인 </a:t>
            </a:r>
            <a:r>
              <a:rPr lang="en-US" altLang="ko-KR" dirty="0"/>
              <a:t>cosine </a:t>
            </a:r>
            <a:r>
              <a:rPr lang="en-US" altLang="ko-KR" dirty="0" err="1"/>
              <a:t>pearson</a:t>
            </a:r>
            <a:r>
              <a:rPr lang="ko-KR" altLang="en-US" dirty="0"/>
              <a:t>값이 높아 해당 모델을 선정하였습니다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33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흐름도로 산출된 화자 별 </a:t>
            </a:r>
            <a:r>
              <a:rPr lang="en-US" altLang="ko-KR" dirty="0"/>
              <a:t>rank</a:t>
            </a:r>
            <a:r>
              <a:rPr lang="ko-KR" altLang="en-US" dirty="0"/>
              <a:t>값을 오른쪽 식을 이용하여 정규화하고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normalized_length</a:t>
            </a:r>
            <a:r>
              <a:rPr lang="ko-KR" altLang="en-US" dirty="0"/>
              <a:t>와 결합하여 최종 중요도를 산출합니다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1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따라서 대본에서 화자 별 </a:t>
            </a:r>
            <a:r>
              <a:rPr lang="en-US" altLang="ko-KR" dirty="0"/>
              <a:t>rank</a:t>
            </a:r>
            <a:r>
              <a:rPr lang="ko-KR" altLang="en-US" dirty="0"/>
              <a:t>를 구하고 중심 화자를 선택한 결과는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목표는 다음과 같습니다</a:t>
            </a:r>
            <a:r>
              <a:rPr lang="en-US" altLang="ko-KR" dirty="0"/>
              <a:t>. </a:t>
            </a:r>
            <a:r>
              <a:rPr lang="ko-KR" altLang="en-US" dirty="0"/>
              <a:t>기본 음성 요약 시스템에 화자 분리를 적용하여 요약의 성능을 개선하고</a:t>
            </a:r>
            <a:r>
              <a:rPr lang="en-US" altLang="ko-KR" dirty="0"/>
              <a:t>, </a:t>
            </a:r>
            <a:r>
              <a:rPr lang="ko-KR" altLang="en-US" dirty="0"/>
              <a:t>화자 별 발화 내용을 바탕으로 중심화자를 선정하며</a:t>
            </a:r>
            <a:r>
              <a:rPr lang="en-US" altLang="ko-KR" dirty="0"/>
              <a:t>, </a:t>
            </a:r>
            <a:r>
              <a:rPr lang="ko-KR" altLang="en-US" dirty="0"/>
              <a:t>전체 요약 및 화자 별 요약을 제공하고 평가합니다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8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 요약에 관련된 논문으로는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논문입니다</a:t>
            </a:r>
            <a:r>
              <a:rPr lang="en-US" altLang="ko-KR" dirty="0"/>
              <a:t>. </a:t>
            </a:r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  <a:r>
              <a:rPr lang="ko-KR" altLang="en-US" dirty="0"/>
              <a:t>해당 시스템은 앞서 언급했던 화자의 수가 늘어나면 결과가 부정확해 지는 문제점이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점을 개선하기 위한 저희의 시스템 전체 흐름도 입니다</a:t>
            </a:r>
            <a:r>
              <a:rPr lang="en-US" altLang="ko-KR" dirty="0"/>
              <a:t>. </a:t>
            </a:r>
            <a:r>
              <a:rPr lang="ko-KR" altLang="en-US" dirty="0"/>
              <a:t>원본 음성에서 화자 분리</a:t>
            </a:r>
            <a:r>
              <a:rPr lang="en-US" altLang="ko-KR" dirty="0"/>
              <a:t>, </a:t>
            </a:r>
            <a:r>
              <a:rPr lang="ko-KR" altLang="en-US" dirty="0"/>
              <a:t>화자 인식</a:t>
            </a:r>
            <a:r>
              <a:rPr lang="en-US" altLang="ko-KR" dirty="0"/>
              <a:t>, STT</a:t>
            </a:r>
            <a:r>
              <a:rPr lang="ko-KR" altLang="en-US" dirty="0"/>
              <a:t>등의 모델을 사용하여 대본 형식의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변홥합니다</a:t>
            </a:r>
            <a:r>
              <a:rPr lang="en-US" altLang="ko-KR" dirty="0"/>
              <a:t>. </a:t>
            </a:r>
            <a:r>
              <a:rPr lang="ko-KR" altLang="en-US" dirty="0"/>
              <a:t>이 대본 형식의 </a:t>
            </a:r>
            <a:r>
              <a:rPr lang="en-US" altLang="ko-KR" dirty="0"/>
              <a:t>text</a:t>
            </a:r>
            <a:r>
              <a:rPr lang="ko-KR" altLang="en-US" dirty="0"/>
              <a:t>를 사용하여 전체 요약문 및 화자 별 요약을 생성하게 되는데 자세한 과정은 뒤에 설명하겠습니다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7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음성을 통해 대본 형식을 만드는 시스템의 흐름도 입니다</a:t>
            </a:r>
            <a:r>
              <a:rPr lang="en-US" altLang="ko-KR" dirty="0"/>
              <a:t>. </a:t>
            </a:r>
            <a:r>
              <a:rPr lang="ko-KR" altLang="en-US" dirty="0"/>
              <a:t>위 흐름도를 요약하면</a:t>
            </a:r>
            <a:r>
              <a:rPr lang="en-US" altLang="ko-KR" dirty="0"/>
              <a:t>, </a:t>
            </a:r>
            <a:r>
              <a:rPr lang="ko-KR" altLang="en-US" dirty="0"/>
              <a:t>원본 음성에서 시간 및 </a:t>
            </a:r>
            <a:r>
              <a:rPr lang="en-US" altLang="ko-KR" dirty="0"/>
              <a:t>VAD</a:t>
            </a:r>
            <a:r>
              <a:rPr lang="ko-KR" altLang="en-US" dirty="0"/>
              <a:t>알고리즘을 기준으로 여러 개의 </a:t>
            </a:r>
            <a:r>
              <a:rPr lang="en-US" altLang="ko-KR" dirty="0"/>
              <a:t>segment</a:t>
            </a:r>
            <a:r>
              <a:rPr lang="ko-KR" altLang="en-US" dirty="0"/>
              <a:t>로 분리합니다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en-US" altLang="ko-KR" dirty="0"/>
              <a:t>segment</a:t>
            </a:r>
            <a:r>
              <a:rPr lang="ko-KR" altLang="en-US" dirty="0"/>
              <a:t>에 대해 화자 분리를 이용하여 여러 개의 분리된 </a:t>
            </a:r>
            <a:r>
              <a:rPr lang="en-US" altLang="ko-KR" dirty="0"/>
              <a:t>segment</a:t>
            </a:r>
            <a:r>
              <a:rPr lang="ko-KR" altLang="en-US" dirty="0"/>
              <a:t>로 나누고</a:t>
            </a:r>
            <a:r>
              <a:rPr lang="en-US" altLang="ko-KR" dirty="0"/>
              <a:t>, </a:t>
            </a:r>
            <a:r>
              <a:rPr lang="ko-KR" altLang="en-US" dirty="0"/>
              <a:t>화자 인식을 사용하여 각각의 음성을 화자 별로 구분한 뒤 시간 순서로 정렬하여 </a:t>
            </a:r>
            <a:r>
              <a:rPr lang="en-US" altLang="ko-KR" dirty="0"/>
              <a:t>STT</a:t>
            </a:r>
            <a:r>
              <a:rPr lang="ko-KR" altLang="en-US" dirty="0"/>
              <a:t>를 수행합니다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14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흐름도를 바탕으로 만든 시스템의 결과는 다음과 같았습니다</a:t>
            </a:r>
            <a:r>
              <a:rPr lang="en-US" altLang="ko-KR" dirty="0"/>
              <a:t>. </a:t>
            </a:r>
            <a:r>
              <a:rPr lang="ko-KR" altLang="en-US" dirty="0"/>
              <a:t>전체적으로 봤을 때 여러 명의 화자가 포함된 경우에 각각의 화자를 다소 정확하게 인식하는 사실을 확인할 수 있었습니다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</a:t>
            </a:r>
            <a:r>
              <a:rPr lang="ko-KR" altLang="en-US" dirty="0"/>
              <a:t> 첫번째 예시의 경우 잘못된 결과가 출력되는 이유를 분석해 보았는데</a:t>
            </a:r>
            <a:r>
              <a:rPr lang="en-US" altLang="ko-KR" dirty="0"/>
              <a:t>, </a:t>
            </a:r>
            <a:r>
              <a:rPr lang="ko-KR" altLang="en-US" dirty="0"/>
              <a:t>화자가 말을 하는 중간에 </a:t>
            </a:r>
            <a:r>
              <a:rPr lang="en-US" altLang="ko-KR" dirty="0" err="1"/>
              <a:t>segmentaion</a:t>
            </a:r>
            <a:r>
              <a:rPr lang="ko-KR" altLang="en-US" dirty="0"/>
              <a:t>단계에서 잘리는 바람에 부정확한 결과가 출력이 되는 것을 확인할 수 있었습니다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예시의 경우</a:t>
            </a:r>
            <a:r>
              <a:rPr lang="en-US" altLang="ko-KR" dirty="0"/>
              <a:t>, </a:t>
            </a:r>
            <a:r>
              <a:rPr lang="ko-KR" altLang="en-US" dirty="0"/>
              <a:t>음성 내에 무음구간이 존재하는 경우에 발생하였습니다</a:t>
            </a:r>
            <a:r>
              <a:rPr lang="en-US" altLang="ko-KR" dirty="0"/>
              <a:t>. </a:t>
            </a:r>
            <a:r>
              <a:rPr lang="ko-KR" altLang="en-US" dirty="0"/>
              <a:t>이 두가지 문제점을 해결하기 연속되는 음성의 두 음성을 합친 다음에 </a:t>
            </a:r>
            <a:r>
              <a:rPr lang="en-US" altLang="ko-KR" dirty="0"/>
              <a:t>STT</a:t>
            </a:r>
            <a:r>
              <a:rPr lang="ko-KR" altLang="en-US" dirty="0"/>
              <a:t>를 수행하였습니다</a:t>
            </a:r>
            <a:r>
              <a:rPr lang="en-US" altLang="ko-KR" dirty="0"/>
              <a:t>. </a:t>
            </a:r>
            <a:r>
              <a:rPr lang="ko-KR" altLang="en-US" dirty="0"/>
              <a:t>추가적으로 </a:t>
            </a:r>
            <a:r>
              <a:rPr lang="en-US" altLang="ko-KR" dirty="0"/>
              <a:t>STT</a:t>
            </a:r>
            <a:r>
              <a:rPr lang="ko-KR" altLang="en-US" dirty="0"/>
              <a:t>를 수행하기 이전에</a:t>
            </a:r>
            <a:r>
              <a:rPr lang="en-US" altLang="ko-KR" dirty="0"/>
              <a:t> </a:t>
            </a:r>
            <a:r>
              <a:rPr lang="ko-KR" altLang="en-US" dirty="0"/>
              <a:t>무음 구간을 제거하는 부분을 추가하였습니다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98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반영한 흐름도의 일부입니다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34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화자 별 중요도를 산출하는 방법입니다</a:t>
            </a:r>
            <a:r>
              <a:rPr lang="en-US" altLang="ko-KR" dirty="0"/>
              <a:t>. </a:t>
            </a:r>
            <a:r>
              <a:rPr lang="ko-KR" altLang="en-US" dirty="0"/>
              <a:t>위 참고자료에서는 문장 별 중요도를 그래프 이론에 기반하여 산출하는 방법을 고안하였습니다</a:t>
            </a:r>
            <a:r>
              <a:rPr lang="en-US" altLang="ko-KR" dirty="0"/>
              <a:t>. </a:t>
            </a:r>
            <a:r>
              <a:rPr lang="ko-KR" altLang="en-US" dirty="0"/>
              <a:t>전체적인 내용은 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기반으로 문장의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산출하고</a:t>
            </a:r>
            <a:r>
              <a:rPr lang="en-US" altLang="ko-KR" dirty="0"/>
              <a:t>. </a:t>
            </a:r>
            <a:r>
              <a:rPr lang="ko-KR" altLang="en-US" dirty="0"/>
              <a:t>문장 사이의 코사인 유사도를 가중치로 하는 그래프를 만든 뒤</a:t>
            </a:r>
            <a:r>
              <a:rPr lang="en-US" altLang="ko-KR" dirty="0"/>
              <a:t>. 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  <a:r>
              <a:rPr lang="ko-KR" altLang="en-US" dirty="0"/>
              <a:t>를 구하는 방법입니다</a:t>
            </a:r>
            <a:r>
              <a:rPr lang="en-US" altLang="ko-KR" dirty="0"/>
              <a:t>. (</a:t>
            </a:r>
            <a:r>
              <a:rPr lang="ko-KR" altLang="en-US" dirty="0"/>
              <a:t>여기서 사용되는 </a:t>
            </a:r>
            <a:r>
              <a:rPr lang="en-US" altLang="ko-KR" dirty="0"/>
              <a:t>page-rank</a:t>
            </a:r>
            <a:r>
              <a:rPr lang="ko-KR" altLang="en-US" dirty="0"/>
              <a:t>의 경우 구글에서 검색어를 기반으로 페이지를 추천할 때 사용되는 그래프 기반 추천 알고리즘 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3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23. 05. 14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5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DEDEF-B5BC-44B9-5D9B-E1C68CCD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7" y="2408769"/>
            <a:ext cx="3791112" cy="227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48755-9B80-B561-E948-FA7C6A7C6AF5}"/>
              </a:ext>
            </a:extLst>
          </p:cNvPr>
          <p:cNvSpPr txBox="1"/>
          <p:nvPr/>
        </p:nvSpPr>
        <p:spPr>
          <a:xfrm>
            <a:off x="4117650" y="18414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C35F7-9742-A854-8240-4EE7DCC3E29C}"/>
              </a:ext>
            </a:extLst>
          </p:cNvPr>
          <p:cNvSpPr txBox="1"/>
          <p:nvPr/>
        </p:nvSpPr>
        <p:spPr>
          <a:xfrm>
            <a:off x="899592" y="5521178"/>
            <a:ext cx="5962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Gunes</a:t>
            </a:r>
            <a:r>
              <a:rPr lang="en-US" altLang="ko-KR" sz="1000" dirty="0"/>
              <a:t> Erkan, Dragomir R. </a:t>
            </a:r>
            <a:r>
              <a:rPr lang="en-US" altLang="ko-KR" sz="1000" dirty="0" err="1"/>
              <a:t>Radev</a:t>
            </a:r>
            <a:r>
              <a:rPr lang="en-US" altLang="ko-KR" sz="1000" dirty="0"/>
              <a:t>(2011). </a:t>
            </a:r>
            <a:r>
              <a:rPr lang="en-US" altLang="ko-KR" sz="1000" dirty="0" err="1"/>
              <a:t>LexRank</a:t>
            </a:r>
            <a:r>
              <a:rPr lang="en-US" altLang="ko-KR" sz="1000" dirty="0"/>
              <a:t>: Graph-based Lexical Centrality as Salience in Text Summarization. 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5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24E41-FC03-9861-717D-3E2029B8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158606"/>
            <a:ext cx="4438042" cy="34306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E96972-DEA2-EFD7-5D86-8D101D23470B}"/>
              </a:ext>
            </a:extLst>
          </p:cNvPr>
          <p:cNvSpPr/>
          <p:nvPr/>
        </p:nvSpPr>
        <p:spPr>
          <a:xfrm>
            <a:off x="610239" y="5005772"/>
            <a:ext cx="244827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B41F9-19D5-8BE9-4F53-51F559816640}"/>
              </a:ext>
            </a:extLst>
          </p:cNvPr>
          <p:cNvSpPr txBox="1"/>
          <p:nvPr/>
        </p:nvSpPr>
        <p:spPr>
          <a:xfrm>
            <a:off x="5055283" y="2158606"/>
            <a:ext cx="3713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방식이 단어의 빈도수를 기반한 수치화 기법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err="1"/>
              <a:t>임베딩</a:t>
            </a:r>
            <a:r>
              <a:rPr lang="ko-KR" altLang="en-US" dirty="0"/>
              <a:t> 결과가 단어의 정확한 의미를 반영하지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29601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흐름도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B7618-156D-63D1-6E77-FBC70F60B8E6}"/>
              </a:ext>
            </a:extLst>
          </p:cNvPr>
          <p:cNvSpPr txBox="1"/>
          <p:nvPr/>
        </p:nvSpPr>
        <p:spPr>
          <a:xfrm>
            <a:off x="5220072" y="3134142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Normalized_rank</a:t>
            </a:r>
            <a:r>
              <a:rPr lang="en-US" altLang="ko-KR" sz="1200" dirty="0"/>
              <a:t> =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화자 </a:t>
            </a:r>
            <a:r>
              <a:rPr lang="en-US" altLang="ko-KR" sz="1200" dirty="0"/>
              <a:t>rank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 / (</a:t>
            </a:r>
            <a:r>
              <a:rPr lang="en-US" altLang="ko-KR" sz="1200" dirty="0" err="1"/>
              <a:t>max_rank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min_rank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Normalized_length</a:t>
            </a:r>
            <a:r>
              <a:rPr lang="en-US" altLang="ko-KR" sz="1200" dirty="0"/>
              <a:t> =</a:t>
            </a:r>
          </a:p>
          <a:p>
            <a:r>
              <a:rPr lang="ko-KR" altLang="en-US" sz="1200" dirty="0"/>
              <a:t>화자 </a:t>
            </a:r>
            <a:r>
              <a:rPr lang="en-US" altLang="ko-KR" sz="1200" dirty="0"/>
              <a:t>length / total length</a:t>
            </a:r>
          </a:p>
          <a:p>
            <a:endParaRPr lang="en-US" altLang="ko-KR" sz="1200" dirty="0"/>
          </a:p>
          <a:p>
            <a:r>
              <a:rPr lang="ko-KR" altLang="en-US" sz="1200" dirty="0"/>
              <a:t>화자의 중요도 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0.5*</a:t>
            </a:r>
            <a:r>
              <a:rPr lang="en-US" altLang="ko-KR" sz="1200" dirty="0" err="1"/>
              <a:t>normalized_rank</a:t>
            </a:r>
            <a:r>
              <a:rPr lang="en-US" altLang="ko-KR" sz="1200" dirty="0"/>
              <a:t> + 0.5 * </a:t>
            </a:r>
            <a:r>
              <a:rPr lang="en-US" altLang="ko-KR" sz="1200" dirty="0" err="1"/>
              <a:t>normalized_length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85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4F1348-3F9D-C941-3B44-8785B63525D5}"/>
              </a:ext>
            </a:extLst>
          </p:cNvPr>
          <p:cNvSpPr txBox="1">
            <a:spLocks/>
          </p:cNvSpPr>
          <p:nvPr/>
        </p:nvSpPr>
        <p:spPr>
          <a:xfrm>
            <a:off x="457200" y="2257520"/>
            <a:ext cx="6923112" cy="3245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안녕하세요</a:t>
            </a:r>
            <a:r>
              <a:rPr lang="en-US" altLang="ko-KR" sz="1300" dirty="0"/>
              <a:t>, </a:t>
            </a:r>
            <a:r>
              <a:rPr lang="ko-KR" altLang="en-US" sz="1300" dirty="0"/>
              <a:t>오늘 우리는 현대 사회에서 자녀 양육 방식에 대해 토론해 보려고 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브라이언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요즘에는 부모들이 자녀를 키우는 방식에 대해 많은 논란이 있죠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존</a:t>
            </a:r>
            <a:r>
              <a:rPr lang="en-US" altLang="ko-KR" sz="1300" dirty="0"/>
              <a:t>: </a:t>
            </a:r>
            <a:r>
              <a:rPr lang="ko-KR" altLang="en-US" sz="1300" dirty="0"/>
              <a:t>저는 그렇게 큰 논란이 있다고 생각하지 않습니다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대체로 부모님들은 자녀를 사랑하며 자녀가 행복하게 자랄 수 있도록 최선을 다하는 것이 아니겠습니까</a:t>
            </a:r>
            <a:r>
              <a:rPr lang="en-US" altLang="ko-KR" sz="1300" dirty="0"/>
              <a:t>?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자녀를 키우는 방식에 따라 어떤 문제가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저는 자녀를 너무 많이 감싸 주는 부모들이 있는 것 같아요</a:t>
            </a:r>
            <a:r>
              <a:rPr lang="en-US" altLang="ko-KR" sz="1300" dirty="0"/>
              <a:t>. </a:t>
            </a:r>
            <a:r>
              <a:rPr lang="ko-KR" altLang="en-US" sz="1300" dirty="0"/>
              <a:t>그렇게 하면 자녀가 성장하는 과정에서 문제가 발생 할 수 있을 것 같아요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그렇게 말하는 것은 부모가 자녀에게 너무 많은 관심을 기울이지 않아야 한다는 것인가요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아니에요</a:t>
            </a:r>
            <a:r>
              <a:rPr lang="en-US" altLang="ko-KR" sz="1300" dirty="0"/>
              <a:t>. </a:t>
            </a:r>
            <a:r>
              <a:rPr lang="ko-KR" altLang="en-US" sz="1300" dirty="0"/>
              <a:t>관심을 기울이는 것은 좋지만</a:t>
            </a:r>
            <a:r>
              <a:rPr lang="en-US" altLang="ko-KR" sz="1300" dirty="0"/>
              <a:t>, </a:t>
            </a:r>
            <a:r>
              <a:rPr lang="ko-KR" altLang="en-US" sz="1300" dirty="0"/>
              <a:t>자녀가 독립적으로 자라는 것을 방해해서는 안 된다는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양육 방식에는 어떤 것들이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다양한 것들이 있겠지만</a:t>
            </a:r>
            <a:r>
              <a:rPr lang="en-US" altLang="ko-KR" sz="1300" dirty="0"/>
              <a:t>, </a:t>
            </a:r>
            <a:r>
              <a:rPr lang="ko-KR" altLang="en-US" sz="1300" dirty="0"/>
              <a:t>제가 생각하는 것은 자녀의 자립심을 기르는 것입니다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부모들이 자녀에게 도움을 주면서도 자녀가 스스로 문제를 해결할 수 있는 능력을 기르는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그것은 좋은 방식입니다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부모들이 자녀에게 지나치게 자유를 주면서도 자녀가 스스로 생각하는 능력을 기르는 것이 중요하다고 생각합니다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자유를 준다는 것은 그만큼 책임도 주어진다는 것이죠</a:t>
            </a:r>
            <a:r>
              <a:rPr lang="en-US" altLang="ko-KR" sz="1300" dirty="0"/>
              <a:t>. </a:t>
            </a:r>
            <a:r>
              <a:rPr lang="ko-KR" altLang="en-US" sz="1300" dirty="0"/>
              <a:t>자녀에게 적절한 가이드와 교육을 제공해야 한다는 것도 중요한 것 같습니다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자녀가 성장하는 과정에서 필요한 것들을 제공해주면서도 그들이 스스로 문제를 해결할 수 있도록 </a:t>
            </a:r>
            <a:r>
              <a:rPr lang="ko-KR" altLang="en-US" sz="1300" dirty="0" err="1"/>
              <a:t>해야한다</a:t>
            </a:r>
            <a:r>
              <a:rPr lang="en-US" altLang="ko-KR" sz="1300" dirty="0"/>
              <a:t>.',</a:t>
            </a:r>
            <a:endParaRPr lang="ko-KR" altLang="en-US" sz="13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CB139-E502-1FB1-1A73-A3C59ED6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401158"/>
            <a:ext cx="6788071" cy="7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요약 생성 흐름도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E84F-19A1-C5A3-0FFC-E7B11F2C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9255"/>
            <a:ext cx="7056784" cy="39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0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요약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9D476-BA90-868C-6D56-A0467B2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화자별</a:t>
            </a:r>
            <a:r>
              <a:rPr lang="ko-KR" altLang="en-US" dirty="0"/>
              <a:t> 요약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04FD9-C005-0077-67F7-87CBC132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584" y="2233612"/>
            <a:ext cx="7229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수행한 프로젝트의 중요 기여 사항 강조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결론 및 예상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화자별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중요도 수치를 기반으로 요약을 생성하여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867C856-EA33-3271-E886-DBB6E3B0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45464"/>
              </p:ext>
            </p:extLst>
          </p:nvPr>
        </p:nvGraphicFramePr>
        <p:xfrm>
          <a:off x="518862" y="2492896"/>
          <a:ext cx="8291262" cy="27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2050116187"/>
                    </a:ext>
                  </a:extLst>
                </a:gridCol>
                <a:gridCol w="1241242">
                  <a:extLst>
                    <a:ext uri="{9D8B030D-6E8A-4147-A177-3AD203B41FA5}">
                      <a16:colId xmlns:a16="http://schemas.microsoft.com/office/drawing/2014/main" val="301758931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506849997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04373099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861379214"/>
                    </a:ext>
                  </a:extLst>
                </a:gridCol>
                <a:gridCol w="1381877">
                  <a:extLst>
                    <a:ext uri="{9D8B030D-6E8A-4147-A177-3AD203B41FA5}">
                      <a16:colId xmlns:a16="http://schemas.microsoft.com/office/drawing/2014/main" val="210715431"/>
                    </a:ext>
                  </a:extLst>
                </a:gridCol>
              </a:tblGrid>
              <a:tr h="4721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40969"/>
                  </a:ext>
                </a:extLst>
              </a:tr>
              <a:tr h="723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학습 데이터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1945"/>
                  </a:ext>
                </a:extLst>
              </a:tr>
              <a:tr h="7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요약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77405"/>
                  </a:ext>
                </a:extLst>
              </a:tr>
              <a:tr h="814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논문 작성 및 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0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sz="2000" dirty="0"/>
              <a:t>화자 분리와 대본을 활용한 뉴스 음성 요약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pPr lvl="1"/>
            <a:r>
              <a:rPr lang="ko-KR" altLang="en-US" dirty="0"/>
              <a:t>기존 음성 요약 시스템은 음성을 텍스트로 변환하여 요약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반영하지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7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7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Alec Radford, Jong Wook Kim, Tao Xu, “Robust Speech Recognition via Large-Scale Weak Supervision”. 2022</a:t>
            </a:r>
          </a:p>
          <a:p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Tianyu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Gao,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Xingcheng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Yao,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Danqi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Chen, “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SimCSE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Simple Contrastive Learning of Sentence Embeddings” ,(2021)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Yujun Wen, Hui Yuan and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Pengzhou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Zhang, "Research on keyword extraction based on Word2Vec weighted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," 2016 2nd IEEE International Conference on Computer and Communications (ICCC), Chengdu, 2016, pp. 2109-2113,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doi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10.1109/CompComm.2016.7925072.</a:t>
            </a:r>
          </a:p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Rada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Mihalcea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, Paul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Tarau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 (2004).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TextRank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: Bringing order into texts </a:t>
            </a:r>
            <a:endParaRPr lang="ko-KR" altLang="en-US" sz="1700" dirty="0">
              <a:solidFill>
                <a:srgbClr val="374151"/>
              </a:solidFill>
              <a:latin typeface="Söhne"/>
            </a:endParaRPr>
          </a:p>
          <a:p>
            <a:endParaRPr lang="en-US" altLang="ko-KR" sz="17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Keping Bi, Rahul Jha, Bruce Croft, and Asli </a:t>
            </a:r>
            <a:r>
              <a:rPr lang="en-US" altLang="ko-KR" sz="1700" dirty="0" err="1">
                <a:solidFill>
                  <a:srgbClr val="374151"/>
                </a:solidFill>
                <a:latin typeface="Söhne"/>
              </a:rPr>
              <a:t>Celikyilmaz</a:t>
            </a:r>
            <a:r>
              <a:rPr lang="en-US" altLang="ko-KR" sz="1700" dirty="0">
                <a:solidFill>
                  <a:srgbClr val="374151"/>
                </a:solidFill>
                <a:latin typeface="Söhne"/>
              </a:rPr>
              <a:t>. 2021. AREDSUM: Adaptive Redundancy-Aware Iterative Sentence Ranking for Extractive Document Summarization. In Proceedings of the 16th Conference of the European Chapter of the Association for Computational Linguistics: Main Volume, pages 281–291, Online. Association for Computational Linguistics.</a:t>
            </a:r>
          </a:p>
          <a:p>
            <a:r>
              <a:rPr lang="en-US" altLang="ko-KR" sz="1700" dirty="0" err="1">
                <a:latin typeface="Söhne"/>
              </a:rPr>
              <a:t>Gunes</a:t>
            </a:r>
            <a:r>
              <a:rPr lang="en-US" altLang="ko-KR" sz="1700" dirty="0">
                <a:latin typeface="Söhne"/>
              </a:rPr>
              <a:t> Erkan, Dragomir R. </a:t>
            </a:r>
            <a:r>
              <a:rPr lang="en-US" altLang="ko-KR" sz="1700" dirty="0" err="1">
                <a:latin typeface="Söhne"/>
              </a:rPr>
              <a:t>Radev</a:t>
            </a:r>
            <a:r>
              <a:rPr lang="en-US" altLang="ko-KR" sz="1700" dirty="0">
                <a:latin typeface="Söhne"/>
              </a:rPr>
              <a:t>(2011). </a:t>
            </a:r>
            <a:r>
              <a:rPr lang="en-US" altLang="ko-KR" sz="1700" dirty="0" err="1">
                <a:latin typeface="Söhne"/>
              </a:rPr>
              <a:t>LexRank</a:t>
            </a:r>
            <a:r>
              <a:rPr lang="en-US" altLang="ko-KR" sz="1700" dirty="0">
                <a:latin typeface="Söhne"/>
              </a:rPr>
              <a:t>: Graph-based Lexical Centrality as Salience in Text Summarization</a:t>
            </a:r>
            <a:endParaRPr lang="en-US" altLang="ko-KR" sz="1700" dirty="0">
              <a:solidFill>
                <a:srgbClr val="374151"/>
              </a:solidFill>
              <a:latin typeface="Söhne"/>
            </a:endParaRPr>
          </a:p>
          <a:p>
            <a:endParaRPr lang="ko-KR" altLang="en-US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3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기본 음성 요약 시스템에 화자 분리를 적용하여 요약의 성능 개선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바탕으로 중심 화자 선정 기준 고안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요약 및 화자 별 요약 제공 및 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7C05D-63C3-B0C6-DAD9-1104C109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5716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D8A9B-A80B-9A30-9A0A-4DDC25137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9354"/>
            <a:ext cx="58180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sz="1800" dirty="0"/>
              <a:t>결과</a:t>
            </a:r>
            <a:r>
              <a:rPr lang="en-US" altLang="ko-KR" sz="1800" dirty="0"/>
              <a:t>1:</a:t>
            </a:r>
            <a:r>
              <a:rPr lang="ko-KR" altLang="en-US" sz="1800" dirty="0"/>
              <a:t> 화자가 말을 하는 중간에 </a:t>
            </a:r>
            <a:r>
              <a:rPr lang="en-US" altLang="ko-KR" sz="1800" dirty="0" err="1"/>
              <a:t>segmentaion</a:t>
            </a:r>
            <a:r>
              <a:rPr lang="ko-KR" altLang="en-US" sz="1800" dirty="0"/>
              <a:t>단계에서 잘리는 바람에 부정확한 결과가 출력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3369-858E-D04E-F24D-D07D7114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2708920"/>
            <a:ext cx="7571763" cy="14904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78EA8-27FD-EB88-B980-27043A9D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869160"/>
            <a:ext cx="6703348" cy="6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2:</a:t>
            </a:r>
            <a:r>
              <a:rPr lang="ko-KR" altLang="en-US" dirty="0"/>
              <a:t> 음성 내에 무음구간이 존재하는 경우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2: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5C32D-1B3A-1648-A335-AE2BC67B8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72" y="2545200"/>
            <a:ext cx="6984776" cy="503270"/>
          </a:xfrm>
          <a:prstGeom prst="rect">
            <a:avLst/>
          </a:prstGeom>
        </p:spPr>
      </p:pic>
      <p:pic>
        <p:nvPicPr>
          <p:cNvPr id="6" name="segment_8_2">
            <a:hlinkClick r:id="" action="ppaction://media"/>
            <a:extLst>
              <a:ext uri="{FF2B5EF4-FFF2-40B4-BE49-F238E27FC236}">
                <a16:creationId xmlns:a16="http://schemas.microsoft.com/office/drawing/2014/main" id="{79C460C9-32D1-66C9-9199-F2C5EE21A8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3608" y="39966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B4185-18AC-64C2-5570-44CD0F33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05167"/>
            <a:ext cx="7452320" cy="3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352</TotalTime>
  <Words>1516</Words>
  <Application>Microsoft Office PowerPoint</Application>
  <PresentationFormat>화면 슬라이드 쇼(4:3)</PresentationFormat>
  <Paragraphs>155</Paragraphs>
  <Slides>21</Slides>
  <Notes>13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Söhne</vt:lpstr>
      <vt:lpstr>맑은 고딕</vt:lpstr>
      <vt:lpstr>Arial</vt:lpstr>
      <vt:lpstr>Times New Roman</vt:lpstr>
      <vt:lpstr>투명도</vt:lpstr>
      <vt:lpstr>화자 분리와 대본을 활용한 뉴스 음성 요약 시스템</vt:lpstr>
      <vt:lpstr>개요</vt:lpstr>
      <vt:lpstr>프로젝트 목표</vt:lpstr>
      <vt:lpstr>기존 연구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사용 모델 선정</vt:lpstr>
      <vt:lpstr>실행 계획, 방법 및 설계</vt:lpstr>
      <vt:lpstr>실행 계획, 방법 및 설계</vt:lpstr>
      <vt:lpstr>Contributions</vt:lpstr>
      <vt:lpstr>결론 및 예상 결과 </vt:lpstr>
      <vt:lpstr>스케줄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나 현희</cp:lastModifiedBy>
  <cp:revision>11</cp:revision>
  <dcterms:created xsi:type="dcterms:W3CDTF">2014-09-11T07:06:19Z</dcterms:created>
  <dcterms:modified xsi:type="dcterms:W3CDTF">2023-05-12T02:03:46Z</dcterms:modified>
</cp:coreProperties>
</file>