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6" r:id="rId3"/>
    <p:sldId id="259" r:id="rId4"/>
    <p:sldId id="289" r:id="rId5"/>
    <p:sldId id="290" r:id="rId6"/>
    <p:sldId id="293" r:id="rId7"/>
    <p:sldId id="297" r:id="rId8"/>
    <p:sldId id="298" r:id="rId9"/>
    <p:sldId id="299" r:id="rId10"/>
    <p:sldId id="300" r:id="rId11"/>
    <p:sldId id="301" r:id="rId12"/>
    <p:sldId id="296" r:id="rId13"/>
    <p:sldId id="302" r:id="rId14"/>
    <p:sldId id="303" r:id="rId15"/>
    <p:sldId id="304" r:id="rId16"/>
    <p:sldId id="305" r:id="rId17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66" d="100"/>
          <a:sy n="66" d="100"/>
        </p:scale>
        <p:origin x="2035" y="6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이와 같이 화자별로 음성을 완전히 분리하는 것을 목표로 하고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16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저희의 음성 신호를 나누는 기준은 다음과 같이 설정하였습니다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9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librimix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Interspeech</a:t>
            </a:r>
            <a:r>
              <a:rPr lang="ko-KR" altLang="en-US" dirty="0"/>
              <a:t> </a:t>
            </a:r>
            <a:r>
              <a:rPr lang="en-US" altLang="ko-KR" dirty="0"/>
              <a:t>submit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개 또는 </a:t>
            </a:r>
            <a:r>
              <a:rPr lang="en-US" altLang="ko-KR" dirty="0"/>
              <a:t>3</a:t>
            </a:r>
            <a:r>
              <a:rPr lang="ko-KR" altLang="en-US" dirty="0"/>
              <a:t>개의 말뭉치를 합쳐서 만들었고 노이즈가 포함된 데이터와 중첩 비율 별로 데이터를 제공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사용되던 </a:t>
            </a:r>
            <a:r>
              <a:rPr lang="en-US" altLang="ko-KR" dirty="0"/>
              <a:t>wsj0 </a:t>
            </a:r>
            <a:r>
              <a:rPr lang="ko-KR" altLang="en-US" dirty="0"/>
              <a:t>데이터셋은 완전히 겹쳐진 데이터만 제공하는데 일반적인 상황에서는 </a:t>
            </a:r>
            <a:r>
              <a:rPr lang="en-US" altLang="ko-KR" dirty="0"/>
              <a:t>20% </a:t>
            </a:r>
            <a:r>
              <a:rPr lang="ko-KR" altLang="en-US" dirty="0"/>
              <a:t>미만으로 겹쳐지는 상황이 대부분이라 학습된 데이터 이외의 데이터에서는 상당한 성능 저하가 일어나서 고안된 데이터로 실제 해당 데이터로 학습된 모델에서 보다 더 나은 </a:t>
            </a:r>
            <a:r>
              <a:rPr lang="en-US" altLang="ko-KR" dirty="0"/>
              <a:t>generalize</a:t>
            </a:r>
            <a:r>
              <a:rPr lang="ko-KR" altLang="en-US" dirty="0"/>
              <a:t> 성능을 보였다고 나와있습니다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5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앞에서 말한 </a:t>
            </a:r>
            <a:r>
              <a:rPr lang="ko-KR" altLang="en-US" dirty="0" err="1"/>
              <a:t>전처리</a:t>
            </a:r>
            <a:r>
              <a:rPr lang="ko-KR" altLang="en-US" dirty="0"/>
              <a:t> 방식으로 분리된 음성 신호를 학습된 </a:t>
            </a:r>
            <a:r>
              <a:rPr lang="en-US" altLang="ko-KR" dirty="0" err="1"/>
              <a:t>sepformer</a:t>
            </a:r>
            <a:r>
              <a:rPr lang="ko-KR" altLang="en-US" dirty="0"/>
              <a:t>를 통해 화자 분리를 진행하였는데 다음과 같이 화자가 </a:t>
            </a:r>
            <a:r>
              <a:rPr lang="en-US" altLang="ko-KR" dirty="0"/>
              <a:t>3</a:t>
            </a:r>
            <a:r>
              <a:rPr lang="ko-KR" altLang="en-US" dirty="0"/>
              <a:t>명이 있는 구간에서는 정상적으로 작동을 하였지만 화자가 한명이 있는 구간에서 문제가 발생했습니다</a:t>
            </a:r>
            <a:r>
              <a:rPr lang="en-US" altLang="ko-KR" dirty="0"/>
              <a:t>. </a:t>
            </a:r>
            <a:r>
              <a:rPr lang="ko-KR" altLang="en-US" dirty="0"/>
              <a:t>다음은 발표를 위해 두개의 음성이 합쳐진 데이터로 학습된 모델로 분리한 결과를 첨부했습니다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억지로 한 명의 화자가 말한 음성 구간을 분리하다 보니 다음과 같이 부정확한 결과가 나왔습니다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2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5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저희가 구상하는 시스템이 제한적인 상황이 아닌 일반적인 상황에서도 사용되게 끔 시스템을 구상해야 한다는 점 이고</a:t>
            </a:r>
            <a:r>
              <a:rPr lang="en-US" altLang="ko-KR" dirty="0"/>
              <a:t>, </a:t>
            </a:r>
            <a:r>
              <a:rPr lang="ko-KR" altLang="en-US" dirty="0"/>
              <a:t>굳이 화자 분리를 하지 않은 모델과의 성능 비교가 필요하지 않다는 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13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저희 조의 문제점은 저희가 구상하는 시스템이 제한적인 상황이 아닌 일반적인 상황에서도 사용되게 끔 시스템을 구상해야 한다는 점 이고</a:t>
            </a:r>
            <a:r>
              <a:rPr lang="en-US" altLang="ko-KR" dirty="0"/>
              <a:t>, </a:t>
            </a:r>
            <a:r>
              <a:rPr lang="ko-KR" altLang="en-US" dirty="0"/>
              <a:t>굳이 화자 분리를 하지 않은 모델과의 성능 비교가 필요하지 않다는 점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점을 개선하기 위해 음성 구간 분리 시 </a:t>
            </a:r>
            <a:r>
              <a:rPr lang="en-US" altLang="ko-KR" dirty="0"/>
              <a:t>VAD</a:t>
            </a:r>
            <a:r>
              <a:rPr lang="ko-KR" altLang="en-US" dirty="0"/>
              <a:t>알고리즘과 함께 시간 제한을 두어 음성 분리를 하기로 하였고</a:t>
            </a:r>
            <a:r>
              <a:rPr lang="en-US" altLang="ko-KR" dirty="0"/>
              <a:t>, 3</a:t>
            </a:r>
            <a:r>
              <a:rPr lang="ko-KR" altLang="en-US" dirty="0"/>
              <a:t>개의 음성이 합쳐진 </a:t>
            </a:r>
            <a:r>
              <a:rPr lang="en-US" altLang="ko-KR" dirty="0"/>
              <a:t>dataset</a:t>
            </a:r>
            <a:r>
              <a:rPr lang="ko-KR" altLang="en-US" dirty="0"/>
              <a:t>으로 학습된 모델을 사용할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진행도는 이전과 다르게 화자 분리를 하지 않은 모델과 비교가 불필요 하여 아래 부분이 삭제가 되었습니다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일반적인 상황에서도 사용 가능한 시스템을 구현하기 위해 기존 방식에서의 문제점을 생각해 보았는데 음성 신호 전 처리 과정에서는 다음과 같은 문제점이 있었습니다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2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생각한 </a:t>
            </a:r>
            <a:r>
              <a:rPr lang="en-US" altLang="ko-KR" dirty="0"/>
              <a:t>worst</a:t>
            </a:r>
            <a:r>
              <a:rPr lang="ko-KR" altLang="en-US" dirty="0"/>
              <a:t>케이스는 위와 같습니다</a:t>
            </a:r>
            <a:r>
              <a:rPr lang="en-US" altLang="ko-KR" dirty="0"/>
              <a:t>. </a:t>
            </a:r>
            <a:r>
              <a:rPr lang="ko-KR" altLang="en-US" dirty="0"/>
              <a:t>화자가 말을 끝내기 전에 다른 화자가 발화를 시작하고 이러한 상황이 이어지게 되면 음성 신호의 길이가 계속 길어지는 상황이 발생할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4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위와 같이 음성신호가 긴 경우 묵음을 기준으로 음성신호를 분리하는 </a:t>
            </a:r>
            <a:r>
              <a:rPr lang="en-US" altLang="ko-KR" dirty="0"/>
              <a:t>VAD</a:t>
            </a:r>
            <a:r>
              <a:rPr lang="ko-KR" altLang="en-US" dirty="0"/>
              <a:t>알고리즘으로는 신호가 분리가 되지 않는데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문제점을 해결하기 위해 특정한 시간이상의 음성신호는 시간 기준으로 자르는 방식으로 길이를 제한하였습니다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9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분리된 음성 신호는 이전 </a:t>
            </a:r>
            <a:r>
              <a:rPr lang="ko-KR" altLang="en-US" dirty="0" err="1"/>
              <a:t>발표때</a:t>
            </a:r>
            <a:r>
              <a:rPr lang="ko-KR" altLang="en-US" dirty="0"/>
              <a:t> 발표했던 것과 같이 화자 분리 모델을 통해서 화자 별로 음성 신호를 추출하고 각각의 음성 신호에서 특징을 추출하여 같은 화자끼리 음성을 분리하여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4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arxiv.org/abs/2005.11262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arxiv.org/abs/2010.13154v2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18" Type="http://schemas.openxmlformats.org/officeDocument/2006/relationships/image" Target="../media/image19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audio" Target="../media/media1.wav"/><Relationship Id="rId16" Type="http://schemas.openxmlformats.org/officeDocument/2006/relationships/image" Target="../media/image8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.png"/><Relationship Id="rId5" Type="http://schemas.microsoft.com/office/2007/relationships/media" Target="../media/media3.wav"/><Relationship Id="rId15" Type="http://schemas.openxmlformats.org/officeDocument/2006/relationships/image" Target="../media/image11.png"/><Relationship Id="rId10" Type="http://schemas.openxmlformats.org/officeDocument/2006/relationships/notesSlide" Target="../notesSlides/notesSlide14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media" Target="../media/media6.wav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4" Type="http://schemas.openxmlformats.org/officeDocument/2006/relationships/audio" Target="../media/media6.wav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981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A6544-0ACA-F0AE-4C23-5417FD6830D2}"/>
              </a:ext>
            </a:extLst>
          </p:cNvPr>
          <p:cNvSpPr txBox="1"/>
          <p:nvPr/>
        </p:nvSpPr>
        <p:spPr>
          <a:xfrm>
            <a:off x="1109456" y="2628181"/>
            <a:ext cx="5673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한 음성 구간의 최소 길이 </a:t>
            </a:r>
            <a:r>
              <a:rPr lang="en-US" altLang="ko-KR" dirty="0"/>
              <a:t>0.5s, </a:t>
            </a:r>
            <a:r>
              <a:rPr lang="ko-KR" altLang="en-US" dirty="0"/>
              <a:t>최대 길이 </a:t>
            </a:r>
            <a:r>
              <a:rPr lang="en-US" altLang="ko-KR" dirty="0"/>
              <a:t>10s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묵음 기준</a:t>
            </a:r>
            <a:r>
              <a:rPr lang="en-US" altLang="ko-KR" dirty="0"/>
              <a:t>: -50dBFS / 700ms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3Mixed dataset</a:t>
            </a:r>
            <a:r>
              <a:rPr lang="ko-KR" altLang="en-US" dirty="0"/>
              <a:t>으로 학습된 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44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데이터 셋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Sparse </a:t>
            </a:r>
            <a:r>
              <a:rPr lang="en-US" altLang="ko-KR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Librimix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57F6CC-2A46-6D6F-CF55-AF359CE587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516988"/>
            <a:ext cx="3958580" cy="2299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5061A-B7D8-CA9D-75A6-15AAA5BA10D0}"/>
              </a:ext>
            </a:extLst>
          </p:cNvPr>
          <p:cNvSpPr txBox="1"/>
          <p:nvPr/>
        </p:nvSpPr>
        <p:spPr>
          <a:xfrm>
            <a:off x="1110696" y="5190058"/>
            <a:ext cx="732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 err="1">
                <a:effectLst/>
                <a:latin typeface="AppleSDGothicNeo"/>
              </a:rPr>
              <a:t>LibriMix</a:t>
            </a:r>
            <a:r>
              <a:rPr lang="en-US" altLang="ko-KR" sz="1400" b="0" i="0" dirty="0">
                <a:effectLst/>
                <a:latin typeface="AppleSDGothicNeo"/>
              </a:rPr>
              <a:t>: An Open-Source Dataset for Generalizable Speech Separation(</a:t>
            </a:r>
            <a:r>
              <a:rPr lang="en-US" altLang="ko-KR" sz="1400" b="0" i="0" u="none" strike="noStrike" dirty="0">
                <a:effectLst/>
                <a:latin typeface="Lucida Grande"/>
                <a:hlinkClick r:id="rId11"/>
              </a:rPr>
              <a:t>arXiv:2005.11262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b="0" i="0" dirty="0">
              <a:effectLst/>
              <a:latin typeface="AppleSDGothic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31006" y="417652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분리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408" y="2734640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1040155" y="5034076"/>
            <a:ext cx="55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400" b="0" i="0" u="none" strike="noStrike" dirty="0">
                <a:effectLst/>
                <a:latin typeface="Lucida Grande"/>
                <a:hlinkClick r:id="rId10"/>
              </a:rPr>
              <a:t>arXiv:2010.13154v2</a:t>
            </a:r>
            <a:r>
              <a:rPr lang="en-US" altLang="ko-KR" sz="1400" b="0" i="0" u="none" strike="noStrike" dirty="0">
                <a:effectLst/>
                <a:latin typeface="Lucida Grande"/>
              </a:rPr>
              <a:t>)</a:t>
            </a:r>
            <a:endParaRPr lang="en-US" altLang="ko-KR" sz="1400" dirty="0"/>
          </a:p>
          <a:p>
            <a:r>
              <a:rPr lang="en-US" altLang="ko-KR" sz="1400" dirty="0"/>
              <a:t>https://huggingface.co/speechbrain/sepformer-libri3mix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889E0-8A96-59BD-5789-0CB30B106D8A}"/>
              </a:ext>
            </a:extLst>
          </p:cNvPr>
          <p:cNvSpPr txBox="1"/>
          <p:nvPr/>
        </p:nvSpPr>
        <p:spPr>
          <a:xfrm>
            <a:off x="1040155" y="1958238"/>
            <a:ext cx="564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sepformer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5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화자가 </a:t>
            </a:r>
            <a:r>
              <a:rPr lang="en-US" altLang="ko-KR" dirty="0"/>
              <a:t>2</a:t>
            </a:r>
            <a:r>
              <a:rPr lang="ko-KR" altLang="en-US" dirty="0"/>
              <a:t>명 포함 된 음성 구간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DD581-59CD-E1EF-C9D6-64690D8F513D}"/>
              </a:ext>
            </a:extLst>
          </p:cNvPr>
          <p:cNvSpPr txBox="1"/>
          <p:nvPr/>
        </p:nvSpPr>
        <p:spPr>
          <a:xfrm>
            <a:off x="1137133" y="4581643"/>
            <a:ext cx="37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</a:t>
            </a:r>
          </a:p>
        </p:txBody>
      </p:sp>
      <p:pic>
        <p:nvPicPr>
          <p:cNvPr id="22" name="sep_ham_0_0_0">
            <a:hlinkClick r:id="" action="ppaction://media"/>
            <a:extLst>
              <a:ext uri="{FF2B5EF4-FFF2-40B4-BE49-F238E27FC236}">
                <a16:creationId xmlns:a16="http://schemas.microsoft.com/office/drawing/2014/main" id="{99B1EBB2-DE8D-29DB-9387-7D001B332C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034205"/>
            <a:ext cx="487363" cy="487362"/>
          </a:xfrm>
          <a:prstGeom prst="rect">
            <a:avLst/>
          </a:prstGeom>
        </p:spPr>
      </p:pic>
      <p:pic>
        <p:nvPicPr>
          <p:cNvPr id="23" name="sep_ham_0_0_1">
            <a:hlinkClick r:id="" action="ppaction://media"/>
            <a:extLst>
              <a:ext uri="{FF2B5EF4-FFF2-40B4-BE49-F238E27FC236}">
                <a16:creationId xmlns:a16="http://schemas.microsoft.com/office/drawing/2014/main" id="{BCCACBAE-CBEC-A328-FFEB-98358ACF6F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5705623"/>
            <a:ext cx="487363" cy="487362"/>
          </a:xfrm>
          <a:prstGeom prst="rect">
            <a:avLst/>
          </a:prstGeom>
        </p:spPr>
      </p:pic>
      <p:pic>
        <p:nvPicPr>
          <p:cNvPr id="26" name="sep_ham_5_0_0">
            <a:hlinkClick r:id="" action="ppaction://media"/>
            <a:extLst>
              <a:ext uri="{FF2B5EF4-FFF2-40B4-BE49-F238E27FC236}">
                <a16:creationId xmlns:a16="http://schemas.microsoft.com/office/drawing/2014/main" id="{373CF680-9027-47F6-BC79-D666A73E586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125844"/>
            <a:ext cx="487363" cy="487362"/>
          </a:xfrm>
          <a:prstGeom prst="rect">
            <a:avLst/>
          </a:prstGeom>
        </p:spPr>
      </p:pic>
      <p:pic>
        <p:nvPicPr>
          <p:cNvPr id="29" name="sep_ham_5_0_1">
            <a:hlinkClick r:id="" action="ppaction://media"/>
            <a:extLst>
              <a:ext uri="{FF2B5EF4-FFF2-40B4-BE49-F238E27FC236}">
                <a16:creationId xmlns:a16="http://schemas.microsoft.com/office/drawing/2014/main" id="{57AAE56E-F9BD-4106-FD4F-F5133A20FAF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87573" y="3779439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773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11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화자가 한명인 발화 구간에서 화자 분리 모델 사용 시</a:t>
            </a:r>
            <a:r>
              <a:rPr lang="en-US" altLang="ko-KR" dirty="0"/>
              <a:t> </a:t>
            </a:r>
            <a:r>
              <a:rPr lang="ko-KR" altLang="en-US" dirty="0"/>
              <a:t>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614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화자가 </a:t>
            </a:r>
            <a:r>
              <a:rPr lang="en-US" altLang="ko-KR" dirty="0"/>
              <a:t>1</a:t>
            </a:r>
            <a:r>
              <a:rPr lang="ko-KR" altLang="en-US" dirty="0"/>
              <a:t>명 포함 된 음성 구간 </a:t>
            </a:r>
            <a:r>
              <a:rPr lang="en-US" altLang="ko-KR" dirty="0"/>
              <a:t>+ </a:t>
            </a:r>
            <a:r>
              <a:rPr lang="ko-KR" altLang="en-US" dirty="0"/>
              <a:t>노이즈 있는 경우</a:t>
            </a:r>
          </a:p>
        </p:txBody>
      </p:sp>
      <p:pic>
        <p:nvPicPr>
          <p:cNvPr id="3" name="sep_ham_4_0_0">
            <a:hlinkClick r:id="" action="ppaction://media"/>
            <a:extLst>
              <a:ext uri="{FF2B5EF4-FFF2-40B4-BE49-F238E27FC236}">
                <a16:creationId xmlns:a16="http://schemas.microsoft.com/office/drawing/2014/main" id="{2609BFD8-29B3-2EB5-96AD-9FA20635A2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044654"/>
            <a:ext cx="487363" cy="487362"/>
          </a:xfrm>
          <a:prstGeom prst="rect">
            <a:avLst/>
          </a:prstGeom>
        </p:spPr>
      </p:pic>
      <p:pic>
        <p:nvPicPr>
          <p:cNvPr id="5" name="sep_ham_4_0_1">
            <a:hlinkClick r:id="" action="ppaction://media"/>
            <a:extLst>
              <a:ext uri="{FF2B5EF4-FFF2-40B4-BE49-F238E27FC236}">
                <a16:creationId xmlns:a16="http://schemas.microsoft.com/office/drawing/2014/main" id="{7C3D1C50-7AD3-3EA8-BDA5-AC5EDE23063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71831" y="3708301"/>
            <a:ext cx="487363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1590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과제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3F5DDB54-A5D9-8486-1980-DF3EFA6A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501F-24EC-C55D-F29F-A12282B442AB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90648-5CFF-7D4F-42D9-7CF538E888B5}"/>
              </a:ext>
            </a:extLst>
          </p:cNvPr>
          <p:cNvSpPr txBox="1"/>
          <p:nvPr/>
        </p:nvSpPr>
        <p:spPr>
          <a:xfrm>
            <a:off x="1598464" y="2025905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96A2F1-2502-4C98-AC74-78B4BEC9BDF6}"/>
              </a:ext>
            </a:extLst>
          </p:cNvPr>
          <p:cNvSpPr txBox="1"/>
          <p:nvPr/>
        </p:nvSpPr>
        <p:spPr>
          <a:xfrm>
            <a:off x="1137133" y="2556173"/>
            <a:ext cx="7086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화자 분리된 음성 신호에서 특징을 추출 후 유사도 계산 후 동일 화자라고 판단 되면 음성 신호 다시 결합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인위적으로 작은 노이즈 삽입</a:t>
            </a:r>
          </a:p>
        </p:txBody>
      </p:sp>
    </p:spTree>
    <p:extLst>
      <p:ext uri="{BB962C8B-B14F-4D97-AF65-F5344CB8AC3E}">
        <p14:creationId xmlns:p14="http://schemas.microsoft.com/office/powerpoint/2010/main" val="34063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0.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팀원 역할 분담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나현희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STT </a:t>
            </a:r>
            <a:r>
              <a:rPr lang="ko-KR" altLang="en-US" dirty="0"/>
              <a:t>데이터 및 모델 학습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신원철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A996F-89F6-DAF3-5180-1C32F049DFA5}"/>
              </a:ext>
            </a:extLst>
          </p:cNvPr>
          <p:cNvSpPr txBox="1"/>
          <p:nvPr/>
        </p:nvSpPr>
        <p:spPr>
          <a:xfrm>
            <a:off x="1330752" y="4182054"/>
            <a:ext cx="617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분리 데이터 및 모델 학습</a:t>
            </a:r>
          </a:p>
        </p:txBody>
      </p:sp>
    </p:spTree>
    <p:extLst>
      <p:ext uri="{BB962C8B-B14F-4D97-AF65-F5344CB8AC3E}">
        <p14:creationId xmlns:p14="http://schemas.microsoft.com/office/powerpoint/2010/main" val="236536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한계점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General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하지 못한 시스템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617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상황에서만 사용 가능한 시스템 보다 일반적인 상황에서 사용 가능한 시스템을 목표로 해야함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30A7913-7FC4-463F-CCDD-2F638FE2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636434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727EAD-A8EB-7CFE-6535-41E1880C5974}"/>
              </a:ext>
            </a:extLst>
          </p:cNvPr>
          <p:cNvSpPr txBox="1"/>
          <p:nvPr/>
        </p:nvSpPr>
        <p:spPr>
          <a:xfrm>
            <a:off x="1161795" y="363734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F2B4B-F616-50D8-8961-5C2DAB106A06}"/>
              </a:ext>
            </a:extLst>
          </p:cNvPr>
          <p:cNvSpPr txBox="1"/>
          <p:nvPr/>
        </p:nvSpPr>
        <p:spPr>
          <a:xfrm>
            <a:off x="1543790" y="3586396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하지 않는 모델과 성능 비교 불필요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구간 분리 시 시간 제한</a:t>
            </a:r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CD5AA9A9-1DEE-C65D-E9B0-ED1E96B7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3749567"/>
            <a:ext cx="356235" cy="39671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3965C0-C632-A7CA-0C83-D62E0CC40658}"/>
              </a:ext>
            </a:extLst>
          </p:cNvPr>
          <p:cNvSpPr txBox="1"/>
          <p:nvPr/>
        </p:nvSpPr>
        <p:spPr>
          <a:xfrm>
            <a:off x="1144376" y="3752920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0E0F6-82F3-96BB-5B65-098E59FE5F68}"/>
              </a:ext>
            </a:extLst>
          </p:cNvPr>
          <p:cNvSpPr txBox="1"/>
          <p:nvPr/>
        </p:nvSpPr>
        <p:spPr>
          <a:xfrm>
            <a:off x="1532377" y="3752920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mixed dataset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으로 학습된 모델 사용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95E8B-12D1-ECE6-E97A-AEE1298476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2258219"/>
            <a:ext cx="7419975" cy="2324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49472-90E6-0E59-8080-AFF6D141361D}"/>
              </a:ext>
            </a:extLst>
          </p:cNvPr>
          <p:cNvSpPr txBox="1"/>
          <p:nvPr/>
        </p:nvSpPr>
        <p:spPr>
          <a:xfrm>
            <a:off x="4046736" y="2857501"/>
            <a:ext cx="191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sepformer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1" y="2593339"/>
            <a:ext cx="70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VAD</a:t>
            </a:r>
            <a:r>
              <a:rPr lang="ko-KR" altLang="en-US" dirty="0"/>
              <a:t>알고리즘 만으로 음성 분리 시 음성 신호의 구간이 길어 질 수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음성 신호 구간 내에 화자의 수가 증가할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F1C609-595C-6502-3D29-7117271F1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56" y="2686064"/>
            <a:ext cx="6247055" cy="2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방식의 문제점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2658D-4CF7-9FFD-EE69-3F76934EB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75" y="2803359"/>
            <a:ext cx="7524968" cy="143080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240DE5-70C3-99A0-4A34-B2749D2003D9}"/>
              </a:ext>
            </a:extLst>
          </p:cNvPr>
          <p:cNvSpPr/>
          <p:nvPr/>
        </p:nvSpPr>
        <p:spPr>
          <a:xfrm>
            <a:off x="2995199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073568" y="3043929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3E69CE-DE6C-FBD6-92EC-013B4BFFEC68}"/>
              </a:ext>
            </a:extLst>
          </p:cNvPr>
          <p:cNvSpPr/>
          <p:nvPr/>
        </p:nvSpPr>
        <p:spPr>
          <a:xfrm>
            <a:off x="4896690" y="3048126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250075-6C70-EC6D-9F59-761F07C6E9FE}"/>
              </a:ext>
            </a:extLst>
          </p:cNvPr>
          <p:cNvSpPr/>
          <p:nvPr/>
        </p:nvSpPr>
        <p:spPr>
          <a:xfrm>
            <a:off x="6783747" y="3052323"/>
            <a:ext cx="1007406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1812" y="179909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음성 신호 전 처리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37133" y="2025905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기존 음성 신호 전 처리 방식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개선안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909546A-5E44-9BAA-AA4D-AB8BD8C692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27" y="2856614"/>
            <a:ext cx="1744665" cy="162276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5BE3EF0-0846-DEC1-39D6-1B14EF638DD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8" y="2794303"/>
            <a:ext cx="1744665" cy="162276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460D3-0DB0-2076-24CE-BCE2AAC4387F}"/>
              </a:ext>
            </a:extLst>
          </p:cNvPr>
          <p:cNvSpPr/>
          <p:nvPr/>
        </p:nvSpPr>
        <p:spPr>
          <a:xfrm>
            <a:off x="1146669" y="3209642"/>
            <a:ext cx="1901491" cy="7920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D888614-10FA-3C67-0F7E-8947A115A685}"/>
              </a:ext>
            </a:extLst>
          </p:cNvPr>
          <p:cNvSpPr/>
          <p:nvPr/>
        </p:nvSpPr>
        <p:spPr>
          <a:xfrm>
            <a:off x="3929926" y="3019568"/>
            <a:ext cx="1161667" cy="57606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2BC2-9DD2-9D37-16A5-94969B1BE542}"/>
              </a:ext>
            </a:extLst>
          </p:cNvPr>
          <p:cNvSpPr txBox="1"/>
          <p:nvPr/>
        </p:nvSpPr>
        <p:spPr>
          <a:xfrm>
            <a:off x="3442563" y="368795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speech separation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30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851</Words>
  <Application>Microsoft Office PowerPoint</Application>
  <PresentationFormat>사용자 지정</PresentationFormat>
  <Paragraphs>146</Paragraphs>
  <Slides>16</Slides>
  <Notes>16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AppleSDGothicNeo</vt:lpstr>
      <vt:lpstr>Lucida Grande</vt:lpstr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119</cp:revision>
  <dcterms:created xsi:type="dcterms:W3CDTF">2013-02-06T12:21:29Z</dcterms:created>
  <dcterms:modified xsi:type="dcterms:W3CDTF">2023-03-23T12:57:29Z</dcterms:modified>
</cp:coreProperties>
</file>