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85" r:id="rId2"/>
    <p:sldId id="295" r:id="rId3"/>
    <p:sldId id="259" r:id="rId4"/>
    <p:sldId id="298" r:id="rId5"/>
    <p:sldId id="296" r:id="rId6"/>
    <p:sldId id="279" r:id="rId7"/>
    <p:sldId id="283" r:id="rId8"/>
    <p:sldId id="280" r:id="rId9"/>
    <p:sldId id="297" r:id="rId10"/>
    <p:sldId id="294" r:id="rId11"/>
    <p:sldId id="293" r:id="rId12"/>
  </p:sldIdLst>
  <p:sldSz cx="12192000" cy="6858000"/>
  <p:notesSz cx="7019925" cy="93059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>
    <p:restoredLeft sz="0" autoAdjust="0"/>
    <p:restoredTop sz="91883" autoAdjust="0"/>
  </p:normalViewPr>
  <p:slideViewPr>
    <p:cSldViewPr snapToGrid="0">
      <p:cViewPr varScale="1">
        <p:scale>
          <a:sx n="89" d="100"/>
          <a:sy n="89" d="100"/>
        </p:scale>
        <p:origin x="924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1968" cy="466912"/>
          </a:xfrm>
          <a:prstGeom prst="rect">
            <a:avLst/>
          </a:prstGeom>
        </p:spPr>
        <p:txBody>
          <a:bodyPr vert="horz" lIns="93287" tIns="46644" rIns="93287" bIns="4664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6333" y="0"/>
            <a:ext cx="3041968" cy="466912"/>
          </a:xfrm>
          <a:prstGeom prst="rect">
            <a:avLst/>
          </a:prstGeom>
        </p:spPr>
        <p:txBody>
          <a:bodyPr vert="horz" lIns="93287" tIns="46644" rIns="93287" bIns="46644" rtlCol="0"/>
          <a:lstStyle>
            <a:lvl1pPr algn="r">
              <a:defRPr sz="1200"/>
            </a:lvl1pPr>
          </a:lstStyle>
          <a:p>
            <a:fld id="{FA1E3CD0-6E24-4AC0-945A-82AEC1490673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1650" cy="3140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287" tIns="46644" rIns="93287" bIns="4664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993" y="4478476"/>
            <a:ext cx="5615940" cy="3664208"/>
          </a:xfrm>
          <a:prstGeom prst="rect">
            <a:avLst/>
          </a:prstGeom>
        </p:spPr>
        <p:txBody>
          <a:bodyPr vert="horz" lIns="93287" tIns="46644" rIns="93287" bIns="4664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39014"/>
            <a:ext cx="3041968" cy="466911"/>
          </a:xfrm>
          <a:prstGeom prst="rect">
            <a:avLst/>
          </a:prstGeom>
        </p:spPr>
        <p:txBody>
          <a:bodyPr vert="horz" lIns="93287" tIns="46644" rIns="93287" bIns="4664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6333" y="8839014"/>
            <a:ext cx="3041968" cy="466911"/>
          </a:xfrm>
          <a:prstGeom prst="rect">
            <a:avLst/>
          </a:prstGeom>
        </p:spPr>
        <p:txBody>
          <a:bodyPr vert="horz" lIns="93287" tIns="46644" rIns="93287" bIns="46644" rtlCol="0" anchor="b"/>
          <a:lstStyle>
            <a:lvl1pPr algn="r">
              <a:defRPr sz="1200"/>
            </a:lvl1pPr>
          </a:lstStyle>
          <a:p>
            <a:fld id="{9BA6B424-CA33-4A3E-9131-9279D1BF9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47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AWZKT0RdefqRSvO-EjSs52nuecYIICPC/view?usp=drive_link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olors/colors_wheels.asp" TargetMode="External"/><Relationship Id="rId2" Type="http://schemas.openxmlformats.org/officeDocument/2006/relationships/hyperlink" Target="https://www.w3schools.com/colors/colors_picker.asp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F3E416D2-D994-4F7A-8F62-B28B11BE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38" name="Picture 37" descr="A colorful squares and lines&#10;&#10;Description automatically generated">
            <a:extLst>
              <a:ext uri="{FF2B5EF4-FFF2-40B4-BE49-F238E27FC236}">
                <a16:creationId xmlns:a16="http://schemas.microsoft.com/office/drawing/2014/main" id="{F19E26CD-2E53-0914-FE6B-3EE538E80F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475" r="-1" b="-1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FB27C166-470E-467E-9E9E-E235EEF3C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824691" y="0"/>
            <a:ext cx="7365784" cy="6858000"/>
          </a:xfrm>
          <a:custGeom>
            <a:avLst/>
            <a:gdLst>
              <a:gd name="connsiteX0" fmla="*/ 5742761 w 7365784"/>
              <a:gd name="connsiteY0" fmla="*/ 0 h 6858000"/>
              <a:gd name="connsiteX1" fmla="*/ 3076369 w 7365784"/>
              <a:gd name="connsiteY1" fmla="*/ 0 h 6858000"/>
              <a:gd name="connsiteX2" fmla="*/ 1949196 w 7365784"/>
              <a:gd name="connsiteY2" fmla="*/ 0 h 6858000"/>
              <a:gd name="connsiteX3" fmla="*/ 1583228 w 7365784"/>
              <a:gd name="connsiteY3" fmla="*/ 0 h 6858000"/>
              <a:gd name="connsiteX4" fmla="*/ 1457787 w 7365784"/>
              <a:gd name="connsiteY4" fmla="*/ 0 h 6858000"/>
              <a:gd name="connsiteX5" fmla="*/ 1445578 w 7365784"/>
              <a:gd name="connsiteY5" fmla="*/ 0 h 6858000"/>
              <a:gd name="connsiteX6" fmla="*/ 571708 w 7365784"/>
              <a:gd name="connsiteY6" fmla="*/ 0 h 6858000"/>
              <a:gd name="connsiteX7" fmla="*/ 237757 w 7365784"/>
              <a:gd name="connsiteY7" fmla="*/ 0 h 6858000"/>
              <a:gd name="connsiteX8" fmla="*/ 205161 w 7365784"/>
              <a:gd name="connsiteY8" fmla="*/ 0 h 6858000"/>
              <a:gd name="connsiteX9" fmla="*/ 0 w 7365784"/>
              <a:gd name="connsiteY9" fmla="*/ 0 h 6858000"/>
              <a:gd name="connsiteX10" fmla="*/ 0 w 7365784"/>
              <a:gd name="connsiteY10" fmla="*/ 6858000 h 6858000"/>
              <a:gd name="connsiteX11" fmla="*/ 205161 w 7365784"/>
              <a:gd name="connsiteY11" fmla="*/ 6858000 h 6858000"/>
              <a:gd name="connsiteX12" fmla="*/ 237757 w 7365784"/>
              <a:gd name="connsiteY12" fmla="*/ 6858000 h 6858000"/>
              <a:gd name="connsiteX13" fmla="*/ 571708 w 7365784"/>
              <a:gd name="connsiteY13" fmla="*/ 6858000 h 6858000"/>
              <a:gd name="connsiteX14" fmla="*/ 1274834 w 7365784"/>
              <a:gd name="connsiteY14" fmla="*/ 6858000 h 6858000"/>
              <a:gd name="connsiteX15" fmla="*/ 1445578 w 7365784"/>
              <a:gd name="connsiteY15" fmla="*/ 6858000 h 6858000"/>
              <a:gd name="connsiteX16" fmla="*/ 1457787 w 7365784"/>
              <a:gd name="connsiteY16" fmla="*/ 6858000 h 6858000"/>
              <a:gd name="connsiteX17" fmla="*/ 1949196 w 7365784"/>
              <a:gd name="connsiteY17" fmla="*/ 6858000 h 6858000"/>
              <a:gd name="connsiteX18" fmla="*/ 3076369 w 7365784"/>
              <a:gd name="connsiteY18" fmla="*/ 6858000 h 6858000"/>
              <a:gd name="connsiteX19" fmla="*/ 4863030 w 7365784"/>
              <a:gd name="connsiteY19" fmla="*/ 6858000 h 6858000"/>
              <a:gd name="connsiteX20" fmla="*/ 4974786 w 7365784"/>
              <a:gd name="connsiteY20" fmla="*/ 6780599 h 6858000"/>
              <a:gd name="connsiteX21" fmla="*/ 5491434 w 7365784"/>
              <a:gd name="connsiteY21" fmla="*/ 6374814 h 6858000"/>
              <a:gd name="connsiteX22" fmla="*/ 7365784 w 7365784"/>
              <a:gd name="connsiteY22" fmla="*/ 3621656 h 6858000"/>
              <a:gd name="connsiteX23" fmla="*/ 5764885 w 7365784"/>
              <a:gd name="connsiteY23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365784" h="6858000">
                <a:moveTo>
                  <a:pt x="5742761" y="0"/>
                </a:moveTo>
                <a:lnTo>
                  <a:pt x="3076369" y="0"/>
                </a:lnTo>
                <a:lnTo>
                  <a:pt x="1949196" y="0"/>
                </a:lnTo>
                <a:lnTo>
                  <a:pt x="1583228" y="0"/>
                </a:lnTo>
                <a:lnTo>
                  <a:pt x="1457787" y="0"/>
                </a:lnTo>
                <a:lnTo>
                  <a:pt x="1445578" y="0"/>
                </a:lnTo>
                <a:lnTo>
                  <a:pt x="571708" y="0"/>
                </a:lnTo>
                <a:lnTo>
                  <a:pt x="237757" y="0"/>
                </a:lnTo>
                <a:lnTo>
                  <a:pt x="205161" y="0"/>
                </a:lnTo>
                <a:lnTo>
                  <a:pt x="0" y="0"/>
                </a:lnTo>
                <a:lnTo>
                  <a:pt x="0" y="6858000"/>
                </a:lnTo>
                <a:lnTo>
                  <a:pt x="205161" y="6858000"/>
                </a:lnTo>
                <a:lnTo>
                  <a:pt x="237757" y="6858000"/>
                </a:lnTo>
                <a:lnTo>
                  <a:pt x="571708" y="6858000"/>
                </a:lnTo>
                <a:lnTo>
                  <a:pt x="1274834" y="6858000"/>
                </a:lnTo>
                <a:lnTo>
                  <a:pt x="1445578" y="6858000"/>
                </a:lnTo>
                <a:lnTo>
                  <a:pt x="1457787" y="6858000"/>
                </a:lnTo>
                <a:lnTo>
                  <a:pt x="1949196" y="6858000"/>
                </a:lnTo>
                <a:lnTo>
                  <a:pt x="3076369" y="6858000"/>
                </a:lnTo>
                <a:lnTo>
                  <a:pt x="4863030" y="6858000"/>
                </a:lnTo>
                <a:lnTo>
                  <a:pt x="4974786" y="6780599"/>
                </a:lnTo>
                <a:cubicBezTo>
                  <a:pt x="5148604" y="6653108"/>
                  <a:pt x="5319231" y="6515397"/>
                  <a:pt x="5491434" y="6374814"/>
                </a:cubicBezTo>
                <a:cubicBezTo>
                  <a:pt x="6437059" y="5602839"/>
                  <a:pt x="7365784" y="4969131"/>
                  <a:pt x="7365784" y="3621656"/>
                </a:cubicBezTo>
                <a:cubicBezTo>
                  <a:pt x="7365784" y="2093192"/>
                  <a:pt x="6792048" y="754641"/>
                  <a:pt x="5764885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673636C8-1392-483A-8A7A-CA259E806C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983671" y="0"/>
            <a:ext cx="7208329" cy="6858000"/>
          </a:xfrm>
          <a:custGeom>
            <a:avLst/>
            <a:gdLst>
              <a:gd name="connsiteX0" fmla="*/ 5585306 w 7208329"/>
              <a:gd name="connsiteY0" fmla="*/ 0 h 6858000"/>
              <a:gd name="connsiteX1" fmla="*/ 2918914 w 7208329"/>
              <a:gd name="connsiteY1" fmla="*/ 0 h 6858000"/>
              <a:gd name="connsiteX2" fmla="*/ 1592911 w 7208329"/>
              <a:gd name="connsiteY2" fmla="*/ 0 h 6858000"/>
              <a:gd name="connsiteX3" fmla="*/ 1425773 w 7208329"/>
              <a:gd name="connsiteY3" fmla="*/ 0 h 6858000"/>
              <a:gd name="connsiteX4" fmla="*/ 1300332 w 7208329"/>
              <a:gd name="connsiteY4" fmla="*/ 0 h 6858000"/>
              <a:gd name="connsiteX5" fmla="*/ 1288123 w 7208329"/>
              <a:gd name="connsiteY5" fmla="*/ 0 h 6858000"/>
              <a:gd name="connsiteX6" fmla="*/ 414253 w 7208329"/>
              <a:gd name="connsiteY6" fmla="*/ 0 h 6858000"/>
              <a:gd name="connsiteX7" fmla="*/ 80302 w 7208329"/>
              <a:gd name="connsiteY7" fmla="*/ 0 h 6858000"/>
              <a:gd name="connsiteX8" fmla="*/ 47706 w 7208329"/>
              <a:gd name="connsiteY8" fmla="*/ 0 h 6858000"/>
              <a:gd name="connsiteX9" fmla="*/ 0 w 7208329"/>
              <a:gd name="connsiteY9" fmla="*/ 0 h 6858000"/>
              <a:gd name="connsiteX10" fmla="*/ 0 w 7208329"/>
              <a:gd name="connsiteY10" fmla="*/ 6858000 h 6858000"/>
              <a:gd name="connsiteX11" fmla="*/ 47706 w 7208329"/>
              <a:gd name="connsiteY11" fmla="*/ 6858000 h 6858000"/>
              <a:gd name="connsiteX12" fmla="*/ 80302 w 7208329"/>
              <a:gd name="connsiteY12" fmla="*/ 6858000 h 6858000"/>
              <a:gd name="connsiteX13" fmla="*/ 414253 w 7208329"/>
              <a:gd name="connsiteY13" fmla="*/ 6858000 h 6858000"/>
              <a:gd name="connsiteX14" fmla="*/ 1117379 w 7208329"/>
              <a:gd name="connsiteY14" fmla="*/ 6858000 h 6858000"/>
              <a:gd name="connsiteX15" fmla="*/ 1288123 w 7208329"/>
              <a:gd name="connsiteY15" fmla="*/ 6858000 h 6858000"/>
              <a:gd name="connsiteX16" fmla="*/ 1300332 w 7208329"/>
              <a:gd name="connsiteY16" fmla="*/ 6858000 h 6858000"/>
              <a:gd name="connsiteX17" fmla="*/ 1592911 w 7208329"/>
              <a:gd name="connsiteY17" fmla="*/ 6858000 h 6858000"/>
              <a:gd name="connsiteX18" fmla="*/ 2918914 w 7208329"/>
              <a:gd name="connsiteY18" fmla="*/ 6858000 h 6858000"/>
              <a:gd name="connsiteX19" fmla="*/ 4705575 w 7208329"/>
              <a:gd name="connsiteY19" fmla="*/ 6858000 h 6858000"/>
              <a:gd name="connsiteX20" fmla="*/ 4817331 w 7208329"/>
              <a:gd name="connsiteY20" fmla="*/ 6780599 h 6858000"/>
              <a:gd name="connsiteX21" fmla="*/ 5333979 w 7208329"/>
              <a:gd name="connsiteY21" fmla="*/ 6374814 h 6858000"/>
              <a:gd name="connsiteX22" fmla="*/ 7208329 w 7208329"/>
              <a:gd name="connsiteY22" fmla="*/ 3621656 h 6858000"/>
              <a:gd name="connsiteX23" fmla="*/ 5607430 w 7208329"/>
              <a:gd name="connsiteY23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208329" h="6858000">
                <a:moveTo>
                  <a:pt x="5585306" y="0"/>
                </a:moveTo>
                <a:lnTo>
                  <a:pt x="2918914" y="0"/>
                </a:lnTo>
                <a:lnTo>
                  <a:pt x="1592911" y="0"/>
                </a:lnTo>
                <a:lnTo>
                  <a:pt x="1425773" y="0"/>
                </a:lnTo>
                <a:lnTo>
                  <a:pt x="1300332" y="0"/>
                </a:lnTo>
                <a:lnTo>
                  <a:pt x="1288123" y="0"/>
                </a:lnTo>
                <a:lnTo>
                  <a:pt x="414253" y="0"/>
                </a:lnTo>
                <a:lnTo>
                  <a:pt x="80302" y="0"/>
                </a:lnTo>
                <a:lnTo>
                  <a:pt x="47706" y="0"/>
                </a:lnTo>
                <a:lnTo>
                  <a:pt x="0" y="0"/>
                </a:lnTo>
                <a:lnTo>
                  <a:pt x="0" y="6858000"/>
                </a:lnTo>
                <a:lnTo>
                  <a:pt x="47706" y="6858000"/>
                </a:lnTo>
                <a:lnTo>
                  <a:pt x="80302" y="6858000"/>
                </a:lnTo>
                <a:lnTo>
                  <a:pt x="414253" y="6858000"/>
                </a:lnTo>
                <a:lnTo>
                  <a:pt x="1117379" y="6858000"/>
                </a:lnTo>
                <a:lnTo>
                  <a:pt x="1288123" y="6858000"/>
                </a:lnTo>
                <a:lnTo>
                  <a:pt x="1300332" y="6858000"/>
                </a:lnTo>
                <a:lnTo>
                  <a:pt x="1592911" y="6858000"/>
                </a:lnTo>
                <a:lnTo>
                  <a:pt x="2918914" y="6858000"/>
                </a:lnTo>
                <a:lnTo>
                  <a:pt x="4705575" y="6858000"/>
                </a:lnTo>
                <a:lnTo>
                  <a:pt x="4817331" y="6780599"/>
                </a:lnTo>
                <a:cubicBezTo>
                  <a:pt x="4991149" y="6653108"/>
                  <a:pt x="5161776" y="6515397"/>
                  <a:pt x="5333979" y="6374814"/>
                </a:cubicBezTo>
                <a:cubicBezTo>
                  <a:pt x="6279604" y="5602839"/>
                  <a:pt x="7208329" y="4969131"/>
                  <a:pt x="7208329" y="3621656"/>
                </a:cubicBezTo>
                <a:cubicBezTo>
                  <a:pt x="7208329" y="2093192"/>
                  <a:pt x="6634593" y="754641"/>
                  <a:pt x="5607430" y="14997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7539A79B-DFBA-4781-B0DE-4044B07226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11396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70897" y="1346268"/>
            <a:ext cx="5907717" cy="2809475"/>
          </a:xfrm>
        </p:spPr>
        <p:txBody>
          <a:bodyPr anchor="ctr">
            <a:normAutofit fontScale="90000"/>
          </a:bodyPr>
          <a:lstStyle/>
          <a:p>
            <a:pPr algn="l"/>
            <a:r>
              <a:rPr lang="en-US" dirty="0">
                <a:ea typeface="Calibri Light"/>
                <a:cs typeface="Calibri Light"/>
              </a:rPr>
              <a:t>AR/VR Workshop</a:t>
            </a:r>
            <a:br>
              <a:rPr lang="en-US" dirty="0">
                <a:ea typeface="Calibri Light"/>
                <a:cs typeface="Calibri Light"/>
              </a:rPr>
            </a:br>
            <a:r>
              <a:rPr lang="en-US" b="1" dirty="0">
                <a:latin typeface="Calibri"/>
                <a:ea typeface="Calibri"/>
                <a:cs typeface="Calibri"/>
              </a:rPr>
              <a:t>Boolean geometric operations</a:t>
            </a:r>
            <a:endParaRPr lang="en-US" dirty="0">
              <a:ea typeface="Calibri Light"/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69341" y="4251279"/>
            <a:ext cx="5569714" cy="1037228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dirty="0">
                <a:solidFill>
                  <a:srgbClr val="0070C0"/>
                </a:solidFill>
                <a:ea typeface="Calibri"/>
                <a:cs typeface="Calibri"/>
              </a:rPr>
              <a:t>Phillip G. Bradford</a:t>
            </a:r>
          </a:p>
          <a:p>
            <a:pPr algn="l"/>
            <a:r>
              <a:rPr lang="en-US" dirty="0">
                <a:solidFill>
                  <a:srgbClr val="0070C0"/>
                </a:solidFill>
                <a:ea typeface="Calibri"/>
                <a:cs typeface="Calibri"/>
              </a:rPr>
              <a:t>University of Connecticut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8487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C78BF-F581-C759-06D7-8E6620D83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Intersection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6432E9-4E9C-22B7-4D5E-8E25A20039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9327" y="2215410"/>
            <a:ext cx="4553345" cy="2427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207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CC53F79-2BE7-9D02-E76B-9170C74561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475" r="-1" b="-1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179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28B52-9757-A10E-16AD-A54B262E8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demo highlights: Intersection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E9638E-16B2-76D7-FDBF-37541EAEC2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6172" y="1262997"/>
            <a:ext cx="5166479" cy="433200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EFCC0FD-592B-6E08-78CB-708171DB7098}"/>
              </a:ext>
            </a:extLst>
          </p:cNvPr>
          <p:cNvSpPr txBox="1"/>
          <p:nvPr/>
        </p:nvSpPr>
        <p:spPr>
          <a:xfrm>
            <a:off x="4863921" y="5799786"/>
            <a:ext cx="1614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Sphere-in-cube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477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32E1B-304C-70CA-4FE2-121036B45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  <a:ea typeface="Calibri Light"/>
                <a:cs typeface="Calibri Light"/>
              </a:rPr>
              <a:t>Outline</a:t>
            </a:r>
            <a:endParaRPr lang="en-US">
              <a:solidFill>
                <a:srgbClr val="0070C0"/>
              </a:solidFill>
              <a:ea typeface="Calibri Light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0D594-86CE-1ED4-994C-042A2971E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ea typeface="Calibri" panose="020F0502020204030204"/>
                <a:cs typeface="Calibri" panose="020F0502020204030204"/>
              </a:rPr>
              <a:t>A-frame scenes</a:t>
            </a:r>
          </a:p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ea typeface="Calibri" panose="020F0502020204030204"/>
                <a:cs typeface="Calibri" panose="020F0502020204030204"/>
              </a:rPr>
              <a:t>Basic A-frame geometric objects</a:t>
            </a:r>
          </a:p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b="1" dirty="0">
                <a:ea typeface="Calibri" panose="020F0502020204030204"/>
                <a:cs typeface="Calibri" panose="020F0502020204030204"/>
              </a:rPr>
              <a:t>New web tab</a:t>
            </a:r>
            <a:r>
              <a:rPr lang="en-US" dirty="0">
                <a:ea typeface="Calibri" panose="020F0502020204030204"/>
                <a:cs typeface="Calibri" panose="020F0502020204030204"/>
              </a:rPr>
              <a:t>:</a:t>
            </a:r>
          </a:p>
          <a:p>
            <a:pPr marL="0" indent="0">
              <a:buNone/>
            </a:pPr>
            <a:r>
              <a:rPr lang="en-US" dirty="0">
                <a:ea typeface="Calibri" panose="020F0502020204030204"/>
                <a:cs typeface="Calibri" panose="020F0502020204030204"/>
                <a:hlinkClick r:id="rId2"/>
              </a:rPr>
              <a:t>https://www.w3schools.com/colors/colors_picker.asp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ea typeface="Calibri" panose="020F0502020204030204"/>
                <a:cs typeface="Calibri" panose="020F0502020204030204"/>
                <a:hlinkClick r:id="rId3"/>
              </a:rPr>
              <a:t>https://www.w3schools.com/colors/colors_wheels.asp</a:t>
            </a:r>
            <a:r>
              <a:rPr lang="en-US" dirty="0">
                <a:ea typeface="Calibri" panose="020F0502020204030204"/>
                <a:cs typeface="Calibri" panose="020F0502020204030204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69712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77BC6-CDB7-E571-CE2C-698A0CA10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Colors in A-frame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E4326-F21B-DDC8-0D94-A05B597C6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RGB for screens – additive colors since pixels are additive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CMYK for physical color printing like paper –subtractive</a:t>
            </a:r>
          </a:p>
          <a:p>
            <a:pPr marL="0" indent="0">
              <a:buNone/>
            </a:pPr>
            <a:r>
              <a:rPr lang="en-US" dirty="0"/>
              <a:t>Cyan – absorbs red and reflects green and blue</a:t>
            </a:r>
          </a:p>
          <a:p>
            <a:pPr marL="0" indent="0">
              <a:buNone/>
            </a:pPr>
            <a:r>
              <a:rPr lang="en-US" dirty="0"/>
              <a:t>	color=“#</a:t>
            </a:r>
            <a:r>
              <a:rPr lang="en-US" dirty="0">
                <a:solidFill>
                  <a:srgbClr val="FF0000"/>
                </a:solidFill>
              </a:rPr>
              <a:t>00</a:t>
            </a:r>
            <a:r>
              <a:rPr lang="en-US" dirty="0">
                <a:solidFill>
                  <a:srgbClr val="00B050"/>
                </a:solidFill>
              </a:rPr>
              <a:t>FF</a:t>
            </a:r>
            <a:r>
              <a:rPr lang="en-US" dirty="0">
                <a:solidFill>
                  <a:srgbClr val="0070C0"/>
                </a:solidFill>
              </a:rPr>
              <a:t>FF</a:t>
            </a:r>
            <a:r>
              <a:rPr lang="en-US" dirty="0"/>
              <a:t>”</a:t>
            </a:r>
          </a:p>
          <a:p>
            <a:pPr marL="0" indent="0">
              <a:buNone/>
            </a:pPr>
            <a:r>
              <a:rPr lang="en-US" dirty="0"/>
              <a:t>Magenta – absorbs green and reflects red and blue</a:t>
            </a:r>
          </a:p>
          <a:p>
            <a:pPr marL="0" indent="0">
              <a:buNone/>
            </a:pPr>
            <a:r>
              <a:rPr lang="en-US" dirty="0"/>
              <a:t>	color=“#</a:t>
            </a:r>
            <a:r>
              <a:rPr lang="en-US" dirty="0">
                <a:solidFill>
                  <a:srgbClr val="FF0000"/>
                </a:solidFill>
              </a:rPr>
              <a:t>FF</a:t>
            </a:r>
            <a:r>
              <a:rPr lang="en-US" dirty="0">
                <a:solidFill>
                  <a:srgbClr val="00B050"/>
                </a:solidFill>
              </a:rPr>
              <a:t>00</a:t>
            </a:r>
            <a:r>
              <a:rPr lang="en-US" dirty="0">
                <a:solidFill>
                  <a:srgbClr val="0070C0"/>
                </a:solidFill>
              </a:rPr>
              <a:t>FF</a:t>
            </a:r>
            <a:r>
              <a:rPr lang="en-US" dirty="0"/>
              <a:t>”</a:t>
            </a:r>
          </a:p>
          <a:p>
            <a:pPr marL="0" indent="0">
              <a:buNone/>
            </a:pPr>
            <a:r>
              <a:rPr lang="en-US" dirty="0"/>
              <a:t>Yellow – absorbs blue and reflects red and green</a:t>
            </a:r>
          </a:p>
          <a:p>
            <a:pPr marL="0" indent="0">
              <a:buNone/>
            </a:pPr>
            <a:r>
              <a:rPr lang="en-US" dirty="0"/>
              <a:t>	color=“#</a:t>
            </a:r>
            <a:r>
              <a:rPr lang="en-US" dirty="0">
                <a:solidFill>
                  <a:srgbClr val="FF0000"/>
                </a:solidFill>
              </a:rPr>
              <a:t>FF</a:t>
            </a:r>
            <a:r>
              <a:rPr lang="en-US" dirty="0">
                <a:solidFill>
                  <a:srgbClr val="00B050"/>
                </a:solidFill>
              </a:rPr>
              <a:t>FF</a:t>
            </a:r>
            <a:r>
              <a:rPr lang="en-US" dirty="0">
                <a:solidFill>
                  <a:srgbClr val="0070C0"/>
                </a:solidFill>
              </a:rPr>
              <a:t>00</a:t>
            </a:r>
            <a:r>
              <a:rPr lang="en-US" dirty="0"/>
              <a:t>”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749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A8104-72A9-310F-7BA5-B5F2D1F46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Compliments/Intersections with colors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60886D5-A9A3-4096-9D4E-BA7782A149E3}"/>
              </a:ext>
            </a:extLst>
          </p:cNvPr>
          <p:cNvSpPr/>
          <p:nvPr/>
        </p:nvSpPr>
        <p:spPr>
          <a:xfrm>
            <a:off x="2837793" y="2103437"/>
            <a:ext cx="1639614" cy="1325563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00 00 00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C95397A-2CBD-8D8A-E593-C73C4A9C46D8}"/>
              </a:ext>
            </a:extLst>
          </p:cNvPr>
          <p:cNvSpPr/>
          <p:nvPr/>
        </p:nvSpPr>
        <p:spPr>
          <a:xfrm>
            <a:off x="6074981" y="2144219"/>
            <a:ext cx="1639614" cy="13255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FF </a:t>
            </a:r>
            <a:r>
              <a:rPr lang="en-US" dirty="0" err="1"/>
              <a:t>FF</a:t>
            </a:r>
            <a:r>
              <a:rPr lang="en-US" dirty="0"/>
              <a:t> </a:t>
            </a:r>
            <a:r>
              <a:rPr lang="en-US" dirty="0" err="1"/>
              <a:t>FF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672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59745-9910-DD37-8812-5CD4D7F20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Several geometric components: classic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F06FB-1A25-3FB9-145E-D9CEB945C3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1838151"/>
            <a:ext cx="11353800" cy="46547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&lt;a-box position="-1   0.5   -3" rotation="0 45 0" color=“red"&gt;&lt;/a-box&gt;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&lt;a-sphere position="0   1.25   -5" radius="1.25" color=“blue“&gt;&lt;/a-sphere&gt;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&lt;a-plane position="0 0 -4"            </a:t>
            </a:r>
            <a:r>
              <a:rPr lang="en-US" dirty="0">
                <a:solidFill>
                  <a:srgbClr val="FF0000"/>
                </a:solidFill>
              </a:rPr>
              <a:t>{2,3,4}-planes-intersecting.html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	rotation="-90 0 0" </a:t>
            </a:r>
          </a:p>
          <a:p>
            <a:pPr marL="0" indent="0">
              <a:buNone/>
            </a:pPr>
            <a:r>
              <a:rPr lang="en-US" dirty="0"/>
              <a:t>	width="4" </a:t>
            </a:r>
          </a:p>
          <a:p>
            <a:pPr marL="0" indent="0">
              <a:buNone/>
            </a:pPr>
            <a:r>
              <a:rPr lang="en-US" dirty="0"/>
              <a:t>	height="4" </a:t>
            </a:r>
          </a:p>
          <a:p>
            <a:pPr marL="0" indent="0">
              <a:buNone/>
            </a:pPr>
            <a:r>
              <a:rPr lang="en-US" dirty="0"/>
              <a:t>	color=“3cb371"&gt;&lt;/a-plane&gt;</a:t>
            </a:r>
          </a:p>
        </p:txBody>
      </p:sp>
    </p:spTree>
    <p:extLst>
      <p:ext uri="{BB962C8B-B14F-4D97-AF65-F5344CB8AC3E}">
        <p14:creationId xmlns:p14="http://schemas.microsoft.com/office/powerpoint/2010/main" val="2157119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59745-9910-DD37-8812-5CD4D7F20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Famous: Several geometric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F06FB-1A25-3FB9-145E-D9CEB945C3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1838151"/>
            <a:ext cx="11353800" cy="465472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&lt;a-box position="-1 0.5 -3" rotation="0 45 0" color=“red"&gt;</a:t>
            </a:r>
          </a:p>
          <a:p>
            <a:pPr marL="0" indent="0">
              <a:buNone/>
            </a:pPr>
            <a:r>
              <a:rPr lang="en-US" dirty="0"/>
              <a:t>&lt;/a-box&gt;</a:t>
            </a:r>
          </a:p>
          <a:p>
            <a:pPr marL="0" indent="0">
              <a:buNone/>
            </a:pPr>
            <a:r>
              <a:rPr lang="en-US" dirty="0"/>
              <a:t>&lt;a-sphere position="0 1.25 -5" radius="1.25" color=“blue“&gt;</a:t>
            </a:r>
          </a:p>
          <a:p>
            <a:pPr marL="0" indent="0">
              <a:buNone/>
            </a:pPr>
            <a:r>
              <a:rPr lang="en-US" dirty="0"/>
              <a:t>&lt;/a-sphere&gt;</a:t>
            </a:r>
          </a:p>
          <a:p>
            <a:pPr marL="0" indent="0">
              <a:buNone/>
            </a:pPr>
            <a:r>
              <a:rPr lang="en-US" dirty="0"/>
              <a:t>&lt;a-cylinder position="1 0.75 -3" radius="0.5" height="1.5" color=“purple"&gt;</a:t>
            </a:r>
          </a:p>
          <a:p>
            <a:pPr marL="0" indent="0">
              <a:buNone/>
            </a:pPr>
            <a:r>
              <a:rPr lang="en-US" dirty="0"/>
              <a:t>&lt;/a-cylinder&gt;</a:t>
            </a:r>
          </a:p>
          <a:p>
            <a:pPr marL="0" indent="0">
              <a:buNone/>
            </a:pPr>
            <a:r>
              <a:rPr lang="en-US" dirty="0"/>
              <a:t>&lt;a-plane position="0 0 -4" </a:t>
            </a:r>
            <a:r>
              <a:rPr lang="en-US" dirty="0">
                <a:solidFill>
                  <a:schemeClr val="accent1"/>
                </a:solidFill>
              </a:rPr>
              <a:t>rotation="-90 0 0" </a:t>
            </a:r>
            <a:r>
              <a:rPr lang="en-US" dirty="0"/>
              <a:t>width="4" height="4" color=“3cb371"&gt;&lt;/a-plane&gt;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&lt;a-sky color="#e9f7ff "&gt;&lt;/a-sky&gt;</a:t>
            </a:r>
          </a:p>
        </p:txBody>
      </p:sp>
    </p:spTree>
    <p:extLst>
      <p:ext uri="{BB962C8B-B14F-4D97-AF65-F5344CB8AC3E}">
        <p14:creationId xmlns:p14="http://schemas.microsoft.com/office/powerpoint/2010/main" val="437460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721E1-9DEF-F1F5-12C8-5DFBF1ED1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151057E-2C78-02EB-4091-6D0BA1FB8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Same position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27952AB-9F8F-D48A-DA13-D0005CA35A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069" y="2735873"/>
            <a:ext cx="7801949" cy="266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785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9C59E-54D1-E79A-73BD-B23877E5D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4614"/>
            <a:ext cx="10515600" cy="1325563"/>
          </a:xfrm>
        </p:spPr>
        <p:txBody>
          <a:bodyPr/>
          <a:lstStyle/>
          <a:p>
            <a:r>
              <a:rPr lang="en-US" dirty="0"/>
              <a:t>HTML/A-frame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497EB-7AB3-3763-A188-97A2338D1E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transparent="true"</a:t>
            </a:r>
          </a:p>
          <a:p>
            <a:pPr marL="0" indent="0">
              <a:buNone/>
            </a:pPr>
            <a:r>
              <a:rPr lang="en-US" dirty="0"/>
              <a:t>    opacity= "0.25"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blending="additive"</a:t>
            </a:r>
          </a:p>
          <a:p>
            <a:pPr marL="0" indent="0">
              <a:buNone/>
            </a:pPr>
            <a:r>
              <a:rPr lang="en-US" dirty="0"/>
              <a:t>    none, normal, additive, subtractive, or multiply</a:t>
            </a:r>
          </a:p>
          <a:p>
            <a:pPr marL="0" indent="0">
              <a:buNone/>
            </a:pPr>
            <a:r>
              <a:rPr lang="en-US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3495663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2359</TotalTime>
  <Words>363</Words>
  <Application>Microsoft Office PowerPoint</Application>
  <PresentationFormat>Widescreen</PresentationFormat>
  <Paragraphs>57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Meiryo</vt:lpstr>
      <vt:lpstr>Aptos</vt:lpstr>
      <vt:lpstr>Arial</vt:lpstr>
      <vt:lpstr>Calibri</vt:lpstr>
      <vt:lpstr>Calibri Light</vt:lpstr>
      <vt:lpstr>office theme</vt:lpstr>
      <vt:lpstr>AR/VR Workshop Boolean geometric operations</vt:lpstr>
      <vt:lpstr>Module demo highlights: Intersection</vt:lpstr>
      <vt:lpstr>Outline</vt:lpstr>
      <vt:lpstr>Colors in A-frame</vt:lpstr>
      <vt:lpstr>Compliments/Intersections with colors</vt:lpstr>
      <vt:lpstr>Several geometric components: classic</vt:lpstr>
      <vt:lpstr>Famous: Several geometric components</vt:lpstr>
      <vt:lpstr>Union</vt:lpstr>
      <vt:lpstr>HTML/A-frame attributes</vt:lpstr>
      <vt:lpstr>Intersection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Bradford, Phillip</dc:creator>
  <cp:lastModifiedBy>Bradford, Phillip</cp:lastModifiedBy>
  <cp:revision>250</cp:revision>
  <cp:lastPrinted>2024-05-23T21:19:58Z</cp:lastPrinted>
  <dcterms:created xsi:type="dcterms:W3CDTF">2023-10-08T23:58:23Z</dcterms:created>
  <dcterms:modified xsi:type="dcterms:W3CDTF">2024-10-26T20:58:07Z</dcterms:modified>
</cp:coreProperties>
</file>