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8" r:id="rId3"/>
    <p:sldId id="259" r:id="rId4"/>
    <p:sldId id="290" r:id="rId5"/>
    <p:sldId id="282" r:id="rId6"/>
    <p:sldId id="270" r:id="rId7"/>
    <p:sldId id="280" r:id="rId8"/>
    <p:sldId id="284" r:id="rId9"/>
    <p:sldId id="274" r:id="rId10"/>
    <p:sldId id="272" r:id="rId11"/>
    <p:sldId id="277" r:id="rId12"/>
    <p:sldId id="285" r:id="rId13"/>
    <p:sldId id="287" r:id="rId14"/>
    <p:sldId id="288" r:id="rId15"/>
    <p:sldId id="279" r:id="rId16"/>
    <p:sldId id="283" r:id="rId17"/>
    <p:sldId id="293" r:id="rId18"/>
    <p:sldId id="268" r:id="rId19"/>
  </p:sldIdLst>
  <p:sldSz cx="12192000" cy="6858000"/>
  <p:notesSz cx="7019925" cy="9305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5D5D4D-EA75-451E-B4D6-1DB6E62C781C}" v="498" dt="2023-10-09T00:16:44.3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91883" autoAdjust="0"/>
  </p:normalViewPr>
  <p:slideViewPr>
    <p:cSldViewPr snapToGrid="0">
      <p:cViewPr varScale="1">
        <p:scale>
          <a:sx n="89" d="100"/>
          <a:sy n="89" d="100"/>
        </p:scale>
        <p:origin x="92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FA1E3CD0-6E24-4AC0-945A-82AEC1490673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1650" cy="3140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78476"/>
            <a:ext cx="5615940" cy="3664208"/>
          </a:xfrm>
          <a:prstGeom prst="rect">
            <a:avLst/>
          </a:prstGeom>
        </p:spPr>
        <p:txBody>
          <a:bodyPr vert="horz" lIns="93287" tIns="46644" rIns="93287" bIns="4664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9BA6B424-CA33-4A3E-9131-9279D1BF9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7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framevr/sample-assets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shadedrelief.com/natural3/pages/textures.html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framevr/sample-assets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shadedrelief.com/natural3/pages/textures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https://aframe.io/docs/1.5.0/components/geometry.html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6B424-CA33-4A3E-9131-9279D1BF93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94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src</a:t>
            </a:r>
            <a:r>
              <a:rPr lang="en-US" dirty="0"/>
              <a:t>="./waternormals.jpg”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src</a:t>
            </a:r>
            <a:r>
              <a:rPr lang="en-US" dirty="0">
                <a:solidFill>
                  <a:schemeClr val="accent1"/>
                </a:solidFill>
              </a:rPr>
              <a:t>="./1_earth_8k.jpg"</a:t>
            </a:r>
            <a:r>
              <a:rPr lang="en-US" dirty="0"/>
              <a:t> </a:t>
            </a:r>
          </a:p>
          <a:p>
            <a:endParaRPr lang="en-US" dirty="0"/>
          </a:p>
          <a:p>
            <a:pPr defTabSz="932871">
              <a:defRPr/>
            </a:pPr>
            <a:r>
              <a:rPr lang="en-US" dirty="0">
                <a:ea typeface="Calibri" panose="020F0502020204030204"/>
                <a:cs typeface="Calibri" panose="020F0502020204030204"/>
                <a:hlinkClick r:id="rId3"/>
              </a:rPr>
              <a:t>https://github.com/aframevr/sample-assets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</a:p>
          <a:p>
            <a:pPr defTabSz="932871">
              <a:defRPr/>
            </a:pP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>
                <a:hlinkClick r:id="rId4"/>
              </a:rPr>
              <a:t>https://www.shadedrelief.com/natural3/pages/textures.html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68DB89-C76A-451A-996D-4E290BC925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24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src</a:t>
            </a:r>
            <a:r>
              <a:rPr lang="en-US" dirty="0"/>
              <a:t>="./waternormals.jpg”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src</a:t>
            </a:r>
            <a:r>
              <a:rPr lang="en-US" dirty="0">
                <a:solidFill>
                  <a:schemeClr val="accent1"/>
                </a:solidFill>
              </a:rPr>
              <a:t>="./1_earth_8k.jpg"</a:t>
            </a:r>
            <a:r>
              <a:rPr lang="en-US" dirty="0"/>
              <a:t> </a:t>
            </a:r>
          </a:p>
          <a:p>
            <a:endParaRPr lang="en-US" dirty="0"/>
          </a:p>
          <a:p>
            <a:pPr defTabSz="932871">
              <a:defRPr/>
            </a:pPr>
            <a:r>
              <a:rPr lang="en-US" dirty="0">
                <a:ea typeface="Calibri" panose="020F0502020204030204"/>
                <a:cs typeface="Calibri" panose="020F0502020204030204"/>
                <a:hlinkClick r:id="rId3"/>
              </a:rPr>
              <a:t>https://github.com/aframevr/sample-assets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</a:p>
          <a:p>
            <a:pPr defTabSz="932871">
              <a:defRPr/>
            </a:pP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>
                <a:hlinkClick r:id="rId4"/>
              </a:rPr>
              <a:t>https://www.shadedrelief.com/natural3/pages/textures.html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68DB89-C76A-451A-996D-4E290BC925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82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.imgur.com/mYmmbrp.jp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framevr/sample-assets/tree/master/assets/imag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Calibri Light"/>
                <a:cs typeface="Calibri Light"/>
              </a:rPr>
              <a:t>AR/VR Workshop</a:t>
            </a:r>
            <a:br>
              <a:rPr lang="en-US" dirty="0">
                <a:ea typeface="Calibri Light"/>
                <a:cs typeface="Calibri Light"/>
              </a:rPr>
            </a:br>
            <a:r>
              <a:rPr lang="en-US" b="1" dirty="0">
                <a:latin typeface="Calibri"/>
                <a:ea typeface="Calibri"/>
                <a:cs typeface="Calibri"/>
              </a:rPr>
              <a:t>A-Frame </a:t>
            </a:r>
            <a:br>
              <a:rPr lang="en-US" b="1" dirty="0">
                <a:latin typeface="Calibri"/>
                <a:ea typeface="Calibri"/>
                <a:cs typeface="Calibri"/>
              </a:rPr>
            </a:br>
            <a:r>
              <a:rPr lang="en-US" b="1" dirty="0">
                <a:latin typeface="Calibri"/>
                <a:ea typeface="Calibri"/>
                <a:cs typeface="Calibri"/>
              </a:rPr>
              <a:t>Basic geometric objects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b="1" dirty="0">
              <a:solidFill>
                <a:srgbClr val="0070C0"/>
              </a:solidFill>
              <a:ea typeface="Calibri"/>
              <a:cs typeface="Calibri"/>
            </a:endParaRPr>
          </a:p>
          <a:p>
            <a:r>
              <a:rPr lang="en-US" b="1" dirty="0">
                <a:solidFill>
                  <a:srgbClr val="0070C0"/>
                </a:solidFill>
                <a:ea typeface="Calibri"/>
                <a:cs typeface="Calibri"/>
              </a:rPr>
              <a:t>Phillip G. Bradford</a:t>
            </a:r>
          </a:p>
          <a:p>
            <a:r>
              <a:rPr lang="en-US" b="1" dirty="0">
                <a:solidFill>
                  <a:srgbClr val="0070C0"/>
                </a:solidFill>
                <a:ea typeface="Calibri"/>
                <a:cs typeface="Calibri"/>
              </a:rPr>
              <a:t>University of Connecticut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94708-FCCD-7726-0310-163DFE579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A-box – in a scene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A5ECE-DF1D-DA6D-6E77-4E3FF6F4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&lt;a-box position="</a:t>
            </a:r>
            <a:r>
              <a:rPr lang="en-US" dirty="0">
                <a:solidFill>
                  <a:srgbClr val="FF0000"/>
                </a:solidFill>
              </a:rPr>
              <a:t>1.5   </a:t>
            </a:r>
            <a:r>
              <a:rPr lang="en-US" dirty="0">
                <a:solidFill>
                  <a:srgbClr val="7030A0"/>
                </a:solidFill>
              </a:rPr>
              <a:t>1</a:t>
            </a:r>
            <a:r>
              <a:rPr lang="en-US" dirty="0"/>
              <a:t>   </a:t>
            </a:r>
            <a:r>
              <a:rPr lang="en-US" dirty="0">
                <a:solidFill>
                  <a:schemeClr val="accent1"/>
                </a:solidFill>
              </a:rPr>
              <a:t>-2.0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&lt;/a-box&gt;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x: pitch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y: yaw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z: roll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9B3FF1-C31B-40E6-D4A3-E2E5B992C49E}"/>
              </a:ext>
            </a:extLst>
          </p:cNvPr>
          <p:cNvCxnSpPr/>
          <p:nvPr/>
        </p:nvCxnSpPr>
        <p:spPr>
          <a:xfrm>
            <a:off x="5737123" y="4173794"/>
            <a:ext cx="5235677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383A52-5A08-CCD0-07CB-0B54375DDCF2}"/>
              </a:ext>
            </a:extLst>
          </p:cNvPr>
          <p:cNvCxnSpPr>
            <a:cxnSpLocks/>
          </p:cNvCxnSpPr>
          <p:nvPr/>
        </p:nvCxnSpPr>
        <p:spPr>
          <a:xfrm flipV="1">
            <a:off x="8072284" y="1386348"/>
            <a:ext cx="0" cy="464574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29FBFB-D69A-9818-26F8-34A6DA38789E}"/>
                  </a:ext>
                </a:extLst>
              </p:cNvPr>
              <p:cNvSpPr txBox="1"/>
              <p:nvPr/>
            </p:nvSpPr>
            <p:spPr>
              <a:xfrm>
                <a:off x="5737123" y="4173794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29FBFB-D69A-9818-26F8-34A6DA387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123" y="4173794"/>
                <a:ext cx="363433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1ADA6B-D81C-BDEB-0938-AC8D42022DFC}"/>
                  </a:ext>
                </a:extLst>
              </p:cNvPr>
              <p:cNvSpPr txBox="1"/>
              <p:nvPr/>
            </p:nvSpPr>
            <p:spPr>
              <a:xfrm>
                <a:off x="8173244" y="1204159"/>
                <a:ext cx="37016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1ADA6B-D81C-BDEB-0938-AC8D42022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244" y="1204159"/>
                <a:ext cx="370166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ED3C18-1B13-66A5-70AE-E31DADA6FEBD}"/>
              </a:ext>
            </a:extLst>
          </p:cNvPr>
          <p:cNvCxnSpPr>
            <a:cxnSpLocks/>
          </p:cNvCxnSpPr>
          <p:nvPr/>
        </p:nvCxnSpPr>
        <p:spPr>
          <a:xfrm flipV="1">
            <a:off x="6533535" y="4173794"/>
            <a:ext cx="1538749" cy="9260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A91AA4A-0DF5-554B-D731-CC71649823CA}"/>
              </a:ext>
            </a:extLst>
          </p:cNvPr>
          <p:cNvCxnSpPr>
            <a:cxnSpLocks/>
          </p:cNvCxnSpPr>
          <p:nvPr/>
        </p:nvCxnSpPr>
        <p:spPr>
          <a:xfrm flipV="1">
            <a:off x="8072284" y="2779380"/>
            <a:ext cx="2335162" cy="13821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95477F-76DA-F555-BB1C-A7B72C19EDFB}"/>
                  </a:ext>
                </a:extLst>
              </p:cNvPr>
              <p:cNvSpPr txBox="1"/>
              <p:nvPr/>
            </p:nvSpPr>
            <p:spPr>
              <a:xfrm>
                <a:off x="10510457" y="2415273"/>
                <a:ext cx="3348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95477F-76DA-F555-BB1C-A7B72C19E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457" y="2415273"/>
                <a:ext cx="33489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B3AFC68-4BA8-6C3F-06F6-9900706C5F7F}"/>
              </a:ext>
            </a:extLst>
          </p:cNvPr>
          <p:cNvSpPr txBox="1"/>
          <p:nvPr/>
        </p:nvSpPr>
        <p:spPr>
          <a:xfrm>
            <a:off x="6236843" y="2525879"/>
            <a:ext cx="122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a-box.html</a:t>
            </a:r>
          </a:p>
        </p:txBody>
      </p:sp>
    </p:spTree>
    <p:extLst>
      <p:ext uri="{BB962C8B-B14F-4D97-AF65-F5344CB8AC3E}">
        <p14:creationId xmlns:p14="http://schemas.microsoft.com/office/powerpoint/2010/main" val="1607885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AF7C0-61C7-630C-2CFE-867FCA196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A-box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C67BA-BB43-8852-DE38-9E906D991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  &lt;head&gt;</a:t>
            </a:r>
          </a:p>
          <a:p>
            <a:pPr marL="0" indent="0">
              <a:buNone/>
            </a:pPr>
            <a:r>
              <a:rPr lang="en-US" dirty="0"/>
              <a:t>    &lt;script </a:t>
            </a:r>
            <a:r>
              <a:rPr lang="en-US" dirty="0" err="1"/>
              <a:t>src</a:t>
            </a:r>
            <a:r>
              <a:rPr lang="en-US" dirty="0"/>
              <a:t>="https://aframe.io/releases/1.4.1/aframe.min.js"&gt;&lt;/script&gt;</a:t>
            </a:r>
          </a:p>
          <a:p>
            <a:pPr marL="0" indent="0">
              <a:buNone/>
            </a:pPr>
            <a:r>
              <a:rPr lang="en-US" dirty="0"/>
              <a:t>  &lt;/head&gt;</a:t>
            </a:r>
          </a:p>
          <a:p>
            <a:pPr marL="0" indent="0">
              <a:buNone/>
            </a:pPr>
            <a:r>
              <a:rPr lang="en-US" dirty="0"/>
              <a:t>  &lt;body&gt;</a:t>
            </a:r>
          </a:p>
          <a:p>
            <a:pPr marL="0" indent="0">
              <a:buNone/>
            </a:pPr>
            <a:r>
              <a:rPr lang="en-US" dirty="0"/>
              <a:t>    &lt;a-scene&gt;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>
                <a:solidFill>
                  <a:srgbClr val="0070C0"/>
                </a:solidFill>
              </a:rPr>
              <a:t>&lt;a-box position="</a:t>
            </a:r>
            <a:r>
              <a:rPr lang="en-US" dirty="0">
                <a:solidFill>
                  <a:srgbClr val="FF0000"/>
                </a:solidFill>
              </a:rPr>
              <a:t>1.5   </a:t>
            </a:r>
            <a:r>
              <a:rPr lang="en-US" dirty="0">
                <a:solidFill>
                  <a:srgbClr val="7030A0"/>
                </a:solidFill>
              </a:rPr>
              <a:t>1</a:t>
            </a:r>
            <a:r>
              <a:rPr lang="en-US" dirty="0"/>
              <a:t>   </a:t>
            </a:r>
            <a:r>
              <a:rPr lang="en-US" dirty="0">
                <a:solidFill>
                  <a:schemeClr val="accent1"/>
                </a:solidFill>
              </a:rPr>
              <a:t>-2.0</a:t>
            </a:r>
            <a:r>
              <a:rPr lang="en-US" b="1" dirty="0">
                <a:solidFill>
                  <a:srgbClr val="0070C0"/>
                </a:solidFill>
              </a:rPr>
              <a:t>" color=“red"&gt;&lt;/a-box&gt;</a:t>
            </a:r>
          </a:p>
          <a:p>
            <a:pPr marL="0" indent="0">
              <a:buNone/>
            </a:pPr>
            <a:r>
              <a:rPr lang="en-US" dirty="0"/>
              <a:t>    &lt;/a-scene&gt;</a:t>
            </a:r>
          </a:p>
          <a:p>
            <a:pPr marL="0" indent="0">
              <a:buNone/>
            </a:pPr>
            <a:r>
              <a:rPr lang="en-US" dirty="0"/>
              <a:t>  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013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A489-0DE0-2146-07AC-716FE366E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Design/debug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58437-F02E-527F-5695-8726A6DF8F7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5818581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dirty="0">
                <a:highlight>
                  <a:srgbClr val="00FFFF"/>
                </a:highlight>
              </a:rPr>
              <a:t>CTRL-ALT-I in browser</a:t>
            </a:r>
            <a:r>
              <a:rPr lang="en-US" dirty="0"/>
              <a:t>    for debugging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C58D49-968F-F404-3361-8E985E530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395" y="2909479"/>
            <a:ext cx="3861612" cy="275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61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60739-36CE-BC4A-27C4-4FF2F0C3F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visual representation = mesh + texture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03B64-77DE-A506-1049-74E3492B3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https://www.shadedrelief.com/natural3/pages/textures.html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a-sphere.html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&lt;a-scene&gt;</a:t>
            </a:r>
          </a:p>
          <a:p>
            <a:pPr marL="0" indent="0">
              <a:buNone/>
            </a:pPr>
            <a:r>
              <a:rPr lang="en-US" dirty="0"/>
              <a:t>      &lt;a-sphere position="0 3 -5" </a:t>
            </a:r>
            <a:r>
              <a:rPr lang="en-US" dirty="0" err="1"/>
              <a:t>src</a:t>
            </a:r>
            <a:r>
              <a:rPr lang="en-US" dirty="0"/>
              <a:t>="./IMAGES/waternormals.jpg" 			  radius="1"&gt;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&lt;/a-sphere&gt;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&lt;/a-scene&gt;</a:t>
            </a:r>
          </a:p>
        </p:txBody>
      </p:sp>
    </p:spTree>
    <p:extLst>
      <p:ext uri="{BB962C8B-B14F-4D97-AF65-F5344CB8AC3E}">
        <p14:creationId xmlns:p14="http://schemas.microsoft.com/office/powerpoint/2010/main" val="3023118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60739-36CE-BC4A-27C4-4FF2F0C3F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visual representation = mesh + texture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03B64-77DE-A506-1049-74E3492B3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A-box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&lt;a-scene&gt;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&lt;a-assets&gt;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	&lt;</a:t>
            </a:r>
            <a:r>
              <a:rPr lang="en-US" sz="2800" dirty="0" err="1"/>
              <a:t>img</a:t>
            </a:r>
            <a:r>
              <a:rPr lang="en-US" sz="2800" dirty="0"/>
              <a:t> id="</a:t>
            </a:r>
            <a:r>
              <a:rPr lang="en-US" sz="2800" dirty="0" err="1"/>
              <a:t>boxTexture</a:t>
            </a:r>
            <a:r>
              <a:rPr lang="en-US" sz="2800" dirty="0"/>
              <a:t>" </a:t>
            </a:r>
            <a:r>
              <a:rPr lang="en-US" sz="2800" dirty="0" err="1"/>
              <a:t>src</a:t>
            </a:r>
            <a:r>
              <a:rPr lang="en-US" sz="2800" dirty="0"/>
              <a:t>="</a:t>
            </a:r>
            <a:r>
              <a:rPr lang="en-US" sz="2800" dirty="0">
                <a:hlinkClick r:id="rId3"/>
              </a:rPr>
              <a:t>https://i.imgur.com/mYmmbrp.jpg</a:t>
            </a:r>
            <a:r>
              <a:rPr lang="en-US" sz="2800" dirty="0"/>
              <a:t>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&lt;/a-assets&gt;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&lt;a-box position="0 3 -5" </a:t>
            </a:r>
            <a:r>
              <a:rPr lang="en-US" dirty="0" err="1"/>
              <a:t>src</a:t>
            </a:r>
            <a:r>
              <a:rPr lang="en-US" dirty="0"/>
              <a:t>= “#</a:t>
            </a:r>
            <a:r>
              <a:rPr lang="en-US" sz="2800" dirty="0" err="1"/>
              <a:t>boxTexture</a:t>
            </a:r>
            <a:r>
              <a:rPr lang="en-US" dirty="0"/>
              <a:t>" radius="1"&gt;&lt;/a-box&gt;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&lt;/a-scene&gt;</a:t>
            </a:r>
          </a:p>
        </p:txBody>
      </p:sp>
    </p:spTree>
    <p:extLst>
      <p:ext uri="{BB962C8B-B14F-4D97-AF65-F5344CB8AC3E}">
        <p14:creationId xmlns:p14="http://schemas.microsoft.com/office/powerpoint/2010/main" val="968820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59745-9910-DD37-8812-5CD4D7F20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Several geometric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F06FB-1A25-3FB9-145E-D9CEB945C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838151"/>
            <a:ext cx="11353800" cy="4654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&lt;a-box position="-1 0.5 -3" rotation="0 45 0" color=“red"&gt;&lt;/a-box&gt;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&lt;a-sphere position="0 1.25 -5" radius="1.25" color=“blue“&gt;&lt;/a-sphere&gt;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&lt;a-sky color="#e9f7ff "&gt;&lt;/a-sky&gt;</a:t>
            </a:r>
          </a:p>
        </p:txBody>
      </p:sp>
    </p:spTree>
    <p:extLst>
      <p:ext uri="{BB962C8B-B14F-4D97-AF65-F5344CB8AC3E}">
        <p14:creationId xmlns:p14="http://schemas.microsoft.com/office/powerpoint/2010/main" val="2157119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59745-9910-DD37-8812-5CD4D7F20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70C0"/>
                </a:solidFill>
              </a:rPr>
              <a:t>Famous: Several </a:t>
            </a:r>
            <a:r>
              <a:rPr lang="en-US" b="1" dirty="0">
                <a:solidFill>
                  <a:srgbClr val="0070C0"/>
                </a:solidFill>
              </a:rPr>
              <a:t>geometric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F06FB-1A25-3FB9-145E-D9CEB945C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838151"/>
            <a:ext cx="11353800" cy="46547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&lt;a-box position="-1 0.5 -3" rotation="0 45 0" color=“red"&gt;</a:t>
            </a:r>
          </a:p>
          <a:p>
            <a:pPr marL="0" indent="0">
              <a:buNone/>
            </a:pPr>
            <a:r>
              <a:rPr lang="en-US" dirty="0"/>
              <a:t>&lt;/a-box&gt;</a:t>
            </a:r>
          </a:p>
          <a:p>
            <a:pPr marL="0" indent="0">
              <a:buNone/>
            </a:pPr>
            <a:r>
              <a:rPr lang="en-US" dirty="0"/>
              <a:t>&lt;a-sphere position="0 1.25 -5" radius="1.25" color=“blue“&gt;</a:t>
            </a:r>
          </a:p>
          <a:p>
            <a:pPr marL="0" indent="0">
              <a:buNone/>
            </a:pPr>
            <a:r>
              <a:rPr lang="en-US" dirty="0"/>
              <a:t>&lt;/a-sphere&gt;</a:t>
            </a:r>
          </a:p>
          <a:p>
            <a:pPr marL="0" indent="0">
              <a:buNone/>
            </a:pPr>
            <a:r>
              <a:rPr lang="en-US" dirty="0"/>
              <a:t>&lt;a-cylinder position="1 0.75 -3" radius="0.5" height="1.5" color=“purple"&gt;</a:t>
            </a:r>
          </a:p>
          <a:p>
            <a:pPr marL="0" indent="0">
              <a:buNone/>
            </a:pPr>
            <a:r>
              <a:rPr lang="en-US" dirty="0"/>
              <a:t>&lt;/a-cylinder&gt;</a:t>
            </a:r>
          </a:p>
          <a:p>
            <a:pPr marL="0" indent="0">
              <a:buNone/>
            </a:pPr>
            <a:r>
              <a:rPr lang="en-US" dirty="0"/>
              <a:t>&lt;a-plane position="0 0 -4" </a:t>
            </a:r>
            <a:r>
              <a:rPr lang="en-US" dirty="0">
                <a:solidFill>
                  <a:schemeClr val="accent1"/>
                </a:solidFill>
              </a:rPr>
              <a:t>rotation="-90 0 0" </a:t>
            </a:r>
            <a:r>
              <a:rPr lang="en-US" dirty="0"/>
              <a:t>width="4" height="4" color=“3cb371"&gt;&lt;/a-plane&gt;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&lt;a-sky color="#e9f7ff "&gt;&lt;/a-sky&gt;</a:t>
            </a:r>
          </a:p>
        </p:txBody>
      </p:sp>
    </p:spTree>
    <p:extLst>
      <p:ext uri="{BB962C8B-B14F-4D97-AF65-F5344CB8AC3E}">
        <p14:creationId xmlns:p14="http://schemas.microsoft.com/office/powerpoint/2010/main" val="437460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3149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F7061-7CBC-ECE1-29BB-5EDD6CCDE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Getting a-frame from aframe.io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686B1-9CF4-722F-7A11-A790E25C3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&lt;script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src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="https://aframe.io/releases/1.4.1/aframe.min.js"&gt;</a:t>
            </a:r>
          </a:p>
          <a:p>
            <a:pPr marL="0" indent="0">
              <a:buNone/>
            </a:pPr>
            <a:r>
              <a:rPr lang="en-US" dirty="0"/>
              <a:t>    &lt;/script&gt;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Or to run outside of Glitch.com:</a:t>
            </a:r>
          </a:p>
          <a:p>
            <a:pPr marL="0" indent="0">
              <a:buNone/>
            </a:pPr>
            <a:r>
              <a:rPr lang="en-US" dirty="0"/>
              <a:t> &lt;body&gt;</a:t>
            </a:r>
          </a:p>
          <a:p>
            <a:pPr marL="0" indent="0">
              <a:buNone/>
            </a:pPr>
            <a:r>
              <a:rPr lang="en-US" dirty="0"/>
              <a:t>   &lt;script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err="1"/>
              <a:t>js</a:t>
            </a:r>
            <a:r>
              <a:rPr lang="en-US" dirty="0"/>
              <a:t>/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aframe.io_releases_1.4.1_aframe.min.js</a:t>
            </a:r>
            <a:r>
              <a:rPr lang="en-US" dirty="0"/>
              <a:t>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190072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5BE20-677D-4B4F-44B7-9A84D1548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ea typeface="Calibri Light"/>
                <a:cs typeface="Calibri Light"/>
              </a:rPr>
              <a:t>Learning plan</a:t>
            </a:r>
            <a:endParaRPr lang="en-US" dirty="0">
              <a:solidFill>
                <a:srgbClr val="0070C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4CC263D-27AE-E86F-7091-6D2561F5B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90830"/>
              </p:ext>
            </p:extLst>
          </p:nvPr>
        </p:nvGraphicFramePr>
        <p:xfrm>
          <a:off x="680528" y="1691735"/>
          <a:ext cx="11128347" cy="3566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3590">
                  <a:extLst>
                    <a:ext uri="{9D8B030D-6E8A-4147-A177-3AD203B41FA5}">
                      <a16:colId xmlns:a16="http://schemas.microsoft.com/office/drawing/2014/main" val="1160588841"/>
                    </a:ext>
                  </a:extLst>
                </a:gridCol>
                <a:gridCol w="7014757">
                  <a:extLst>
                    <a:ext uri="{9D8B030D-6E8A-4147-A177-3AD203B41FA5}">
                      <a16:colId xmlns:a16="http://schemas.microsoft.com/office/drawing/2014/main" val="209158344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Introduction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b="0" i="0" dirty="0"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32577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</a:rPr>
                        <a:t>A-frame basics 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b="0" i="0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3853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Foundations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9663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A-frame components 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6944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Three.JS and A-frame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07047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Entity component architecture (ECA)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6861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 dirty="0">
                          <a:effectLst/>
                        </a:rPr>
                        <a:t>A-frame and planets </a:t>
                      </a:r>
                      <a:endParaRPr lang="en-US" sz="200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1689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A-frame and animations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005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2000" b="1" dirty="0">
                          <a:effectLst/>
                        </a:rPr>
                        <a:t>Conclusion </a:t>
                      </a:r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200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2985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731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2E1B-304C-70CA-4FE2-121036B4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ea typeface="Calibri Light"/>
                <a:cs typeface="Calibri Light"/>
              </a:rPr>
              <a:t>Outline</a:t>
            </a:r>
            <a:endParaRPr lang="en-US">
              <a:solidFill>
                <a:srgbClr val="0070C0"/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D594-86CE-1ED4-994C-042A2971E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A-frame scenes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Basic A-frame geometric objects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b="1" dirty="0">
                <a:ea typeface="Calibri" panose="020F0502020204030204"/>
                <a:cs typeface="Calibri" panose="020F0502020204030204"/>
              </a:rPr>
              <a:t>New web tab</a:t>
            </a:r>
            <a:r>
              <a:rPr lang="en-US" dirty="0">
                <a:ea typeface="Calibri" panose="020F0502020204030204"/>
                <a:cs typeface="Calibri" panose="020F0502020204030204"/>
              </a:rPr>
              <a:t>:</a:t>
            </a: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https://www.w3schools.com/colors/colors_picker.asp</a:t>
            </a:r>
          </a:p>
        </p:txBody>
      </p:sp>
    </p:spTree>
    <p:extLst>
      <p:ext uri="{BB962C8B-B14F-4D97-AF65-F5344CB8AC3E}">
        <p14:creationId xmlns:p14="http://schemas.microsoft.com/office/powerpoint/2010/main" val="1169712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0CACB-31AD-38B8-D51C-B346653D6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1C0D6-8B17-C175-C78B-DAA3DB295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2D images most common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https://en.wikipedia.org/wiki/VR_photography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343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6EE94-498E-8079-366A-C6321F49C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VR Images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284B10-7BA7-B1B6-0679-5BE1F8181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855" y="2461739"/>
            <a:ext cx="7367579" cy="359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641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42908-EAB8-F93F-3DF5-E3FEC9B1C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Scenes and geometric objects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BF39CF6-740C-F2D1-8FCE-DCD896246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981825"/>
              </p:ext>
            </p:extLst>
          </p:nvPr>
        </p:nvGraphicFramePr>
        <p:xfrm>
          <a:off x="446391" y="1690688"/>
          <a:ext cx="11299218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313">
                  <a:extLst>
                    <a:ext uri="{9D8B030D-6E8A-4147-A177-3AD203B41FA5}">
                      <a16:colId xmlns:a16="http://schemas.microsoft.com/office/drawing/2014/main" val="3046300315"/>
                    </a:ext>
                  </a:extLst>
                </a:gridCol>
                <a:gridCol w="2549986">
                  <a:extLst>
                    <a:ext uri="{9D8B030D-6E8A-4147-A177-3AD203B41FA5}">
                      <a16:colId xmlns:a16="http://schemas.microsoft.com/office/drawing/2014/main" val="3310798745"/>
                    </a:ext>
                  </a:extLst>
                </a:gridCol>
                <a:gridCol w="7184919">
                  <a:extLst>
                    <a:ext uri="{9D8B030D-6E8A-4147-A177-3AD203B41FA5}">
                      <a16:colId xmlns:a16="http://schemas.microsoft.com/office/drawing/2014/main" val="3908140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720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a-scene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Global root object contains all entities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https://aframe.io/docs/1.4.0/core/scene.html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776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a-text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https://aframe.io/docs/1.4.0/primitives/a-text.html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464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a-box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3D 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https://aframe.io/docs/1.4.0/primitives/a-box.html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48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a-cylinder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3D cylinder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https://aframe.io/docs/1.5.0/primitives/a-cylinder.html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858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a-plane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2D plane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https://aframe.io/docs/1.5.0/primitives/a-plane.html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741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a-sphere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3D Sphere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https://aframe.io/docs/1.4.0/primitives/a-sphere.html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105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904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B9155-D35B-C848-17BB-F51527874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Geometric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C752A-9015-7C62-6AE4-AEB20169D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Mesh or geometry</a:t>
            </a:r>
          </a:p>
          <a:p>
            <a:pPr marL="0" indent="0">
              <a:buNone/>
            </a:pPr>
            <a:r>
              <a:rPr lang="en-US" dirty="0"/>
              <a:t>         Vertices, edges and faces defining a 3D object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Texture</a:t>
            </a:r>
          </a:p>
          <a:p>
            <a:pPr marL="0" indent="0">
              <a:buNone/>
            </a:pPr>
            <a:r>
              <a:rPr lang="en-US" dirty="0"/>
              <a:t>         Color and appearance of a surface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Full representation: mesh and texture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94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57BC5-3FDD-1DAF-88C5-EAEC45FE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Pre-defined A-Frame geometries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98390-75C6-9012-6E4C-1D6177CC4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ABA5CA-1762-AD6A-A287-464540917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27" y="2270341"/>
            <a:ext cx="10447594" cy="443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281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5A866-15E2-DE3C-5CE2-86809B893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Textures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3848A-4F1B-16BA-1750-A6ACDC7FE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Another tab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https://github.com/aframevr/sample-assets/tree/master/assets/images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Make our own </a:t>
            </a:r>
            <a:r>
              <a:rPr lang="en-US" sz="2400" dirty="0" err="1"/>
              <a:t>src</a:t>
            </a:r>
            <a:r>
              <a:rPr lang="en-US" sz="2400" dirty="0"/>
              <a:t>=“…”</a:t>
            </a:r>
          </a:p>
        </p:txBody>
      </p:sp>
    </p:spTree>
    <p:extLst>
      <p:ext uri="{BB962C8B-B14F-4D97-AF65-F5344CB8AC3E}">
        <p14:creationId xmlns:p14="http://schemas.microsoft.com/office/powerpoint/2010/main" val="3508056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1981</TotalTime>
  <Words>830</Words>
  <Application>Microsoft Office PowerPoint</Application>
  <PresentationFormat>Widescreen</PresentationFormat>
  <Paragraphs>150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Arial</vt:lpstr>
      <vt:lpstr>Calibri</vt:lpstr>
      <vt:lpstr>Calibri Light</vt:lpstr>
      <vt:lpstr>Cambria Math</vt:lpstr>
      <vt:lpstr>office theme</vt:lpstr>
      <vt:lpstr>AR/VR Workshop A-Frame  Basic geometric objects</vt:lpstr>
      <vt:lpstr>Learning plan</vt:lpstr>
      <vt:lpstr>Outline</vt:lpstr>
      <vt:lpstr>3D images</vt:lpstr>
      <vt:lpstr>VR Images</vt:lpstr>
      <vt:lpstr>Scenes and geometric objects</vt:lpstr>
      <vt:lpstr>Geometric terms</vt:lpstr>
      <vt:lpstr>Pre-defined A-Frame geometries </vt:lpstr>
      <vt:lpstr>Textures</vt:lpstr>
      <vt:lpstr>A-box – in a scene</vt:lpstr>
      <vt:lpstr>A-box</vt:lpstr>
      <vt:lpstr>Design/debug</vt:lpstr>
      <vt:lpstr>Full visual representation = mesh + texture</vt:lpstr>
      <vt:lpstr>Full visual representation = mesh + texture</vt:lpstr>
      <vt:lpstr>Several geometric components</vt:lpstr>
      <vt:lpstr>Famous: Several geometric components</vt:lpstr>
      <vt:lpstr>PowerPoint Presentation</vt:lpstr>
      <vt:lpstr>Getting a-frame from aframe.io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Bradford, Phillip</cp:lastModifiedBy>
  <cp:revision>228</cp:revision>
  <cp:lastPrinted>2024-05-23T21:19:58Z</cp:lastPrinted>
  <dcterms:created xsi:type="dcterms:W3CDTF">2023-10-08T23:58:23Z</dcterms:created>
  <dcterms:modified xsi:type="dcterms:W3CDTF">2024-05-31T15:08:02Z</dcterms:modified>
</cp:coreProperties>
</file>