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5"/>
  </p:notesMasterIdLst>
  <p:sldIdLst>
    <p:sldId id="3825" r:id="rId5"/>
    <p:sldId id="3826" r:id="rId6"/>
    <p:sldId id="3828" r:id="rId7"/>
    <p:sldId id="3852" r:id="rId8"/>
    <p:sldId id="3854" r:id="rId9"/>
    <p:sldId id="3836" r:id="rId10"/>
    <p:sldId id="3853" r:id="rId11"/>
    <p:sldId id="3860" r:id="rId12"/>
    <p:sldId id="3859" r:id="rId13"/>
    <p:sldId id="3842" r:id="rId14"/>
    <p:sldId id="3863" r:id="rId15"/>
    <p:sldId id="3864" r:id="rId16"/>
    <p:sldId id="3851" r:id="rId17"/>
    <p:sldId id="3862" r:id="rId18"/>
    <p:sldId id="302" r:id="rId19"/>
    <p:sldId id="3861" r:id="rId20"/>
    <p:sldId id="3855" r:id="rId21"/>
    <p:sldId id="3856" r:id="rId22"/>
    <p:sldId id="3857" r:id="rId23"/>
    <p:sldId id="38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endParaRPr lang="en-US" dirty="0"/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Contract model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ScaleX="241892" custScaleY="173236" custLinFactNeighborX="7931" custLinFactNeighborY="39456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886234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2840306" y="243112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840306" y="2431129"/>
        <a:ext cx="2072362" cy="720000"/>
      </dsp:txXfrm>
    </dsp:sp>
    <dsp:sp modelId="{97961BAB-D1B4-4E88-B012-6B0BFAF61D66}">
      <dsp:nvSpPr>
        <dsp:cNvPr id="0" name=""/>
        <dsp:cNvSpPr/>
      </dsp:nvSpPr>
      <dsp:spPr>
        <a:xfrm>
          <a:off x="4791518" y="107172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2915719" y="2316397"/>
          <a:ext cx="5012879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Contract model</a:t>
          </a:r>
        </a:p>
      </dsp:txBody>
      <dsp:txXfrm>
        <a:off x="2915719" y="2316397"/>
        <a:ext cx="5012879" cy="1247299"/>
      </dsp:txXfrm>
    </dsp:sp>
    <dsp:sp modelId="{527AECE5-F1DB-43F6-81AA-3119BB513DC9}">
      <dsp:nvSpPr>
        <dsp:cNvPr id="0" name=""/>
        <dsp:cNvSpPr/>
      </dsp:nvSpPr>
      <dsp:spPr>
        <a:xfrm>
          <a:off x="8696802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8135814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Examples</a:t>
          </a:r>
        </a:p>
      </dsp:txBody>
      <dsp:txXfrm>
        <a:off x="8135814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https://docs.stacks.co/docs/clarity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Building the time locked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Clarity of Mind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0D8-D5FA-2EE1-4F58-84BD809A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Fold</a:t>
            </a:r>
            <a:r>
              <a:rPr lang="en-US" dirty="0"/>
              <a:t>, map,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8780-41C7-2D9D-4B8A-07AAB3AA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define-public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sum-list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add-numbers  numbers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u0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(contract-call? .c1 sum-list (list u1 u2 u3))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7706-9D3C-A1AA-30FB-3B30C4CC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E15F-0C58-E715-06E7-D6E15FB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5E89-F75A-DFC5-87D9-4539EEDD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4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3C6-3F5B-CE4E-0B7E-51E1E165F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A5BF-AF36-814F-4AA7-DE6CBD0A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Fold, map, </a:t>
            </a:r>
            <a:r>
              <a:rPr lang="en-US" dirty="0">
                <a:solidFill>
                  <a:srgbClr val="0070C0"/>
                </a:solidFill>
              </a:rPr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8BA3-D6D0-3CE5-83FD-C7912C84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ts val="1425"/>
              </a:lnSpc>
              <a:buNone/>
            </a:pP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(define-private (is-even (num uint))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(is-eq (mod num u2) u0))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(filter-even-numbers (numbers (list 10 </a:t>
            </a:r>
            <a:r>
              <a:rPr lang="en-US" dirty="0" err="1"/>
              <a:t>uint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 	 (ok (filter is-even numbers)))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(contract-call? .c1 filter-even-numbers (list u1 u2 u3 u4 u5))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7428-65CF-353B-6B78-74504AD1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2D9D-4091-E980-5916-7A06CCAE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904B-2468-5764-28E6-623B488E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4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STX </a:t>
            </a:r>
            <a:r>
              <a:rPr lang="en-US" dirty="0"/>
              <a:t>transfers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stx</a:t>
            </a:r>
            <a:r>
              <a:rPr lang="en-US" dirty="0"/>
              <a:t>-get-balance &lt;principal&gt;)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stx</a:t>
            </a:r>
            <a:r>
              <a:rPr lang="en-US" dirty="0"/>
              <a:t>-transfer? </a:t>
            </a:r>
          </a:p>
          <a:p>
            <a:pPr marL="0" indent="0">
              <a:buNone/>
            </a:pPr>
            <a:r>
              <a:rPr lang="en-US" dirty="0"/>
              <a:t>	(amount </a:t>
            </a:r>
            <a:r>
              <a:rPr lang="en-US" dirty="0" err="1"/>
              <a:t>uint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(sender principal) </a:t>
            </a:r>
          </a:p>
          <a:p>
            <a:pPr marL="0" indent="0">
              <a:buNone/>
            </a:pPr>
            <a:r>
              <a:rPr lang="en-US" dirty="0"/>
              <a:t>	(recipient principal))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B1FE-CAF0-2A25-8F67-5A991865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2D2C-8667-64D6-0677-25904061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STX </a:t>
            </a:r>
            <a:r>
              <a:rPr lang="en-US" dirty="0"/>
              <a:t>transfers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94858-C8EF-FF5F-10BF-E9E819AD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87D5B-315F-0C87-31E9-6240309C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D774-D68E-596A-57CD-001C31B0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D5E6B-BA29-1CA8-4741-A74A3758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(transfer-if-even </a:t>
            </a:r>
          </a:p>
          <a:p>
            <a:pPr marL="0" indent="0">
              <a:buNone/>
            </a:pPr>
            <a:r>
              <a:rPr lang="en-US" dirty="0"/>
              <a:t>                               (recipient principal) </a:t>
            </a:r>
          </a:p>
          <a:p>
            <a:pPr marL="0" indent="0">
              <a:buNone/>
            </a:pPr>
            <a:r>
              <a:rPr lang="en-US" dirty="0"/>
              <a:t>                              (amount </a:t>
            </a:r>
            <a:r>
              <a:rPr lang="en-US" dirty="0" err="1"/>
              <a:t>uint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(if (is-eq (mod amount u2) u0)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dirty="0" err="1"/>
              <a:t>stx</a:t>
            </a:r>
            <a:r>
              <a:rPr lang="en-US" dirty="0"/>
              <a:t>-transfer? amount  </a:t>
            </a:r>
            <a:r>
              <a:rPr lang="en-US" dirty="0" err="1"/>
              <a:t>tx</a:t>
            </a:r>
            <a:r>
              <a:rPr lang="en-US" dirty="0"/>
              <a:t>-sender  recipient)</a:t>
            </a:r>
          </a:p>
          <a:p>
            <a:pPr marL="0" indent="0">
              <a:buNone/>
            </a:pPr>
            <a:r>
              <a:rPr lang="en-US" dirty="0"/>
              <a:t>      (err u400)))</a:t>
            </a:r>
          </a:p>
        </p:txBody>
      </p:sp>
    </p:spTree>
    <p:extLst>
      <p:ext uri="{BB962C8B-B14F-4D97-AF65-F5344CB8AC3E}">
        <p14:creationId xmlns:p14="http://schemas.microsoft.com/office/powerpoint/2010/main" val="255193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3B4B-E2D0-D7DE-C70B-BC1B784B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7" dirty="0">
                <a:cs typeface="Calibri Light"/>
              </a:rPr>
              <a:t>Clarity 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708F-33B4-1067-DA5F-B19B5B81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 constants</a:t>
            </a:r>
            <a:endParaRPr lang="en-US" dirty="0">
              <a:cs typeface="Calibri" panose="020F0502020204030204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</a:t>
            </a:r>
            <a:endParaRPr lang="en-US" dirty="0">
              <a:cs typeface="Calibri" panose="020F0502020204030204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(define-constant contract-owner </a:t>
            </a:r>
            <a:r>
              <a:rPr lang="en-US" sz="2067" dirty="0" err="1">
                <a:ea typeface="+mn-lt"/>
                <a:cs typeface="+mn-lt"/>
              </a:rPr>
              <a:t>tx</a:t>
            </a:r>
            <a:r>
              <a:rPr lang="en-US" sz="2067" dirty="0">
                <a:ea typeface="+mn-lt"/>
                <a:cs typeface="+mn-lt"/>
              </a:rPr>
              <a:t>-sender)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67" dirty="0">
                <a:ea typeface="+mn-lt"/>
                <a:cs typeface="+mn-lt"/>
              </a:rPr>
              <a:t>(define-constant err-invalid-caller (err u1))</a:t>
            </a:r>
          </a:p>
          <a:p>
            <a:pPr marL="0" indent="0">
              <a:buNone/>
            </a:pPr>
            <a:endParaRPr lang="en-US" sz="2067" dirty="0">
              <a:cs typeface="Calibri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 data maps</a:t>
            </a:r>
            <a:endParaRPr lang="en-US" dirty="0">
              <a:cs typeface="Calibri" panose="020F0502020204030204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67" dirty="0">
                <a:ea typeface="+mn-lt"/>
                <a:cs typeface="+mn-lt"/>
              </a:rPr>
              <a:t>(define-map recipients principal </a:t>
            </a:r>
            <a:r>
              <a:rPr lang="en-US" sz="2067" dirty="0" err="1">
                <a:ea typeface="+mn-lt"/>
                <a:cs typeface="+mn-lt"/>
              </a:rPr>
              <a:t>uint</a:t>
            </a:r>
            <a:r>
              <a:rPr lang="en-US" sz="2067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67" dirty="0">
              <a:cs typeface="Calibri"/>
            </a:endParaRPr>
          </a:p>
          <a:p>
            <a:pPr marL="0" indent="0">
              <a:buNone/>
            </a:pPr>
            <a:endParaRPr lang="en-US" sz="2067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CB03-BBA4-CADF-170C-218B4035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166-2E19-04AE-D883-B428B24B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console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2595D-595B-AD3C-5979-9499E466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3463F-0404-7C49-2C26-82AA6097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DF414-3E55-724D-BA5A-D0C03C5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1D91-DD76-7523-3A6C-813BC2D1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block height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advance_chain_tip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solidFill>
                <a:srgbClr val="99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set_tx_sender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ST1J4G6R…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0E95-A174-D70B-09A5-6480C9CC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9D3E6-492C-A1F3-E6AA-FC3E7062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7743-51A6-ACD6-3F78-54727CE4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E816B-B93A-C682-9F3F-568E1F3C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76177-53AB-79E5-76BB-5AC2AFFD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1" y="1826530"/>
            <a:ext cx="9235573" cy="43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1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8516-070F-2ABA-4BD5-C428794E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50" y="55949"/>
            <a:ext cx="10515600" cy="1325563"/>
          </a:xfrm>
        </p:spPr>
        <p:txBody>
          <a:bodyPr/>
          <a:lstStyle/>
          <a:p>
            <a:r>
              <a:rPr lang="en-US" dirty="0"/>
              <a:t>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15AB-7101-C586-5767-83EAD01C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F826-64AF-F428-8E4F-B70802DA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2FE2-C6CE-7CB9-04FA-1134C646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3AA58-AFC8-174E-42D0-6159DFAA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28" y="693175"/>
            <a:ext cx="8534050" cy="56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5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2FA-5EA0-7C9C-37DD-C0694C38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0581-6F1D-9D40-CF3D-D1B74AB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C52C5-E2AB-DB67-DE1D-E7C36932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0BF4-8DD7-82D5-4CC8-CDFA3941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287A7-C2D7-F15E-BE1C-4BA147D3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30" y="2183688"/>
            <a:ext cx="9724130" cy="32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1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Clarity Foundations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12323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19765-E31E-C387-AF72-8443C036760F}"/>
              </a:ext>
            </a:extLst>
          </p:cNvPr>
          <p:cNvSpPr txBox="1"/>
          <p:nvPr/>
        </p:nvSpPr>
        <p:spPr>
          <a:xfrm>
            <a:off x="1380478" y="4195678"/>
            <a:ext cx="246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18BF-C50A-8433-0738-E1CDD94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7FF93-83CF-AB41-7F54-258CFBE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3645E-7162-5916-9353-38508FC9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4ECE-5008-BC55-5EFD-B33AB67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CA67B1-C0E3-F766-2308-CBAA03EC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42" y="2600334"/>
            <a:ext cx="8964746" cy="3210530"/>
          </a:xfrm>
        </p:spPr>
      </p:pic>
    </p:spTree>
    <p:extLst>
      <p:ext uri="{BB962C8B-B14F-4D97-AF65-F5344CB8AC3E}">
        <p14:creationId xmlns:p14="http://schemas.microsoft.com/office/powerpoint/2010/main" val="83598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C73-16E7-4E18-9E00-B1F14BEF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00B7D-D5C4-F0A2-8C82-16795E7A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AE1F5-539A-452F-716A-4BF5D22D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3ED2D-A910-F14C-BCFD-D73D6B67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CCF1-F022-AE03-3C17-806130DE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https://book.clarity-lang.org/ch08-01-time-locked-wallet.html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0156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5AA2-33D3-A0F5-71D3-16B87755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and verifiability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77272-3DA6-9499-BE61-0D8386DC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9F20-4A92-A4AC-138A-52DFB615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74BB-FEF9-094A-5A1A-4822D066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0FAE5-7AC0-4991-A67F-E269D85E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Clarity is decidable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Clarity guards against overflow and underflows</a:t>
            </a:r>
          </a:p>
          <a:p>
            <a:pPr marL="0" indent="0">
              <a:buNone/>
            </a:pPr>
            <a:endParaRPr lang="en-US" b="1" dirty="0">
              <a:solidFill>
                <a:srgbClr val="1C1E21"/>
              </a:solidFill>
              <a:latin typeface="system-ui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Composition over inheritance</a:t>
            </a:r>
          </a:p>
          <a:p>
            <a:pPr marL="0" indent="0">
              <a:buNone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Contract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Programming approaches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FEC3-6488-D714-124F-EB6323E6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Clarinet console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BABDB-82BA-1386-4808-1EBD6960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F658A-D7B0-1BBC-0D30-5229A8DD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B68A-E761-63CC-EBBA-87DC1131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429597-BC12-84AE-3D89-80EB886D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510" y="1911350"/>
            <a:ext cx="5670980" cy="3859213"/>
          </a:xfrm>
        </p:spPr>
      </p:pic>
    </p:spTree>
    <p:extLst>
      <p:ext uri="{BB962C8B-B14F-4D97-AF65-F5344CB8AC3E}">
        <p14:creationId xmlns:p14="http://schemas.microsoft.com/office/powerpoint/2010/main" val="405925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CFD5-D696-10B8-5211-3345C71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03A46-18A6-0C18-57AC-0C07BBF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9813-526B-2509-B3D4-5F87E14A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658FD-CBE8-0C8E-9079-779508ED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BCDB0-FCC8-3A2D-0762-D302916B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Addresses on the Stacks chain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Contract principals – contracts at an address</a:t>
            </a:r>
          </a:p>
        </p:txBody>
      </p:sp>
    </p:spTree>
    <p:extLst>
      <p:ext uri="{BB962C8B-B14F-4D97-AF65-F5344CB8AC3E}">
        <p14:creationId xmlns:p14="http://schemas.microsoft.com/office/powerpoint/2010/main" val="181560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ACCA-4E10-0B5B-8930-345CF150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7" dirty="0">
                <a:ea typeface="Calibri Light"/>
                <a:cs typeface="Calibri Light"/>
              </a:rPr>
              <a:t>STX and Bitcoin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41EE-0791-37A2-421E-38E32AF5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8448D2F-06F7-58F7-92B2-C12A9987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05" y="3611452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1+x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C4E0E65-6D56-1001-5C9B-2772D89B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641" y="3609300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2+x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E2D51-C23F-B2E1-5BF9-284143B3273D}"/>
              </a:ext>
            </a:extLst>
          </p:cNvPr>
          <p:cNvCxnSpPr/>
          <p:nvPr/>
        </p:nvCxnSpPr>
        <p:spPr>
          <a:xfrm>
            <a:off x="1933464" y="4061764"/>
            <a:ext cx="2635937" cy="12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id="{1E885B9A-FDA3-09E9-712A-D559EF56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787" y="3652350"/>
            <a:ext cx="1528624" cy="861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21920" tIns="60960" rIns="121920" bIns="60960" anchor="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Block 3+x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BTC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E12873-70AF-7618-5F24-240F883C8959}"/>
              </a:ext>
            </a:extLst>
          </p:cNvPr>
          <p:cNvCxnSpPr/>
          <p:nvPr/>
        </p:nvCxnSpPr>
        <p:spPr>
          <a:xfrm flipV="1">
            <a:off x="9980527" y="4104078"/>
            <a:ext cx="1668336" cy="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44AD5-2F47-8BC9-6F66-DC4C292BA15C}"/>
              </a:ext>
            </a:extLst>
          </p:cNvPr>
          <p:cNvCxnSpPr>
            <a:cxnSpLocks/>
          </p:cNvCxnSpPr>
          <p:nvPr/>
        </p:nvCxnSpPr>
        <p:spPr>
          <a:xfrm flipV="1">
            <a:off x="5752073" y="4083287"/>
            <a:ext cx="3105191" cy="2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BBFC0E-E4BA-F470-176C-01070335519A}"/>
              </a:ext>
            </a:extLst>
          </p:cNvPr>
          <p:cNvCxnSpPr>
            <a:cxnSpLocks/>
          </p:cNvCxnSpPr>
          <p:nvPr/>
        </p:nvCxnSpPr>
        <p:spPr>
          <a:xfrm flipV="1">
            <a:off x="156321" y="4052416"/>
            <a:ext cx="617896" cy="18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130C49AD-DBE0-2986-4723-6CDECAF83DAB}"/>
              </a:ext>
            </a:extLst>
          </p:cNvPr>
          <p:cNvSpPr/>
          <p:nvPr/>
        </p:nvSpPr>
        <p:spPr>
          <a:xfrm>
            <a:off x="588181" y="300010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4A33D2-C59A-3051-D3B9-A65E8B4BC9A1}"/>
              </a:ext>
            </a:extLst>
          </p:cNvPr>
          <p:cNvCxnSpPr>
            <a:cxnSpLocks/>
          </p:cNvCxnSpPr>
          <p:nvPr/>
        </p:nvCxnSpPr>
        <p:spPr>
          <a:xfrm>
            <a:off x="1021643" y="3338753"/>
            <a:ext cx="3209555" cy="11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8E374515-4D55-849B-7B31-AF80D5C92ABB}"/>
              </a:ext>
            </a:extLst>
          </p:cNvPr>
          <p:cNvSpPr/>
          <p:nvPr/>
        </p:nvSpPr>
        <p:spPr>
          <a:xfrm>
            <a:off x="4234587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ED7830-9F49-1EBE-84A8-F46C52323D0E}"/>
              </a:ext>
            </a:extLst>
          </p:cNvPr>
          <p:cNvCxnSpPr>
            <a:cxnSpLocks/>
          </p:cNvCxnSpPr>
          <p:nvPr/>
        </p:nvCxnSpPr>
        <p:spPr>
          <a:xfrm>
            <a:off x="4693879" y="3386113"/>
            <a:ext cx="391128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7A48FDB-4EB8-45EF-8B92-CBEACF343D24}"/>
              </a:ext>
            </a:extLst>
          </p:cNvPr>
          <p:cNvSpPr/>
          <p:nvPr/>
        </p:nvSpPr>
        <p:spPr>
          <a:xfrm>
            <a:off x="8608553" y="305607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5B97E4-3F89-25DA-31DE-7565DDD88944}"/>
              </a:ext>
            </a:extLst>
          </p:cNvPr>
          <p:cNvCxnSpPr>
            <a:cxnSpLocks/>
          </p:cNvCxnSpPr>
          <p:nvPr/>
        </p:nvCxnSpPr>
        <p:spPr>
          <a:xfrm flipV="1">
            <a:off x="9007572" y="3350684"/>
            <a:ext cx="2596247" cy="4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0190C-DA25-9524-FFCE-F4564FF4F8F6}"/>
              </a:ext>
            </a:extLst>
          </p:cNvPr>
          <p:cNvCxnSpPr>
            <a:cxnSpLocks/>
          </p:cNvCxnSpPr>
          <p:nvPr/>
        </p:nvCxnSpPr>
        <p:spPr>
          <a:xfrm flipV="1">
            <a:off x="220896" y="3471226"/>
            <a:ext cx="402640" cy="5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6C250E8B-2E6A-FDE2-DECE-2F660BB333C2}"/>
              </a:ext>
            </a:extLst>
          </p:cNvPr>
          <p:cNvSpPr/>
          <p:nvPr/>
        </p:nvSpPr>
        <p:spPr>
          <a:xfrm>
            <a:off x="1239049" y="300063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6C72BE0-6109-CABC-A315-7B78EDC45D04}"/>
              </a:ext>
            </a:extLst>
          </p:cNvPr>
          <p:cNvSpPr/>
          <p:nvPr/>
        </p:nvSpPr>
        <p:spPr>
          <a:xfrm>
            <a:off x="1889701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1AB97B0-75AE-F261-3588-A9F441EA2F83}"/>
              </a:ext>
            </a:extLst>
          </p:cNvPr>
          <p:cNvSpPr/>
          <p:nvPr/>
        </p:nvSpPr>
        <p:spPr>
          <a:xfrm>
            <a:off x="4918570" y="3004134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BEDF9B-3130-84CB-4FD4-ACC29C8555D5}"/>
              </a:ext>
            </a:extLst>
          </p:cNvPr>
          <p:cNvSpPr/>
          <p:nvPr/>
        </p:nvSpPr>
        <p:spPr>
          <a:xfrm>
            <a:off x="5569222" y="303805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E9E36-679F-D0C7-33CC-A13B3A860A3B}"/>
              </a:ext>
            </a:extLst>
          </p:cNvPr>
          <p:cNvSpPr/>
          <p:nvPr/>
        </p:nvSpPr>
        <p:spPr>
          <a:xfrm>
            <a:off x="2570205" y="318804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59933C-0D95-E028-E5B1-A365EEA25FED}"/>
              </a:ext>
            </a:extLst>
          </p:cNvPr>
          <p:cNvSpPr/>
          <p:nvPr/>
        </p:nvSpPr>
        <p:spPr>
          <a:xfrm>
            <a:off x="2992040" y="320250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FC724B-6F68-04DC-B70F-208AD9C36A37}"/>
              </a:ext>
            </a:extLst>
          </p:cNvPr>
          <p:cNvSpPr/>
          <p:nvPr/>
        </p:nvSpPr>
        <p:spPr>
          <a:xfrm>
            <a:off x="3401945" y="3230205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390D8B-D051-9738-659D-148EC402A3E0}"/>
              </a:ext>
            </a:extLst>
          </p:cNvPr>
          <p:cNvSpPr/>
          <p:nvPr/>
        </p:nvSpPr>
        <p:spPr>
          <a:xfrm>
            <a:off x="6239322" y="325081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2C5C67-C121-4C13-6479-EF254B71BB65}"/>
              </a:ext>
            </a:extLst>
          </p:cNvPr>
          <p:cNvSpPr/>
          <p:nvPr/>
        </p:nvSpPr>
        <p:spPr>
          <a:xfrm>
            <a:off x="6661157" y="3265279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F16F67-FBD2-EB0E-03CC-747B61A7B7AA}"/>
              </a:ext>
            </a:extLst>
          </p:cNvPr>
          <p:cNvSpPr/>
          <p:nvPr/>
        </p:nvSpPr>
        <p:spPr>
          <a:xfrm>
            <a:off x="7071062" y="329297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D9037E-AC39-D469-2C24-38655D5F6DF9}"/>
              </a:ext>
            </a:extLst>
          </p:cNvPr>
          <p:cNvSpPr/>
          <p:nvPr/>
        </p:nvSpPr>
        <p:spPr>
          <a:xfrm>
            <a:off x="11187390" y="325222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B7C45D-7B6D-8F12-711D-DC67E22DC255}"/>
              </a:ext>
            </a:extLst>
          </p:cNvPr>
          <p:cNvSpPr/>
          <p:nvPr/>
        </p:nvSpPr>
        <p:spPr>
          <a:xfrm>
            <a:off x="10361056" y="324466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3ED137-3307-380B-316A-D01B5434117B}"/>
              </a:ext>
            </a:extLst>
          </p:cNvPr>
          <p:cNvSpPr/>
          <p:nvPr/>
        </p:nvSpPr>
        <p:spPr>
          <a:xfrm>
            <a:off x="10770961" y="3272367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E483BB8B-5D9E-DABD-CC4E-6E7C15E9DB2A}"/>
              </a:ext>
            </a:extLst>
          </p:cNvPr>
          <p:cNvSpPr/>
          <p:nvPr/>
        </p:nvSpPr>
        <p:spPr>
          <a:xfrm>
            <a:off x="9170271" y="305246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F9AADE74-0D77-6A50-BD9F-9BF139205B09}"/>
              </a:ext>
            </a:extLst>
          </p:cNvPr>
          <p:cNvSpPr/>
          <p:nvPr/>
        </p:nvSpPr>
        <p:spPr>
          <a:xfrm>
            <a:off x="9774431" y="3026063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9362697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4fe3d20b-a07a-4c9a-bffb-7d845be05fd8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d29cdd0d-72e7-4351-868a-19765b075a7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1968</TotalTime>
  <Words>399</Words>
  <Application>Microsoft Office PowerPoint</Application>
  <PresentationFormat>Widescreen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Next LT Pro</vt:lpstr>
      <vt:lpstr>Calibri</vt:lpstr>
      <vt:lpstr>Calibri Light</vt:lpstr>
      <vt:lpstr>Consolas</vt:lpstr>
      <vt:lpstr>Franklin Gothic Book</vt:lpstr>
      <vt:lpstr>system-ui</vt:lpstr>
      <vt:lpstr>Tw Cen MT</vt:lpstr>
      <vt:lpstr>ShapesVTI</vt:lpstr>
      <vt:lpstr>Building the time locked contract</vt:lpstr>
      <vt:lpstr>Agenda</vt:lpstr>
      <vt:lpstr>Motivation</vt:lpstr>
      <vt:lpstr>Book example</vt:lpstr>
      <vt:lpstr>Decidability and verifiability </vt:lpstr>
      <vt:lpstr>Contract model</vt:lpstr>
      <vt:lpstr>Clarinet console</vt:lpstr>
      <vt:lpstr>Principals</vt:lpstr>
      <vt:lpstr>STX and Bitcoin</vt:lpstr>
      <vt:lpstr>Example</vt:lpstr>
      <vt:lpstr>Fold, map, filter</vt:lpstr>
      <vt:lpstr>Fold, map, filter</vt:lpstr>
      <vt:lpstr>STX transfers</vt:lpstr>
      <vt:lpstr>STX transfers</vt:lpstr>
      <vt:lpstr>Clarity maps</vt:lpstr>
      <vt:lpstr>Clarity console functions</vt:lpstr>
      <vt:lpstr>Errors</vt:lpstr>
      <vt:lpstr>Lock</vt:lpstr>
      <vt:lpstr>Bestow</vt:lpstr>
      <vt:lpstr>Claim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98</cp:revision>
  <dcterms:created xsi:type="dcterms:W3CDTF">2023-04-08T15:45:51Z</dcterms:created>
  <dcterms:modified xsi:type="dcterms:W3CDTF">2024-11-29T14:29:17Z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