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sldIdLst>
    <p:sldId id="3825" r:id="rId5"/>
    <p:sldId id="3826" r:id="rId6"/>
    <p:sldId id="3828" r:id="rId7"/>
    <p:sldId id="3840" r:id="rId8"/>
    <p:sldId id="3841" r:id="rId9"/>
    <p:sldId id="3836" r:id="rId10"/>
    <p:sldId id="3844" r:id="rId11"/>
    <p:sldId id="3849" r:id="rId12"/>
    <p:sldId id="3843" r:id="rId13"/>
    <p:sldId id="3842" r:id="rId14"/>
    <p:sldId id="3861" r:id="rId15"/>
    <p:sldId id="3855" r:id="rId16"/>
    <p:sldId id="3857" r:id="rId17"/>
    <p:sldId id="3856" r:id="rId18"/>
    <p:sldId id="3859" r:id="rId19"/>
    <p:sldId id="3850" r:id="rId20"/>
    <p:sldId id="3852" r:id="rId21"/>
    <p:sldId id="3853" r:id="rId22"/>
    <p:sldId id="3858" r:id="rId23"/>
    <p:sldId id="3860" r:id="rId24"/>
    <p:sldId id="3862" r:id="rId25"/>
    <p:sldId id="3863" r:id="rId26"/>
    <p:sldId id="3845" r:id="rId27"/>
    <p:sldId id="3847" r:id="rId28"/>
    <p:sldId id="38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14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endParaRPr lang="en-US" dirty="0"/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Engineering &amp; Applied Science</a:t>
          </a:r>
        </a:p>
        <a:p>
          <a:r>
            <a:rPr lang="en-US" dirty="0"/>
            <a:t>Paradigms 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ScaleX="241892" custScaleY="173236" custLinFactNeighborX="7931" custLinFactNeighborY="39456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C0D5B-13CF-439F-BC28-86A7F5FD769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BBCE9-9E60-4D12-8DF1-75E5E0F725D3}">
      <dgm:prSet phldrT="[Text]"/>
      <dgm:spPr/>
      <dgm:t>
        <a:bodyPr/>
        <a:lstStyle/>
        <a:p>
          <a:r>
            <a:rPr lang="en-US" dirty="0"/>
            <a:t>Lambda Calculus</a:t>
          </a:r>
        </a:p>
      </dgm:t>
    </dgm:pt>
    <dgm:pt modelId="{D03029A5-BF13-4247-BCC8-A3A03CDFB991}" type="parTrans" cxnId="{95886C76-9049-4FF9-BCB4-B85B63F8AEB0}">
      <dgm:prSet/>
      <dgm:spPr/>
      <dgm:t>
        <a:bodyPr/>
        <a:lstStyle/>
        <a:p>
          <a:endParaRPr lang="en-US"/>
        </a:p>
      </dgm:t>
    </dgm:pt>
    <dgm:pt modelId="{C2A219D6-01B8-4DE4-9915-DD597C948E1B}" type="sibTrans" cxnId="{95886C76-9049-4FF9-BCB4-B85B63F8AEB0}">
      <dgm:prSet/>
      <dgm:spPr/>
      <dgm:t>
        <a:bodyPr/>
        <a:lstStyle/>
        <a:p>
          <a:endParaRPr lang="en-US"/>
        </a:p>
      </dgm:t>
    </dgm:pt>
    <dgm:pt modelId="{21E537EB-649F-4B49-AE36-C75DBDCF2CE3}">
      <dgm:prSet phldrT="[Text]"/>
      <dgm:spPr/>
      <dgm:t>
        <a:bodyPr/>
        <a:lstStyle/>
        <a:p>
          <a:r>
            <a:rPr lang="en-US" dirty="0"/>
            <a:t>Turing Machine</a:t>
          </a:r>
        </a:p>
      </dgm:t>
    </dgm:pt>
    <dgm:pt modelId="{556BEB7C-55A6-4C86-B9F7-BF833EFBCD33}" type="parTrans" cxnId="{5517212B-0B9E-4099-AB44-1B486BD9A328}">
      <dgm:prSet/>
      <dgm:spPr/>
      <dgm:t>
        <a:bodyPr/>
        <a:lstStyle/>
        <a:p>
          <a:endParaRPr lang="en-US"/>
        </a:p>
      </dgm:t>
    </dgm:pt>
    <dgm:pt modelId="{145BA091-432F-46BA-A6A7-E2229CB62457}" type="sibTrans" cxnId="{5517212B-0B9E-4099-AB44-1B486BD9A328}">
      <dgm:prSet/>
      <dgm:spPr/>
      <dgm:t>
        <a:bodyPr/>
        <a:lstStyle/>
        <a:p>
          <a:endParaRPr lang="en-US"/>
        </a:p>
      </dgm:t>
    </dgm:pt>
    <dgm:pt modelId="{8C81DE8B-32C4-4C3C-B7C3-DD6B72744C67}">
      <dgm:prSet phldrT="[Text]"/>
      <dgm:spPr/>
      <dgm:t>
        <a:bodyPr/>
        <a:lstStyle/>
        <a:p>
          <a:r>
            <a:rPr lang="en-US" dirty="0"/>
            <a:t>Correspondence Problem</a:t>
          </a:r>
        </a:p>
      </dgm:t>
    </dgm:pt>
    <dgm:pt modelId="{28ED757B-89D6-4929-84F7-BD0B690559C9}" type="parTrans" cxnId="{FB5E2E1D-A582-459A-A206-C332B966FC6D}">
      <dgm:prSet/>
      <dgm:spPr/>
      <dgm:t>
        <a:bodyPr/>
        <a:lstStyle/>
        <a:p>
          <a:endParaRPr lang="en-US"/>
        </a:p>
      </dgm:t>
    </dgm:pt>
    <dgm:pt modelId="{2D2CEB59-D8E2-48D1-ABD9-2A1D02686379}" type="sibTrans" cxnId="{FB5E2E1D-A582-459A-A206-C332B966FC6D}">
      <dgm:prSet/>
      <dgm:spPr/>
      <dgm:t>
        <a:bodyPr/>
        <a:lstStyle/>
        <a:p>
          <a:endParaRPr lang="en-US"/>
        </a:p>
      </dgm:t>
    </dgm:pt>
    <dgm:pt modelId="{C2B9899E-46CE-484E-A985-F77A946A0AAC}">
      <dgm:prSet phldrT="[Text]"/>
      <dgm:spPr/>
      <dgm:t>
        <a:bodyPr/>
        <a:lstStyle/>
        <a:p>
          <a:r>
            <a:rPr lang="en-US" dirty="0"/>
            <a:t>Recursive Functions</a:t>
          </a:r>
        </a:p>
      </dgm:t>
    </dgm:pt>
    <dgm:pt modelId="{FFAE9CE9-3F9D-4A73-9BDD-2E6C696032F4}" type="parTrans" cxnId="{D68A604A-27CD-4F32-AE21-184E29A58E43}">
      <dgm:prSet/>
      <dgm:spPr/>
      <dgm:t>
        <a:bodyPr/>
        <a:lstStyle/>
        <a:p>
          <a:endParaRPr lang="en-US"/>
        </a:p>
      </dgm:t>
    </dgm:pt>
    <dgm:pt modelId="{A7188E3E-C16A-4BD4-9D0A-662984F29746}" type="sibTrans" cxnId="{D68A604A-27CD-4F32-AE21-184E29A58E43}">
      <dgm:prSet/>
      <dgm:spPr/>
      <dgm:t>
        <a:bodyPr/>
        <a:lstStyle/>
        <a:p>
          <a:endParaRPr lang="en-US"/>
        </a:p>
      </dgm:t>
    </dgm:pt>
    <dgm:pt modelId="{24FD8725-7145-4561-B411-A81509A90A53}" type="pres">
      <dgm:prSet presAssocID="{9D2C0D5B-13CF-439F-BC28-86A7F5FD769B}" presName="Name0" presStyleCnt="0">
        <dgm:presLayoutVars>
          <dgm:dir/>
          <dgm:resizeHandles val="exact"/>
        </dgm:presLayoutVars>
      </dgm:prSet>
      <dgm:spPr/>
    </dgm:pt>
    <dgm:pt modelId="{9DCA15BA-B675-4066-82B4-9A64429BB346}" type="pres">
      <dgm:prSet presAssocID="{9D2C0D5B-13CF-439F-BC28-86A7F5FD769B}" presName="cycle" presStyleCnt="0"/>
      <dgm:spPr/>
    </dgm:pt>
    <dgm:pt modelId="{AF625DC4-7975-401A-8712-DC67BE2F9040}" type="pres">
      <dgm:prSet presAssocID="{AACBBCE9-9E60-4D12-8DF1-75E5E0F725D3}" presName="nodeFirstNode" presStyleLbl="node1" presStyleIdx="0" presStyleCnt="4">
        <dgm:presLayoutVars>
          <dgm:bulletEnabled val="1"/>
        </dgm:presLayoutVars>
      </dgm:prSet>
      <dgm:spPr/>
    </dgm:pt>
    <dgm:pt modelId="{9140D874-B4BC-408F-875F-75D11FAD03CB}" type="pres">
      <dgm:prSet presAssocID="{C2A219D6-01B8-4DE4-9915-DD597C948E1B}" presName="sibTransFirstNode" presStyleLbl="bgShp" presStyleIdx="0" presStyleCnt="1"/>
      <dgm:spPr/>
    </dgm:pt>
    <dgm:pt modelId="{30606352-6C3D-4018-ADEC-AA1570716845}" type="pres">
      <dgm:prSet presAssocID="{21E537EB-649F-4B49-AE36-C75DBDCF2CE3}" presName="nodeFollowingNodes" presStyleLbl="node1" presStyleIdx="1" presStyleCnt="4">
        <dgm:presLayoutVars>
          <dgm:bulletEnabled val="1"/>
        </dgm:presLayoutVars>
      </dgm:prSet>
      <dgm:spPr/>
    </dgm:pt>
    <dgm:pt modelId="{2819C838-AD62-477F-A0FA-D3B9C7BACE08}" type="pres">
      <dgm:prSet presAssocID="{8C81DE8B-32C4-4C3C-B7C3-DD6B72744C67}" presName="nodeFollowingNodes" presStyleLbl="node1" presStyleIdx="2" presStyleCnt="4">
        <dgm:presLayoutVars>
          <dgm:bulletEnabled val="1"/>
        </dgm:presLayoutVars>
      </dgm:prSet>
      <dgm:spPr/>
    </dgm:pt>
    <dgm:pt modelId="{2EF97423-A577-4F5C-816D-69D084D6D90D}" type="pres">
      <dgm:prSet presAssocID="{C2B9899E-46CE-484E-A985-F77A946A0AA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FB5E2E1D-A582-459A-A206-C332B966FC6D}" srcId="{9D2C0D5B-13CF-439F-BC28-86A7F5FD769B}" destId="{8C81DE8B-32C4-4C3C-B7C3-DD6B72744C67}" srcOrd="2" destOrd="0" parTransId="{28ED757B-89D6-4929-84F7-BD0B690559C9}" sibTransId="{2D2CEB59-D8E2-48D1-ABD9-2A1D02686379}"/>
    <dgm:cxn modelId="{5517212B-0B9E-4099-AB44-1B486BD9A328}" srcId="{9D2C0D5B-13CF-439F-BC28-86A7F5FD769B}" destId="{21E537EB-649F-4B49-AE36-C75DBDCF2CE3}" srcOrd="1" destOrd="0" parTransId="{556BEB7C-55A6-4C86-B9F7-BF833EFBCD33}" sibTransId="{145BA091-432F-46BA-A6A7-E2229CB62457}"/>
    <dgm:cxn modelId="{27B28531-997D-490B-A540-0B3EBE40AB92}" type="presOf" srcId="{8C81DE8B-32C4-4C3C-B7C3-DD6B72744C67}" destId="{2819C838-AD62-477F-A0FA-D3B9C7BACE08}" srcOrd="0" destOrd="0" presId="urn:microsoft.com/office/officeart/2005/8/layout/cycle3"/>
    <dgm:cxn modelId="{3987573E-D086-41CF-9CFF-A5CA8B05783E}" type="presOf" srcId="{9D2C0D5B-13CF-439F-BC28-86A7F5FD769B}" destId="{24FD8725-7145-4561-B411-A81509A90A53}" srcOrd="0" destOrd="0" presId="urn:microsoft.com/office/officeart/2005/8/layout/cycle3"/>
    <dgm:cxn modelId="{D68A604A-27CD-4F32-AE21-184E29A58E43}" srcId="{9D2C0D5B-13CF-439F-BC28-86A7F5FD769B}" destId="{C2B9899E-46CE-484E-A985-F77A946A0AAC}" srcOrd="3" destOrd="0" parTransId="{FFAE9CE9-3F9D-4A73-9BDD-2E6C696032F4}" sibTransId="{A7188E3E-C16A-4BD4-9D0A-662984F29746}"/>
    <dgm:cxn modelId="{0DAB2F50-D93E-4D9B-A836-AF812F3E1860}" type="presOf" srcId="{AACBBCE9-9E60-4D12-8DF1-75E5E0F725D3}" destId="{AF625DC4-7975-401A-8712-DC67BE2F9040}" srcOrd="0" destOrd="0" presId="urn:microsoft.com/office/officeart/2005/8/layout/cycle3"/>
    <dgm:cxn modelId="{95886C76-9049-4FF9-BCB4-B85B63F8AEB0}" srcId="{9D2C0D5B-13CF-439F-BC28-86A7F5FD769B}" destId="{AACBBCE9-9E60-4D12-8DF1-75E5E0F725D3}" srcOrd="0" destOrd="0" parTransId="{D03029A5-BF13-4247-BCC8-A3A03CDFB991}" sibTransId="{C2A219D6-01B8-4DE4-9915-DD597C948E1B}"/>
    <dgm:cxn modelId="{BB7D059A-9FAF-4AA4-9BDF-C302F313E619}" type="presOf" srcId="{C2B9899E-46CE-484E-A985-F77A946A0AAC}" destId="{2EF97423-A577-4F5C-816D-69D084D6D90D}" srcOrd="0" destOrd="0" presId="urn:microsoft.com/office/officeart/2005/8/layout/cycle3"/>
    <dgm:cxn modelId="{CD16ACC9-6388-4920-94BF-51DCE4EF373E}" type="presOf" srcId="{C2A219D6-01B8-4DE4-9915-DD597C948E1B}" destId="{9140D874-B4BC-408F-875F-75D11FAD03CB}" srcOrd="0" destOrd="0" presId="urn:microsoft.com/office/officeart/2005/8/layout/cycle3"/>
    <dgm:cxn modelId="{DC2511D1-1670-480B-92C1-F65F5DF7E21D}" type="presOf" srcId="{21E537EB-649F-4B49-AE36-C75DBDCF2CE3}" destId="{30606352-6C3D-4018-ADEC-AA1570716845}" srcOrd="0" destOrd="0" presId="urn:microsoft.com/office/officeart/2005/8/layout/cycle3"/>
    <dgm:cxn modelId="{9311A212-7ACE-4D3E-9ABE-6CFD362C6A5C}" type="presParOf" srcId="{24FD8725-7145-4561-B411-A81509A90A53}" destId="{9DCA15BA-B675-4066-82B4-9A64429BB346}" srcOrd="0" destOrd="0" presId="urn:microsoft.com/office/officeart/2005/8/layout/cycle3"/>
    <dgm:cxn modelId="{E2C5906E-156A-45FC-B1D6-9ABD7DF9D256}" type="presParOf" srcId="{9DCA15BA-B675-4066-82B4-9A64429BB346}" destId="{AF625DC4-7975-401A-8712-DC67BE2F9040}" srcOrd="0" destOrd="0" presId="urn:microsoft.com/office/officeart/2005/8/layout/cycle3"/>
    <dgm:cxn modelId="{95C54899-5E22-4CE9-8AFB-36DC0148590E}" type="presParOf" srcId="{9DCA15BA-B675-4066-82B4-9A64429BB346}" destId="{9140D874-B4BC-408F-875F-75D11FAD03CB}" srcOrd="1" destOrd="0" presId="urn:microsoft.com/office/officeart/2005/8/layout/cycle3"/>
    <dgm:cxn modelId="{AC5C3864-5917-4156-99FE-6664B63FCAEE}" type="presParOf" srcId="{9DCA15BA-B675-4066-82B4-9A64429BB346}" destId="{30606352-6C3D-4018-ADEC-AA1570716845}" srcOrd="2" destOrd="0" presId="urn:microsoft.com/office/officeart/2005/8/layout/cycle3"/>
    <dgm:cxn modelId="{C3616ACE-D5B3-440B-9F44-7361EFD6FD33}" type="presParOf" srcId="{9DCA15BA-B675-4066-82B4-9A64429BB346}" destId="{2819C838-AD62-477F-A0FA-D3B9C7BACE08}" srcOrd="3" destOrd="0" presId="urn:microsoft.com/office/officeart/2005/8/layout/cycle3"/>
    <dgm:cxn modelId="{6F1BD7B2-418B-4345-9E21-ABA48C6B303B}" type="presParOf" srcId="{9DCA15BA-B675-4066-82B4-9A64429BB346}" destId="{2EF97423-A577-4F5C-816D-69D084D6D90D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886234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2840306" y="243112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840306" y="2431129"/>
        <a:ext cx="2072362" cy="720000"/>
      </dsp:txXfrm>
    </dsp:sp>
    <dsp:sp modelId="{97961BAB-D1B4-4E88-B012-6B0BFAF61D66}">
      <dsp:nvSpPr>
        <dsp:cNvPr id="0" name=""/>
        <dsp:cNvSpPr/>
      </dsp:nvSpPr>
      <dsp:spPr>
        <a:xfrm>
          <a:off x="4791518" y="107172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2915719" y="2316397"/>
          <a:ext cx="5012879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Engineering &amp; Applied Science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Paradigms </a:t>
          </a:r>
        </a:p>
      </dsp:txBody>
      <dsp:txXfrm>
        <a:off x="2915719" y="2316397"/>
        <a:ext cx="5012879" cy="1247299"/>
      </dsp:txXfrm>
    </dsp:sp>
    <dsp:sp modelId="{527AECE5-F1DB-43F6-81AA-3119BB513DC9}">
      <dsp:nvSpPr>
        <dsp:cNvPr id="0" name=""/>
        <dsp:cNvSpPr/>
      </dsp:nvSpPr>
      <dsp:spPr>
        <a:xfrm>
          <a:off x="8696802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8135814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Examples</a:t>
          </a:r>
        </a:p>
      </dsp:txBody>
      <dsp:txXfrm>
        <a:off x="8135814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0D874-B4BC-408F-875F-75D11FAD03CB}">
      <dsp:nvSpPr>
        <dsp:cNvPr id="0" name=""/>
        <dsp:cNvSpPr/>
      </dsp:nvSpPr>
      <dsp:spPr>
        <a:xfrm>
          <a:off x="1304977" y="-85252"/>
          <a:ext cx="4062600" cy="4062600"/>
        </a:xfrm>
        <a:prstGeom prst="circularArrow">
          <a:avLst>
            <a:gd name="adj1" fmla="val 4668"/>
            <a:gd name="adj2" fmla="val 272909"/>
            <a:gd name="adj3" fmla="val 12960011"/>
            <a:gd name="adj4" fmla="val 17943754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25DC4-7975-401A-8712-DC67BE2F9040}">
      <dsp:nvSpPr>
        <dsp:cNvPr id="0" name=""/>
        <dsp:cNvSpPr/>
      </dsp:nvSpPr>
      <dsp:spPr>
        <a:xfrm>
          <a:off x="2028156" y="814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Calculus</a:t>
          </a:r>
        </a:p>
      </dsp:txBody>
      <dsp:txXfrm>
        <a:off x="2092013" y="64671"/>
        <a:ext cx="2488527" cy="1180406"/>
      </dsp:txXfrm>
    </dsp:sp>
    <dsp:sp modelId="{30606352-6C3D-4018-ADEC-AA1570716845}">
      <dsp:nvSpPr>
        <dsp:cNvPr id="0" name=""/>
        <dsp:cNvSpPr/>
      </dsp:nvSpPr>
      <dsp:spPr>
        <a:xfrm>
          <a:off x="3486900" y="1459558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Turing Machine</a:t>
          </a:r>
        </a:p>
      </dsp:txBody>
      <dsp:txXfrm>
        <a:off x="3550757" y="1523415"/>
        <a:ext cx="2488527" cy="1180406"/>
      </dsp:txXfrm>
    </dsp:sp>
    <dsp:sp modelId="{2819C838-AD62-477F-A0FA-D3B9C7BACE08}">
      <dsp:nvSpPr>
        <dsp:cNvPr id="0" name=""/>
        <dsp:cNvSpPr/>
      </dsp:nvSpPr>
      <dsp:spPr>
        <a:xfrm>
          <a:off x="2028156" y="2918301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Correspondence Problem</a:t>
          </a:r>
        </a:p>
      </dsp:txBody>
      <dsp:txXfrm>
        <a:off x="2092013" y="2982158"/>
        <a:ext cx="2488527" cy="1180406"/>
      </dsp:txXfrm>
    </dsp:sp>
    <dsp:sp modelId="{2EF97423-A577-4F5C-816D-69D084D6D90D}">
      <dsp:nvSpPr>
        <dsp:cNvPr id="0" name=""/>
        <dsp:cNvSpPr/>
      </dsp:nvSpPr>
      <dsp:spPr>
        <a:xfrm>
          <a:off x="569413" y="1459558"/>
          <a:ext cx="2616241" cy="130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Recursive Functions</a:t>
          </a:r>
        </a:p>
      </dsp:txBody>
      <dsp:txXfrm>
        <a:off x="633270" y="1523415"/>
        <a:ext cx="2488527" cy="118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ity-lang/reference/blob/master/reference.m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Basic Clarity </a:t>
            </a:r>
            <a:r>
              <a:rPr lang="en-US" dirty="0">
                <a:solidFill>
                  <a:srgbClr val="FFFFFF"/>
                </a:solidFill>
              </a:rPr>
              <a:t>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2765-9CC3-416C-A112-DE08163D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or native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07944-AD02-87D0-39A6-95B67ACA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5DC3-59BE-1415-31E3-9FB0D54D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FDC4B-9A67-F416-7DFE-D697D5E9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3215D-FC6F-6937-52D6-A2E2917B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https://platform.hiro.so/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</a:t>
            </a:r>
          </a:p>
          <a:p>
            <a:pPr marL="0" indent="0">
              <a:buNone/>
            </a:pPr>
            <a:r>
              <a:rPr lang="en-US" dirty="0"/>
              <a:t>	Assume Windows</a:t>
            </a:r>
          </a:p>
        </p:txBody>
      </p:sp>
    </p:spTree>
    <p:extLst>
      <p:ext uri="{BB962C8B-B14F-4D97-AF65-F5344CB8AC3E}">
        <p14:creationId xmlns:p14="http://schemas.microsoft.com/office/powerpoint/2010/main" val="4313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D5C-FA71-A86E-027B-4D4D63E4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Native: Setting up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1467-521E-4370-1315-26CD1B34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Clarinet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installer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Windows&gt; </a:t>
            </a:r>
            <a:r>
              <a:rPr lang="en-US" dirty="0" err="1"/>
              <a:t>winget</a:t>
            </a:r>
            <a:r>
              <a:rPr lang="en-US" dirty="0"/>
              <a:t> install clarinet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31D6-3584-27D3-149E-2CE4DC7F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044F-22E4-4A37-90AB-CE3E409A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259F-98D6-9330-1C4B-E3153E4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2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D962-3579-3090-D588-8EAEC8ED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work with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A115D-4823-0661-9D49-81250CDE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225D-1B3A-B2AB-2ABE-6C963E5D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82B-3439-FEDF-C3AD-355EEB6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48E8-FAD6-AAAC-E4AA-16253F55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https://github.com/wonder-phil/ClarityWorkshop3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DD0-FA87-DDE5-776E-420A4C3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- Creating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A7EF-AB3D-B01B-0576-9EE15BBE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clarinet new proj002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proj002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clarinet contract new c2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ECFC-D971-34D6-7D37-F38F51AA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F7D5-510F-FD3B-5E3E-B0BEEE5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2AFC-0833-CA04-5853-463F429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5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F3C9-84ED-9732-BECF-5790ADB0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F2C7D-8960-617E-C653-9ED73E5E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687BB-C08B-4C68-3222-88E3BE3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D2979-45B6-0AAA-53DF-BB469389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DBABD1-3853-63A7-1A32-E27842EA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174" y="1400709"/>
            <a:ext cx="7143021" cy="5049693"/>
          </a:xfrm>
        </p:spPr>
      </p:pic>
    </p:spTree>
    <p:extLst>
      <p:ext uri="{BB962C8B-B14F-4D97-AF65-F5344CB8AC3E}">
        <p14:creationId xmlns:p14="http://schemas.microsoft.com/office/powerpoint/2010/main" val="10137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notation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(+ 1 2 3)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&gt;&gt; (+ 1 (+ 2 3) (/ 4 2))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pl-PL" dirty="0"/>
              <a:t>&gt;&gt; (pow 2 3)</a:t>
            </a:r>
          </a:p>
          <a:p>
            <a:pPr marL="0" indent="0">
              <a:buNone/>
            </a:pPr>
            <a:r>
              <a:rPr lang="pl-PL" dirty="0"/>
              <a:t>8</a:t>
            </a:r>
          </a:p>
          <a:p>
            <a:pPr marL="0" indent="0">
              <a:buNone/>
            </a:pPr>
            <a:r>
              <a:rPr lang="pl-PL" dirty="0"/>
              <a:t>&gt;&gt; (+ 1 (pow 2 3) (- 3 1))</a:t>
            </a:r>
          </a:p>
          <a:p>
            <a:pPr marL="0" indent="0">
              <a:buNone/>
            </a:pPr>
            <a:r>
              <a:rPr lang="pl-PL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Clarity Reference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98" y="1815500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https://github.com/clarity-lang/reference/blob/master/reference.md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(hello) (ok "hello"))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(hello (name (string-ascii 10) ))</a:t>
            </a:r>
          </a:p>
          <a:p>
            <a:pPr marL="0" indent="0">
              <a:buNone/>
            </a:pPr>
            <a:r>
              <a:rPr lang="en-US" dirty="0"/>
              <a:t>	(ok (</a:t>
            </a:r>
            <a:r>
              <a:rPr lang="en-US" dirty="0" err="1"/>
              <a:t>concat</a:t>
            </a:r>
            <a:r>
              <a:rPr lang="en-US" dirty="0"/>
              <a:t> "hello" name))</a:t>
            </a:r>
          </a:p>
        </p:txBody>
      </p:sp>
    </p:spTree>
    <p:extLst>
      <p:ext uri="{BB962C8B-B14F-4D97-AF65-F5344CB8AC3E}">
        <p14:creationId xmlns:p14="http://schemas.microsoft.com/office/powerpoint/2010/main" val="127756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B688-795B-11E4-A8DB-0F168A19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1808-2A3E-318E-0E1B-410F1C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741E-A600-81D7-A200-5105273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DE50-5ADC-30CE-477C-A2DC83EF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E092-D3A9-3540-936A-1D0BE9C3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(define-public (hello (name (string-ascii 10) ))</a:t>
            </a:r>
          </a:p>
          <a:p>
            <a:pPr marL="0" indent="0">
              <a:buNone/>
            </a:pPr>
            <a:r>
              <a:rPr lang="en-US" dirty="0"/>
              <a:t>	(ok (</a:t>
            </a:r>
            <a:r>
              <a:rPr lang="en-US" dirty="0" err="1"/>
              <a:t>concat</a:t>
            </a:r>
            <a:r>
              <a:rPr lang="en-US" dirty="0"/>
              <a:t> "hello" name))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Alan 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(contract-call? .c1 hello “Alan Turing”)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19720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DC3-E4DC-FA4F-CA5D-53388D2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Working with public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83246-7ACA-FDF3-1611-F7A26E9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7/5/2023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492E-7611-65FE-D8EF-72A0031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BD43-50B4-A9FE-3F16-FF6EDE9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6B855D-E9CC-4FF8-AD85-6CDC7B89A0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43CC-AE62-A42F-82AA-CE9959E0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Primitive types</a:t>
            </a:r>
          </a:p>
          <a:p>
            <a:endParaRPr lang="en-US" dirty="0"/>
          </a:p>
          <a:p>
            <a:r>
              <a:rPr lang="en-US" dirty="0"/>
              <a:t>int and </a:t>
            </a:r>
            <a:r>
              <a:rPr lang="en-US" dirty="0" err="1"/>
              <a:t>uint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(define-public (cube (x int))</a:t>
            </a:r>
          </a:p>
          <a:p>
            <a:r>
              <a:rPr lang="en-US" dirty="0"/>
              <a:t>     (ok (* 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)))</a:t>
            </a:r>
          </a:p>
          <a:p>
            <a:endParaRPr lang="en-US" dirty="0"/>
          </a:p>
          <a:p>
            <a:r>
              <a:rPr lang="en-US" dirty="0"/>
              <a:t>(define-public (tenth-power (x int))</a:t>
            </a:r>
          </a:p>
          <a:p>
            <a:r>
              <a:rPr lang="en-US" dirty="0"/>
              <a:t>     (ok (* x (cube (cube x))))</a:t>
            </a:r>
          </a:p>
        </p:txBody>
      </p:sp>
    </p:spTree>
    <p:extLst>
      <p:ext uri="{BB962C8B-B14F-4D97-AF65-F5344CB8AC3E}">
        <p14:creationId xmlns:p14="http://schemas.microsoft.com/office/powerpoint/2010/main" val="5135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Clarity Foundations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60794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19765-E31E-C387-AF72-8443C036760F}"/>
              </a:ext>
            </a:extLst>
          </p:cNvPr>
          <p:cNvSpPr txBox="1"/>
          <p:nvPr/>
        </p:nvSpPr>
        <p:spPr>
          <a:xfrm>
            <a:off x="1380478" y="4195678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DC3-E4DC-FA4F-CA5D-53388D2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int and </a:t>
            </a:r>
            <a:r>
              <a:rPr lang="en-US" dirty="0" err="1"/>
              <a:t>uints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83246-7ACA-FDF3-1611-F7A26E9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492E-7611-65FE-D8EF-72A0031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BD43-50B4-A9FE-3F16-FF6EDE9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F43CC-AE62-A42F-82AA-CE9959E0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Primitive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and </a:t>
            </a:r>
            <a:r>
              <a:rPr lang="en-US" dirty="0" err="1"/>
              <a:t>uint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(define-public (cube (x int))</a:t>
            </a:r>
          </a:p>
          <a:p>
            <a:pPr marL="0" indent="0">
              <a:buNone/>
            </a:pPr>
            <a:r>
              <a:rPr lang="en-US" dirty="0"/>
              <a:t>     (ok (* 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arguments?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example</a:t>
            </a:r>
          </a:p>
        </p:txBody>
      </p:sp>
    </p:spTree>
    <p:extLst>
      <p:ext uri="{BB962C8B-B14F-4D97-AF65-F5344CB8AC3E}">
        <p14:creationId xmlns:p14="http://schemas.microsoft.com/office/powerpoint/2010/main" val="215867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9BC-7EAD-177A-A6CC-1D4DAF2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A42-BE08-511C-D872-B324E68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(define-public (a)	</a:t>
            </a:r>
          </a:p>
          <a:p>
            <a:pPr marL="0" indent="0">
              <a:buNone/>
            </a:pPr>
            <a:r>
              <a:rPr lang="en-US" dirty="0"/>
              <a:t>     (ok (</a:t>
            </a:r>
            <a:r>
              <a:rPr lang="en-US" dirty="0" err="1"/>
              <a:t>concat</a:t>
            </a:r>
            <a:r>
              <a:rPr lang="en-US" dirty="0"/>
              <a:t> (list 1 2) (list 3 4))))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define-data-var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my-number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u0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B00C-0A3A-B068-0BD4-CA9528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CEC-F55B-938C-AED2-8F9AA60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034-D19B-1F1C-0C6D-294B241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0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9BC-7EAD-177A-A6CC-1D4DAF28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AA42-BE08-511C-D872-B324E68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(map-set balances </a:t>
            </a:r>
            <a:r>
              <a:rPr lang="en-US" dirty="0" err="1"/>
              <a:t>tx</a:t>
            </a:r>
            <a:r>
              <a:rPr lang="en-US" dirty="0"/>
              <a:t>-sender u500)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Map-name: balances</a:t>
            </a:r>
          </a:p>
          <a:p>
            <a:pPr marL="0" indent="0">
              <a:buNone/>
            </a:pPr>
            <a:r>
              <a:rPr lang="en-US" dirty="0"/>
              <a:t>[key value]: </a:t>
            </a:r>
            <a:r>
              <a:rPr lang="en-US" dirty="0" err="1"/>
              <a:t>tx</a:t>
            </a:r>
            <a:r>
              <a:rPr lang="en-US" dirty="0"/>
              <a:t>-sender u500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B00C-0A3A-B068-0BD4-CA9528EA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CEC-F55B-938C-AED2-8F9AA60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034-D19B-1F1C-0C6D-294B241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6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868-2274-EFD3-BA82-CCAEF72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Lisp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010B9-8980-A2C4-55EF-88785AB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9816-505E-E78B-2196-249E92A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82AB-8410-0C14-A7F0-283B8FC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09B0-65F0-3985-9C94-168738D4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9" y="1986556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0! = 0,        1! = 1,          2! = 2(1!) = 2,        3! = 3(2!) = 6,         4! = 4(3!) = 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08362-E883-2C44-6313-9F45DAD3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2" y="1824362"/>
            <a:ext cx="4406557" cy="101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8B3D7-3948-1446-71C9-66091070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24" y="4013338"/>
            <a:ext cx="6391447" cy="1814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C5805-2458-D7E6-6FF4-D4B2618A71A4}"/>
              </a:ext>
            </a:extLst>
          </p:cNvPr>
          <p:cNvSpPr txBox="1"/>
          <p:nvPr/>
        </p:nvSpPr>
        <p:spPr>
          <a:xfrm>
            <a:off x="8105312" y="4274434"/>
            <a:ext cx="246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Recursive !</a:t>
            </a:r>
          </a:p>
        </p:txBody>
      </p:sp>
    </p:spTree>
    <p:extLst>
      <p:ext uri="{BB962C8B-B14F-4D97-AF65-F5344CB8AC3E}">
        <p14:creationId xmlns:p14="http://schemas.microsoft.com/office/powerpoint/2010/main" val="200728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868-2274-EFD3-BA82-CCAEF72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exercise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010B9-8980-A2C4-55EF-88785AB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9816-505E-E78B-2196-249E92A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82AB-8410-0C14-A7F0-283B8FC0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09B0-65F0-3985-9C94-168738D4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9" y="1986556"/>
            <a:ext cx="10515600" cy="385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Factorials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0! = 0,        1! = 1,          2! = 2(1!) = 2,        3! = 3(2!) = 6,         4! = 4(3!) = 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fold: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https://docs.stacks.co/docs/clarity/language-functions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08362-E883-2C44-6313-9F45DAD3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2" y="1824362"/>
            <a:ext cx="4406557" cy="1010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C5805-2458-D7E6-6FF4-D4B2618A71A4}"/>
              </a:ext>
            </a:extLst>
          </p:cNvPr>
          <p:cNvSpPr txBox="1"/>
          <p:nvPr/>
        </p:nvSpPr>
        <p:spPr>
          <a:xfrm>
            <a:off x="8105312" y="4274434"/>
            <a:ext cx="335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Not Recursive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D2F66-91F5-61C4-AE99-7F3072D3E24A}"/>
              </a:ext>
            </a:extLst>
          </p:cNvPr>
          <p:cNvSpPr txBox="1"/>
          <p:nvPr/>
        </p:nvSpPr>
        <p:spPr>
          <a:xfrm>
            <a:off x="1270320" y="3669576"/>
            <a:ext cx="6096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Recursion is illegal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2. Looping only via map, filter, or fold</a:t>
            </a:r>
          </a:p>
        </p:txBody>
      </p:sp>
    </p:spTree>
    <p:extLst>
      <p:ext uri="{BB962C8B-B14F-4D97-AF65-F5344CB8AC3E}">
        <p14:creationId xmlns:p14="http://schemas.microsoft.com/office/powerpoint/2010/main" val="412773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7A10-B1C8-4C45-03C3-CD5A1C30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6D07-B71E-2241-B45A-4FF3E740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064" y="1690688"/>
            <a:ext cx="9829800" cy="38597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9098-90B1-55D6-6297-5D041896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6DD-8826-BFBA-26A7-1E370CD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CD38-FDC8-C81B-BF04-32F1D6EE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4ECF7-7256-CD56-AB97-7C63DE65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53" y="1865499"/>
            <a:ext cx="6267611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59306-BF30-181B-6E1A-3A4FD7080F59}"/>
              </a:ext>
            </a:extLst>
          </p:cNvPr>
          <p:cNvSpPr txBox="1"/>
          <p:nvPr/>
        </p:nvSpPr>
        <p:spPr>
          <a:xfrm>
            <a:off x="2209800" y="373478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1, 1, 2, 3, 5, 8, 13, 21, 33, · · ·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A9A9C-8F7A-6E7A-6D58-CCC9FCCE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16" y="4251589"/>
            <a:ext cx="6139128" cy="19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6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History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669-618C-BBAA-01C4-8BD22DFF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346F-6D5D-2543-C2C7-E6F3ECF9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6AD-0A41-F4A5-9F53-4283A1F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DA12-7577-C60B-3462-3A6502C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F012-AD0B-E2BD-5149-1165C18B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Alonzo Church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Alan 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Emil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Hartley Rogers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8AE28FA-B906-312E-7BBF-01DEB07B5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556220"/>
              </p:ext>
            </p:extLst>
          </p:nvPr>
        </p:nvGraphicFramePr>
        <p:xfrm>
          <a:off x="3887433" y="1413947"/>
          <a:ext cx="6672555" cy="422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1D1-E5BF-3728-5B56-CD32BDB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691-08D7-3716-A257-B471ED7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Church’s Lambda Calculus, 1930s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 McCarthy implementing Lisp, 1950s</a:t>
            </a:r>
          </a:p>
          <a:p>
            <a:pPr marL="0" indent="0">
              <a:buNone/>
            </a:pPr>
            <a:r>
              <a:rPr lang="en-US" dirty="0"/>
              <a:t>     A very early high-level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Lisp (early 1990s), Scheme Lisp 1970s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A321-F75B-04C6-8F23-BB3323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DB2F-D5DD-0FE3-F93C-685422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EE47-48AE-4B59-7204-AE9D924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Engineering &amp; Applied Science</a:t>
            </a:r>
            <a:br>
              <a:rPr lang="en-US" dirty="0"/>
            </a:br>
            <a:r>
              <a:rPr lang="en-US" dirty="0"/>
              <a:t>Paradigms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Programming approaches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symbol, white, font&#10;&#10;Description automatically generated">
            <a:extLst>
              <a:ext uri="{FF2B5EF4-FFF2-40B4-BE49-F238E27FC236}">
                <a16:creationId xmlns:a16="http://schemas.microsoft.com/office/drawing/2014/main" id="{C8C790A8-9AFA-8B82-CAAE-319040EABF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38" r="6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B22EBE-EEE2-275C-E532-A3DB47B7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  <a:br>
              <a:rPr lang="en-US" dirty="0"/>
            </a:br>
            <a:r>
              <a:rPr lang="en-US" dirty="0"/>
              <a:t>paradigms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CEDC4-DFE5-8575-79E0-C077BA7B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oriented</a:t>
            </a:r>
          </a:p>
          <a:p>
            <a:endParaRPr lang="en-US" dirty="0"/>
          </a:p>
          <a:p>
            <a:r>
              <a:rPr lang="en-US" dirty="0"/>
              <a:t>Data oriented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Procedural</a:t>
            </a:r>
          </a:p>
          <a:p>
            <a:endParaRPr lang="en-US" dirty="0"/>
          </a:p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Declarative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21429C-D8C9-A782-6E61-33908C3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538B31-3A77-EEEC-F0FF-599A62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59FEE-98CA-2660-5CD9-DE1046E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Placeholder 17" descr="A picture containing triangle, design&#10;&#10;Description automatically generated">
            <a:extLst>
              <a:ext uri="{FF2B5EF4-FFF2-40B4-BE49-F238E27FC236}">
                <a16:creationId xmlns:a16="http://schemas.microsoft.com/office/drawing/2014/main" id="{0248B2FE-EC7E-FFDE-9EDC-7468473695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2346" y="2906254"/>
            <a:ext cx="3096807" cy="3096807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428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207-06F1-DB08-676A-132BE699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8199-8C23-6A2A-9C19-1B44FD50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should a smart contract be?</a:t>
            </a:r>
          </a:p>
          <a:p>
            <a:pPr marL="0" indent="0">
              <a:buNone/>
            </a:pPr>
            <a:r>
              <a:rPr lang="en-US" dirty="0"/>
              <a:t>	What should it not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it run?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98A1-A3C6-2962-0C03-D5EA2F50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58B6-B093-6F6F-551D-62683705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FE68-F992-35CB-2A93-C9BF059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334-B103-AF4D-E5B1-13E3BC3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240A7-0F52-E544-61FD-C48965E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FCE4-BDF3-4FB8-8837-DC04DE4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12882-187D-B441-6A84-9B4524B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BB99-1838-2B9E-617C-2EC4AB3B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contract  as a program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is on a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of validity and verification</a:t>
            </a:r>
          </a:p>
          <a:p>
            <a:pPr marL="0" indent="0">
              <a:buNone/>
            </a:pPr>
            <a:r>
              <a:rPr lang="en-US" dirty="0"/>
              <a:t>	Statutes – laws </a:t>
            </a:r>
          </a:p>
          <a:p>
            <a:pPr marL="0" indent="0">
              <a:buNone/>
            </a:pPr>
            <a:r>
              <a:rPr lang="en-US" dirty="0"/>
              <a:t>	Regulations – examples, edge cases</a:t>
            </a:r>
          </a:p>
          <a:p>
            <a:pPr marL="0" indent="0">
              <a:buNone/>
            </a:pPr>
            <a:r>
              <a:rPr lang="en-US" dirty="0"/>
              <a:t>	Case law – validity/verification</a:t>
            </a:r>
          </a:p>
        </p:txBody>
      </p:sp>
    </p:spTree>
    <p:extLst>
      <p:ext uri="{BB962C8B-B14F-4D97-AF65-F5344CB8AC3E}">
        <p14:creationId xmlns:p14="http://schemas.microsoft.com/office/powerpoint/2010/main" val="3445330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9cdd0d-72e7-4351-868a-19765b075a7c"/>
    <ds:schemaRef ds:uri="http://schemas.microsoft.com/office/infopath/2007/PartnerControls"/>
    <ds:schemaRef ds:uri="http://www.w3.org/XML/1998/namespace"/>
    <ds:schemaRef ds:uri="4fe3d20b-a07a-4c9a-bffb-7d845be05fd8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2101</TotalTime>
  <Words>690</Words>
  <Application>Microsoft Office PowerPoint</Application>
  <PresentationFormat>Widescreen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Consolas</vt:lpstr>
      <vt:lpstr>Tw Cen MT</vt:lpstr>
      <vt:lpstr>ShapesVTI</vt:lpstr>
      <vt:lpstr>Basic Clarity Foundations</vt:lpstr>
      <vt:lpstr>Agenda</vt:lpstr>
      <vt:lpstr>History</vt:lpstr>
      <vt:lpstr>Church-Turing Thesis</vt:lpstr>
      <vt:lpstr>A closer look</vt:lpstr>
      <vt:lpstr>Engineering &amp; Applied Science Paradigms </vt:lpstr>
      <vt:lpstr>Programming language  paradigms</vt:lpstr>
      <vt:lpstr>The essence of a contract</vt:lpstr>
      <vt:lpstr>New perspectives </vt:lpstr>
      <vt:lpstr>Examples</vt:lpstr>
      <vt:lpstr>Cloud or native</vt:lpstr>
      <vt:lpstr>Native: Setting up your machine</vt:lpstr>
      <vt:lpstr>Something to work with</vt:lpstr>
      <vt:lpstr>Native - Creating projects </vt:lpstr>
      <vt:lpstr>Console</vt:lpstr>
      <vt:lpstr>Prefix notation</vt:lpstr>
      <vt:lpstr>Clarity Reference</vt:lpstr>
      <vt:lpstr>PowerPoint Presentation</vt:lpstr>
      <vt:lpstr>Working with public functions</vt:lpstr>
      <vt:lpstr>Working with int and uints</vt:lpstr>
      <vt:lpstr>Lists Variables</vt:lpstr>
      <vt:lpstr>Lists Variables</vt:lpstr>
      <vt:lpstr>Scheme Lisp example</vt:lpstr>
      <vt:lpstr>Clarity exercise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86</cp:revision>
  <dcterms:created xsi:type="dcterms:W3CDTF">2023-04-08T15:45:51Z</dcterms:created>
  <dcterms:modified xsi:type="dcterms:W3CDTF">2023-12-08T14:56:10Z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