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6" r:id="rId6"/>
    <p:sldId id="3828" r:id="rId7"/>
    <p:sldId id="3840" r:id="rId8"/>
    <p:sldId id="3841" r:id="rId9"/>
    <p:sldId id="3835" r:id="rId10"/>
    <p:sldId id="3852" r:id="rId11"/>
    <p:sldId id="3836" r:id="rId12"/>
    <p:sldId id="298" r:id="rId13"/>
    <p:sldId id="299" r:id="rId14"/>
    <p:sldId id="3842" r:id="rId15"/>
    <p:sldId id="3854" r:id="rId16"/>
    <p:sldId id="385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3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Block height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Specifications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 height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Specifications</a:t>
          </a:r>
        </a:p>
      </dsp:txBody>
      <dsp:txXfrm>
        <a:off x="8135814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Settlement and clearing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5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Motivation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time locked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Money Purpose – consider L2</a:t>
            </a:r>
            <a:endParaRPr lang="en-US" sz="4000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1" y="1690690"/>
            <a:ext cx="7886700" cy="4481511"/>
          </a:xfrm>
        </p:spPr>
        <p:txBody>
          <a:bodyPr vert="horz" lIns="121920" tIns="60960" rIns="121920" bIns="6096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BTC: slow and expensive 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/>
          </a:p>
          <a:p>
            <a:pPr marL="342891" lvl="1" indent="0">
              <a:buNone/>
            </a:pPr>
            <a:r>
              <a:rPr lang="en-US" sz="3200" dirty="0"/>
              <a:t>Medium of exchange</a:t>
            </a:r>
          </a:p>
          <a:p>
            <a:pPr marL="342891" lvl="1" indent="0">
              <a:buNone/>
            </a:pPr>
            <a:endParaRPr lang="en-US" sz="3200" dirty="0">
              <a:cs typeface="Calibri" panose="020F0502020204030204"/>
            </a:endParaRPr>
          </a:p>
          <a:p>
            <a:pPr marL="342891" lvl="1" indent="0">
              <a:buNone/>
            </a:pPr>
            <a:r>
              <a:rPr lang="en-US" sz="3200" dirty="0"/>
              <a:t>Unit of account</a:t>
            </a:r>
          </a:p>
          <a:p>
            <a:pPr marL="342891" lvl="1" indent="0">
              <a:buNone/>
            </a:pPr>
            <a:endParaRPr lang="en-US" sz="3200" dirty="0">
              <a:cs typeface="Calibri" panose="020F0502020204030204"/>
            </a:endParaRPr>
          </a:p>
          <a:p>
            <a:pPr marL="342891" lvl="1" indent="0">
              <a:buNone/>
            </a:pPr>
            <a:r>
              <a:rPr lang="en-US" sz="3200" dirty="0"/>
              <a:t>Store of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of Mind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D55-7738-293D-076A-FBAAD60E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FD9B6-9E27-E340-70F9-1F59AA3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6D98-7B1A-88D0-A4E1-3B79EAF8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70909-DE5D-B8D9-024B-7EA57B60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ED90-D7CC-888A-AE07-290E99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Contract is open after certain Stacks block 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Contract can benefit any stacks principal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tx</a:t>
            </a:r>
            <a:r>
              <a:rPr lang="en-US" dirty="0"/>
              <a:t>-sender = owner can transfer the ownership</a:t>
            </a:r>
          </a:p>
        </p:txBody>
      </p:sp>
    </p:spTree>
    <p:extLst>
      <p:ext uri="{BB962C8B-B14F-4D97-AF65-F5344CB8AC3E}">
        <p14:creationId xmlns:p14="http://schemas.microsoft.com/office/powerpoint/2010/main" val="208724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FB81-C826-3377-83F6-699BF5D1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9B77-A94F-7F77-AF35-9D919F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5853-3284-A8DD-20DB-59768A2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86FF2-71F5-2DFF-5B05-4B285F6E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89759-FDD3-25F7-515B-57F4E2E5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Clarity of Mind - digital book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https://book.clarity-lang.org/ch08-01-time-locked-wallet.html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2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18932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307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of Mind</a:t>
            </a:r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contract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Legally enforceable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Immutable	- settles once contract is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 a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on proof of work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– </a:t>
            </a:r>
            <a:r>
              <a:rPr lang="en-US" i="1" dirty="0"/>
              <a:t>no trusted third party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Immutability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Programmatically (legally) enforceable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Accomplishes goals with crypto currency or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– from blockchains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Immutability – necessary for contracts</a:t>
            </a:r>
          </a:p>
          <a:p>
            <a:pPr marL="0" indent="0">
              <a:buNone/>
            </a:pPr>
            <a:r>
              <a:rPr lang="en-US" dirty="0"/>
              <a:t>    Programs as smart contracts must be careful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Transfer </a:t>
            </a:r>
          </a:p>
          <a:p>
            <a:pPr marL="0" indent="0">
              <a:buNone/>
            </a:pPr>
            <a:r>
              <a:rPr lang="en-US" dirty="0"/>
              <a:t>	Tokens – representation, abstraction</a:t>
            </a:r>
          </a:p>
          <a:p>
            <a:pPr marL="0" indent="0">
              <a:buNone/>
            </a:pPr>
            <a:r>
              <a:rPr lang="en-US" dirty="0"/>
              <a:t>	Cryptocurrency – settlement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C73-16E7-4E18-9E00-B1F14BEF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0B7D-D5C4-F0A2-8C82-16795E7A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E1F5-539A-452F-716A-4BF5D22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3ED2D-A910-F14C-BCFD-D73D6B67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CCF1-F022-AE03-3C17-806130DE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https://book.clarity-lang.org/ch08-01-time-locked-wallet.html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156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Block 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CCA-4E10-0B5B-8930-345CF150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ea typeface="Calibri Light"/>
                <a:cs typeface="Calibri Light"/>
              </a:rPr>
              <a:t>STX and Bitcoin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41EE-0791-37A2-421E-38E32AF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448D2F-06F7-58F7-92B2-C12A9987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05" y="3611452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1+x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C4E0E65-6D56-1001-5C9B-2772D89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641" y="3609300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2+x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E2D51-C23F-B2E1-5BF9-284143B3273D}"/>
              </a:ext>
            </a:extLst>
          </p:cNvPr>
          <p:cNvCxnSpPr/>
          <p:nvPr/>
        </p:nvCxnSpPr>
        <p:spPr>
          <a:xfrm>
            <a:off x="1933464" y="4061764"/>
            <a:ext cx="2635937" cy="12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id="{1E885B9A-FDA3-09E9-712A-D559EF56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787" y="3652350"/>
            <a:ext cx="1528624" cy="861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21920" tIns="60960" rIns="121920" bIns="60960" anchor="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Block 3+x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BTC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12873-70AF-7618-5F24-240F883C8959}"/>
              </a:ext>
            </a:extLst>
          </p:cNvPr>
          <p:cNvCxnSpPr/>
          <p:nvPr/>
        </p:nvCxnSpPr>
        <p:spPr>
          <a:xfrm flipV="1">
            <a:off x="9980527" y="4104078"/>
            <a:ext cx="1668336" cy="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44AD5-2F47-8BC9-6F66-DC4C292BA15C}"/>
              </a:ext>
            </a:extLst>
          </p:cNvPr>
          <p:cNvCxnSpPr>
            <a:cxnSpLocks/>
          </p:cNvCxnSpPr>
          <p:nvPr/>
        </p:nvCxnSpPr>
        <p:spPr>
          <a:xfrm flipV="1">
            <a:off x="5752073" y="4083287"/>
            <a:ext cx="3105191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BBFC0E-E4BA-F470-176C-01070335519A}"/>
              </a:ext>
            </a:extLst>
          </p:cNvPr>
          <p:cNvCxnSpPr>
            <a:cxnSpLocks/>
          </p:cNvCxnSpPr>
          <p:nvPr/>
        </p:nvCxnSpPr>
        <p:spPr>
          <a:xfrm flipV="1">
            <a:off x="156321" y="4052416"/>
            <a:ext cx="617896" cy="18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130C49AD-DBE0-2986-4723-6CDECAF83DAB}"/>
              </a:ext>
            </a:extLst>
          </p:cNvPr>
          <p:cNvSpPr/>
          <p:nvPr/>
        </p:nvSpPr>
        <p:spPr>
          <a:xfrm>
            <a:off x="588181" y="300010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4A33D2-C59A-3051-D3B9-A65E8B4BC9A1}"/>
              </a:ext>
            </a:extLst>
          </p:cNvPr>
          <p:cNvCxnSpPr>
            <a:cxnSpLocks/>
          </p:cNvCxnSpPr>
          <p:nvPr/>
        </p:nvCxnSpPr>
        <p:spPr>
          <a:xfrm>
            <a:off x="1021643" y="3338753"/>
            <a:ext cx="3209555" cy="11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E374515-4D55-849B-7B31-AF80D5C92ABB}"/>
              </a:ext>
            </a:extLst>
          </p:cNvPr>
          <p:cNvSpPr/>
          <p:nvPr/>
        </p:nvSpPr>
        <p:spPr>
          <a:xfrm>
            <a:off x="4234587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D7830-9F49-1EBE-84A8-F46C52323D0E}"/>
              </a:ext>
            </a:extLst>
          </p:cNvPr>
          <p:cNvCxnSpPr>
            <a:cxnSpLocks/>
          </p:cNvCxnSpPr>
          <p:nvPr/>
        </p:nvCxnSpPr>
        <p:spPr>
          <a:xfrm>
            <a:off x="4693879" y="3386113"/>
            <a:ext cx="391128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7A48FDB-4EB8-45EF-8B92-CBEACF343D24}"/>
              </a:ext>
            </a:extLst>
          </p:cNvPr>
          <p:cNvSpPr/>
          <p:nvPr/>
        </p:nvSpPr>
        <p:spPr>
          <a:xfrm>
            <a:off x="8608553" y="305607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B97E4-3F89-25DA-31DE-7565DDD88944}"/>
              </a:ext>
            </a:extLst>
          </p:cNvPr>
          <p:cNvCxnSpPr>
            <a:cxnSpLocks/>
          </p:cNvCxnSpPr>
          <p:nvPr/>
        </p:nvCxnSpPr>
        <p:spPr>
          <a:xfrm flipV="1">
            <a:off x="9007572" y="3350684"/>
            <a:ext cx="2596247" cy="4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0190C-DA25-9524-FFCE-F4564FF4F8F6}"/>
              </a:ext>
            </a:extLst>
          </p:cNvPr>
          <p:cNvCxnSpPr>
            <a:cxnSpLocks/>
          </p:cNvCxnSpPr>
          <p:nvPr/>
        </p:nvCxnSpPr>
        <p:spPr>
          <a:xfrm flipV="1">
            <a:off x="220896" y="3471226"/>
            <a:ext cx="402640" cy="5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6C250E8B-2E6A-FDE2-DECE-2F660BB333C2}"/>
              </a:ext>
            </a:extLst>
          </p:cNvPr>
          <p:cNvSpPr/>
          <p:nvPr/>
        </p:nvSpPr>
        <p:spPr>
          <a:xfrm>
            <a:off x="1239049" y="300063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6C72BE0-6109-CABC-A315-7B78EDC45D04}"/>
              </a:ext>
            </a:extLst>
          </p:cNvPr>
          <p:cNvSpPr/>
          <p:nvPr/>
        </p:nvSpPr>
        <p:spPr>
          <a:xfrm>
            <a:off x="1889701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1AB97B0-75AE-F261-3588-A9F441EA2F83}"/>
              </a:ext>
            </a:extLst>
          </p:cNvPr>
          <p:cNvSpPr/>
          <p:nvPr/>
        </p:nvSpPr>
        <p:spPr>
          <a:xfrm>
            <a:off x="4918570" y="3004134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BEDF9B-3130-84CB-4FD4-ACC29C8555D5}"/>
              </a:ext>
            </a:extLst>
          </p:cNvPr>
          <p:cNvSpPr/>
          <p:nvPr/>
        </p:nvSpPr>
        <p:spPr>
          <a:xfrm>
            <a:off x="5569222" y="303805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E9E36-679F-D0C7-33CC-A13B3A860A3B}"/>
              </a:ext>
            </a:extLst>
          </p:cNvPr>
          <p:cNvSpPr/>
          <p:nvPr/>
        </p:nvSpPr>
        <p:spPr>
          <a:xfrm>
            <a:off x="2570205" y="318804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9933C-0D95-E028-E5B1-A365EEA25FED}"/>
              </a:ext>
            </a:extLst>
          </p:cNvPr>
          <p:cNvSpPr/>
          <p:nvPr/>
        </p:nvSpPr>
        <p:spPr>
          <a:xfrm>
            <a:off x="2992040" y="320250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FC724B-6F68-04DC-B70F-208AD9C36A37}"/>
              </a:ext>
            </a:extLst>
          </p:cNvPr>
          <p:cNvSpPr/>
          <p:nvPr/>
        </p:nvSpPr>
        <p:spPr>
          <a:xfrm>
            <a:off x="3401945" y="3230205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390D8B-D051-9738-659D-148EC402A3E0}"/>
              </a:ext>
            </a:extLst>
          </p:cNvPr>
          <p:cNvSpPr/>
          <p:nvPr/>
        </p:nvSpPr>
        <p:spPr>
          <a:xfrm>
            <a:off x="6239322" y="325081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C5C67-C121-4C13-6479-EF254B71BB65}"/>
              </a:ext>
            </a:extLst>
          </p:cNvPr>
          <p:cNvSpPr/>
          <p:nvPr/>
        </p:nvSpPr>
        <p:spPr>
          <a:xfrm>
            <a:off x="6661157" y="3265279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F16F67-FBD2-EB0E-03CC-747B61A7B7AA}"/>
              </a:ext>
            </a:extLst>
          </p:cNvPr>
          <p:cNvSpPr/>
          <p:nvPr/>
        </p:nvSpPr>
        <p:spPr>
          <a:xfrm>
            <a:off x="7071062" y="329297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9037E-AC39-D469-2C24-38655D5F6DF9}"/>
              </a:ext>
            </a:extLst>
          </p:cNvPr>
          <p:cNvSpPr/>
          <p:nvPr/>
        </p:nvSpPr>
        <p:spPr>
          <a:xfrm>
            <a:off x="11187390" y="325222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B7C45D-7B6D-8F12-711D-DC67E22DC255}"/>
              </a:ext>
            </a:extLst>
          </p:cNvPr>
          <p:cNvSpPr/>
          <p:nvPr/>
        </p:nvSpPr>
        <p:spPr>
          <a:xfrm>
            <a:off x="10361056" y="324466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ED137-3307-380B-316A-D01B5434117B}"/>
              </a:ext>
            </a:extLst>
          </p:cNvPr>
          <p:cNvSpPr/>
          <p:nvPr/>
        </p:nvSpPr>
        <p:spPr>
          <a:xfrm>
            <a:off x="10770961" y="3272367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E483BB8B-5D9E-DABD-CC4E-6E7C15E9DB2A}"/>
              </a:ext>
            </a:extLst>
          </p:cNvPr>
          <p:cNvSpPr/>
          <p:nvPr/>
        </p:nvSpPr>
        <p:spPr>
          <a:xfrm>
            <a:off x="9170271" y="305246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9AADE74-0D77-6A50-BD9F-9BF139205B09}"/>
              </a:ext>
            </a:extLst>
          </p:cNvPr>
          <p:cNvSpPr/>
          <p:nvPr/>
        </p:nvSpPr>
        <p:spPr>
          <a:xfrm>
            <a:off x="9774431" y="3026063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26686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infopath/2007/PartnerControls"/>
    <ds:schemaRef ds:uri="d29cdd0d-72e7-4351-868a-19765b075a7c"/>
    <ds:schemaRef ds:uri="4fe3d20b-a07a-4c9a-bffb-7d845be05fd8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2495</TotalTime>
  <Words>285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Franklin Gothic Book</vt:lpstr>
      <vt:lpstr>Tw Cen MT</vt:lpstr>
      <vt:lpstr>ShapesVTI</vt:lpstr>
      <vt:lpstr>Motivation A time locked contract</vt:lpstr>
      <vt:lpstr>Agenda</vt:lpstr>
      <vt:lpstr>Smart contracts</vt:lpstr>
      <vt:lpstr>Traditional contract properties</vt:lpstr>
      <vt:lpstr>Smart contracts on proof of work Blockchains</vt:lpstr>
      <vt:lpstr>Foundations – from blockchains</vt:lpstr>
      <vt:lpstr>Book example</vt:lpstr>
      <vt:lpstr>Block height</vt:lpstr>
      <vt:lpstr>STX and Bitcoin</vt:lpstr>
      <vt:lpstr>Money Purpose – consider L2</vt:lpstr>
      <vt:lpstr>Example</vt:lpstr>
      <vt:lpstr>What we want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85</cp:revision>
  <dcterms:created xsi:type="dcterms:W3CDTF">2023-04-08T15:45:51Z</dcterms:created>
  <dcterms:modified xsi:type="dcterms:W3CDTF">2023-07-25T18:26:27Z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