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96" r:id="rId2"/>
    <p:sldId id="298" r:id="rId3"/>
    <p:sldId id="259" r:id="rId4"/>
    <p:sldId id="290" r:id="rId5"/>
    <p:sldId id="282" r:id="rId6"/>
    <p:sldId id="299" r:id="rId7"/>
    <p:sldId id="270" r:id="rId8"/>
    <p:sldId id="280" r:id="rId9"/>
    <p:sldId id="284" r:id="rId10"/>
    <p:sldId id="274" r:id="rId11"/>
    <p:sldId id="272" r:id="rId12"/>
    <p:sldId id="277" r:id="rId13"/>
    <p:sldId id="285" r:id="rId14"/>
    <p:sldId id="287" r:id="rId15"/>
    <p:sldId id="288" r:id="rId16"/>
    <p:sldId id="279" r:id="rId17"/>
    <p:sldId id="283" r:id="rId18"/>
    <p:sldId id="297" r:id="rId19"/>
  </p:sldIdLst>
  <p:sldSz cx="12192000" cy="6858000"/>
  <p:notesSz cx="7019925" cy="93059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5D5D4D-EA75-451E-B4D6-1DB6E62C781C}" v="498" dt="2023-10-09T00:16:44.3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inimized">
    <p:restoredLeft sz="0" autoAdjust="0"/>
    <p:restoredTop sz="91883" autoAdjust="0"/>
  </p:normalViewPr>
  <p:slideViewPr>
    <p:cSldViewPr snapToGrid="0">
      <p:cViewPr varScale="1">
        <p:scale>
          <a:sx n="89" d="100"/>
          <a:sy n="89" d="100"/>
        </p:scale>
        <p:origin x="92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6333" y="0"/>
            <a:ext cx="3041968" cy="466912"/>
          </a:xfrm>
          <a:prstGeom prst="rect">
            <a:avLst/>
          </a:prstGeom>
        </p:spPr>
        <p:txBody>
          <a:bodyPr vert="horz" lIns="93287" tIns="46644" rIns="93287" bIns="46644" rtlCol="0"/>
          <a:lstStyle>
            <a:lvl1pPr algn="r">
              <a:defRPr sz="1200"/>
            </a:lvl1pPr>
          </a:lstStyle>
          <a:p>
            <a:fld id="{FA1E3CD0-6E24-4AC0-945A-82AEC1490673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1650" cy="3140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87" tIns="46644" rIns="93287" bIns="4664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993" y="4478476"/>
            <a:ext cx="5615940" cy="3664208"/>
          </a:xfrm>
          <a:prstGeom prst="rect">
            <a:avLst/>
          </a:prstGeom>
        </p:spPr>
        <p:txBody>
          <a:bodyPr vert="horz" lIns="93287" tIns="46644" rIns="93287" bIns="466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6333" y="8839014"/>
            <a:ext cx="3041968" cy="466911"/>
          </a:xfrm>
          <a:prstGeom prst="rect">
            <a:avLst/>
          </a:prstGeom>
        </p:spPr>
        <p:txBody>
          <a:bodyPr vert="horz" lIns="93287" tIns="46644" rIns="93287" bIns="46644" rtlCol="0" anchor="b"/>
          <a:lstStyle>
            <a:lvl1pPr algn="r">
              <a:defRPr sz="1200"/>
            </a:lvl1pPr>
          </a:lstStyle>
          <a:p>
            <a:fld id="{9BA6B424-CA33-4A3E-9131-9279D1BF93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ramevr/sample-assets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shadedrelief.com/natural3/pages/textures.htm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https://aframe.io/docs/1.5.0/components/geometry.html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A6B424-CA33-4A3E-9131-9279D1BF93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947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24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src</a:t>
            </a:r>
            <a:r>
              <a:rPr lang="en-US" dirty="0"/>
              <a:t>="./waternormals.jpg”</a:t>
            </a:r>
          </a:p>
          <a:p>
            <a:r>
              <a:rPr lang="en-US" dirty="0" err="1">
                <a:solidFill>
                  <a:schemeClr val="accent1"/>
                </a:solidFill>
              </a:rPr>
              <a:t>src</a:t>
            </a:r>
            <a:r>
              <a:rPr lang="en-US" dirty="0">
                <a:solidFill>
                  <a:schemeClr val="accent1"/>
                </a:solidFill>
              </a:rPr>
              <a:t>="./1_earth_8k.jpg"</a:t>
            </a:r>
            <a:r>
              <a:rPr lang="en-US" dirty="0"/>
              <a:t> </a:t>
            </a:r>
          </a:p>
          <a:p>
            <a:endParaRPr lang="en-US" dirty="0"/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  <a:hlinkClick r:id="rId3"/>
              </a:rPr>
              <a:t>https://github.com/aframevr/sample-assets</a:t>
            </a: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</a:p>
          <a:p>
            <a:pPr defTabSz="932871">
              <a:defRPr/>
            </a:pPr>
            <a:r>
              <a:rPr lang="en-US" dirty="0">
                <a:ea typeface="Calibri" panose="020F0502020204030204"/>
                <a:cs typeface="Calibri" panose="020F0502020204030204"/>
              </a:rPr>
              <a:t> </a:t>
            </a:r>
            <a:r>
              <a:rPr lang="en-US" dirty="0">
                <a:hlinkClick r:id="rId4"/>
              </a:rPr>
              <a:t>https://www.shadedrelief.com/natural3/pages/textures.html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68DB89-C76A-451A-996D-4E290BC925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282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framevr/sample-assets/tree/master/assets/image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drive.google.com/file/d/1_GDTB5OVpz0CC5DPpdiDbJgHW3vchiRu/view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frame.io/docs/1.7.0/primitives/a-text.html" TargetMode="External"/><Relationship Id="rId7" Type="http://schemas.openxmlformats.org/officeDocument/2006/relationships/hyperlink" Target="https://aframe.io/docs/1.7.0/primitives/a-sphere.html" TargetMode="External"/><Relationship Id="rId2" Type="http://schemas.openxmlformats.org/officeDocument/2006/relationships/hyperlink" Target="https://aframe.io/docs/1.7.0/core/scene.html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aframe.io/docs/1.7.0/primitives/a-plane.html" TargetMode="External"/><Relationship Id="rId5" Type="http://schemas.openxmlformats.org/officeDocument/2006/relationships/hyperlink" Target="https://aframe.io/docs/1.7.0/primitives/a-cylinder.html" TargetMode="External"/><Relationship Id="rId4" Type="http://schemas.openxmlformats.org/officeDocument/2006/relationships/hyperlink" Target="https://aframe.io/docs/1.7.0/primitives/a-box.html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F3E416D2-D994-4F7A-8F62-B28B11BE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8" name="Picture 37" descr="A colorful squares and lines&#10;&#10;Description automatically generated">
            <a:extLst>
              <a:ext uri="{FF2B5EF4-FFF2-40B4-BE49-F238E27FC236}">
                <a16:creationId xmlns:a16="http://schemas.microsoft.com/office/drawing/2014/main" id="{F19E26CD-2E53-0914-FE6B-3EE538E80F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3048" y="77283"/>
            <a:ext cx="12188952" cy="6857990"/>
          </a:xfrm>
          <a:prstGeom prst="rect">
            <a:avLst/>
          </a:prstGeom>
        </p:spPr>
      </p:pic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FB27C166-470E-467E-9E9E-E235EEF3C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24691" y="0"/>
            <a:ext cx="7365784" cy="6858000"/>
          </a:xfrm>
          <a:custGeom>
            <a:avLst/>
            <a:gdLst>
              <a:gd name="connsiteX0" fmla="*/ 5742761 w 7365784"/>
              <a:gd name="connsiteY0" fmla="*/ 0 h 6858000"/>
              <a:gd name="connsiteX1" fmla="*/ 3076369 w 7365784"/>
              <a:gd name="connsiteY1" fmla="*/ 0 h 6858000"/>
              <a:gd name="connsiteX2" fmla="*/ 1949196 w 7365784"/>
              <a:gd name="connsiteY2" fmla="*/ 0 h 6858000"/>
              <a:gd name="connsiteX3" fmla="*/ 1583228 w 7365784"/>
              <a:gd name="connsiteY3" fmla="*/ 0 h 6858000"/>
              <a:gd name="connsiteX4" fmla="*/ 1457787 w 7365784"/>
              <a:gd name="connsiteY4" fmla="*/ 0 h 6858000"/>
              <a:gd name="connsiteX5" fmla="*/ 1445578 w 7365784"/>
              <a:gd name="connsiteY5" fmla="*/ 0 h 6858000"/>
              <a:gd name="connsiteX6" fmla="*/ 571708 w 7365784"/>
              <a:gd name="connsiteY6" fmla="*/ 0 h 6858000"/>
              <a:gd name="connsiteX7" fmla="*/ 237757 w 7365784"/>
              <a:gd name="connsiteY7" fmla="*/ 0 h 6858000"/>
              <a:gd name="connsiteX8" fmla="*/ 205161 w 7365784"/>
              <a:gd name="connsiteY8" fmla="*/ 0 h 6858000"/>
              <a:gd name="connsiteX9" fmla="*/ 0 w 7365784"/>
              <a:gd name="connsiteY9" fmla="*/ 0 h 6858000"/>
              <a:gd name="connsiteX10" fmla="*/ 0 w 7365784"/>
              <a:gd name="connsiteY10" fmla="*/ 6858000 h 6858000"/>
              <a:gd name="connsiteX11" fmla="*/ 205161 w 7365784"/>
              <a:gd name="connsiteY11" fmla="*/ 6858000 h 6858000"/>
              <a:gd name="connsiteX12" fmla="*/ 237757 w 7365784"/>
              <a:gd name="connsiteY12" fmla="*/ 6858000 h 6858000"/>
              <a:gd name="connsiteX13" fmla="*/ 571708 w 7365784"/>
              <a:gd name="connsiteY13" fmla="*/ 6858000 h 6858000"/>
              <a:gd name="connsiteX14" fmla="*/ 1274834 w 7365784"/>
              <a:gd name="connsiteY14" fmla="*/ 6858000 h 6858000"/>
              <a:gd name="connsiteX15" fmla="*/ 1445578 w 7365784"/>
              <a:gd name="connsiteY15" fmla="*/ 6858000 h 6858000"/>
              <a:gd name="connsiteX16" fmla="*/ 1457787 w 7365784"/>
              <a:gd name="connsiteY16" fmla="*/ 6858000 h 6858000"/>
              <a:gd name="connsiteX17" fmla="*/ 1949196 w 7365784"/>
              <a:gd name="connsiteY17" fmla="*/ 6858000 h 6858000"/>
              <a:gd name="connsiteX18" fmla="*/ 3076369 w 7365784"/>
              <a:gd name="connsiteY18" fmla="*/ 6858000 h 6858000"/>
              <a:gd name="connsiteX19" fmla="*/ 4863030 w 7365784"/>
              <a:gd name="connsiteY19" fmla="*/ 6858000 h 6858000"/>
              <a:gd name="connsiteX20" fmla="*/ 4974786 w 7365784"/>
              <a:gd name="connsiteY20" fmla="*/ 6780599 h 6858000"/>
              <a:gd name="connsiteX21" fmla="*/ 5491434 w 7365784"/>
              <a:gd name="connsiteY21" fmla="*/ 6374814 h 6858000"/>
              <a:gd name="connsiteX22" fmla="*/ 7365784 w 7365784"/>
              <a:gd name="connsiteY22" fmla="*/ 3621656 h 6858000"/>
              <a:gd name="connsiteX23" fmla="*/ 5764885 w 7365784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365784" h="6858000">
                <a:moveTo>
                  <a:pt x="5742761" y="0"/>
                </a:moveTo>
                <a:lnTo>
                  <a:pt x="3076369" y="0"/>
                </a:lnTo>
                <a:lnTo>
                  <a:pt x="1949196" y="0"/>
                </a:lnTo>
                <a:lnTo>
                  <a:pt x="1583228" y="0"/>
                </a:lnTo>
                <a:lnTo>
                  <a:pt x="1457787" y="0"/>
                </a:lnTo>
                <a:lnTo>
                  <a:pt x="1445578" y="0"/>
                </a:lnTo>
                <a:lnTo>
                  <a:pt x="571708" y="0"/>
                </a:lnTo>
                <a:lnTo>
                  <a:pt x="237757" y="0"/>
                </a:lnTo>
                <a:lnTo>
                  <a:pt x="205161" y="0"/>
                </a:lnTo>
                <a:lnTo>
                  <a:pt x="0" y="0"/>
                </a:lnTo>
                <a:lnTo>
                  <a:pt x="0" y="6858000"/>
                </a:lnTo>
                <a:lnTo>
                  <a:pt x="205161" y="6858000"/>
                </a:lnTo>
                <a:lnTo>
                  <a:pt x="237757" y="6858000"/>
                </a:lnTo>
                <a:lnTo>
                  <a:pt x="571708" y="6858000"/>
                </a:lnTo>
                <a:lnTo>
                  <a:pt x="1274834" y="6858000"/>
                </a:lnTo>
                <a:lnTo>
                  <a:pt x="1445578" y="6858000"/>
                </a:lnTo>
                <a:lnTo>
                  <a:pt x="1457787" y="6858000"/>
                </a:lnTo>
                <a:lnTo>
                  <a:pt x="1949196" y="6858000"/>
                </a:lnTo>
                <a:lnTo>
                  <a:pt x="3076369" y="6858000"/>
                </a:lnTo>
                <a:lnTo>
                  <a:pt x="4863030" y="6858000"/>
                </a:lnTo>
                <a:lnTo>
                  <a:pt x="4974786" y="6780599"/>
                </a:lnTo>
                <a:cubicBezTo>
                  <a:pt x="5148604" y="6653108"/>
                  <a:pt x="5319231" y="6515397"/>
                  <a:pt x="5491434" y="6374814"/>
                </a:cubicBezTo>
                <a:cubicBezTo>
                  <a:pt x="6437059" y="5602839"/>
                  <a:pt x="7365784" y="4969131"/>
                  <a:pt x="7365784" y="3621656"/>
                </a:cubicBezTo>
                <a:cubicBezTo>
                  <a:pt x="7365784" y="2093192"/>
                  <a:pt x="6792048" y="754641"/>
                  <a:pt x="576488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673636C8-1392-483A-8A7A-CA259E806C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3671" y="0"/>
            <a:ext cx="7208329" cy="6858000"/>
          </a:xfrm>
          <a:custGeom>
            <a:avLst/>
            <a:gdLst>
              <a:gd name="connsiteX0" fmla="*/ 5585306 w 7208329"/>
              <a:gd name="connsiteY0" fmla="*/ 0 h 6858000"/>
              <a:gd name="connsiteX1" fmla="*/ 2918914 w 7208329"/>
              <a:gd name="connsiteY1" fmla="*/ 0 h 6858000"/>
              <a:gd name="connsiteX2" fmla="*/ 1592911 w 7208329"/>
              <a:gd name="connsiteY2" fmla="*/ 0 h 6858000"/>
              <a:gd name="connsiteX3" fmla="*/ 1425773 w 7208329"/>
              <a:gd name="connsiteY3" fmla="*/ 0 h 6858000"/>
              <a:gd name="connsiteX4" fmla="*/ 1300332 w 7208329"/>
              <a:gd name="connsiteY4" fmla="*/ 0 h 6858000"/>
              <a:gd name="connsiteX5" fmla="*/ 1288123 w 7208329"/>
              <a:gd name="connsiteY5" fmla="*/ 0 h 6858000"/>
              <a:gd name="connsiteX6" fmla="*/ 414253 w 7208329"/>
              <a:gd name="connsiteY6" fmla="*/ 0 h 6858000"/>
              <a:gd name="connsiteX7" fmla="*/ 80302 w 7208329"/>
              <a:gd name="connsiteY7" fmla="*/ 0 h 6858000"/>
              <a:gd name="connsiteX8" fmla="*/ 47706 w 7208329"/>
              <a:gd name="connsiteY8" fmla="*/ 0 h 6858000"/>
              <a:gd name="connsiteX9" fmla="*/ 0 w 7208329"/>
              <a:gd name="connsiteY9" fmla="*/ 0 h 6858000"/>
              <a:gd name="connsiteX10" fmla="*/ 0 w 7208329"/>
              <a:gd name="connsiteY10" fmla="*/ 6858000 h 6858000"/>
              <a:gd name="connsiteX11" fmla="*/ 47706 w 7208329"/>
              <a:gd name="connsiteY11" fmla="*/ 6858000 h 6858000"/>
              <a:gd name="connsiteX12" fmla="*/ 80302 w 7208329"/>
              <a:gd name="connsiteY12" fmla="*/ 6858000 h 6858000"/>
              <a:gd name="connsiteX13" fmla="*/ 414253 w 7208329"/>
              <a:gd name="connsiteY13" fmla="*/ 6858000 h 6858000"/>
              <a:gd name="connsiteX14" fmla="*/ 1117379 w 7208329"/>
              <a:gd name="connsiteY14" fmla="*/ 6858000 h 6858000"/>
              <a:gd name="connsiteX15" fmla="*/ 1288123 w 7208329"/>
              <a:gd name="connsiteY15" fmla="*/ 6858000 h 6858000"/>
              <a:gd name="connsiteX16" fmla="*/ 1300332 w 7208329"/>
              <a:gd name="connsiteY16" fmla="*/ 6858000 h 6858000"/>
              <a:gd name="connsiteX17" fmla="*/ 1592911 w 7208329"/>
              <a:gd name="connsiteY17" fmla="*/ 6858000 h 6858000"/>
              <a:gd name="connsiteX18" fmla="*/ 2918914 w 7208329"/>
              <a:gd name="connsiteY18" fmla="*/ 6858000 h 6858000"/>
              <a:gd name="connsiteX19" fmla="*/ 4705575 w 7208329"/>
              <a:gd name="connsiteY19" fmla="*/ 6858000 h 6858000"/>
              <a:gd name="connsiteX20" fmla="*/ 4817331 w 7208329"/>
              <a:gd name="connsiteY20" fmla="*/ 6780599 h 6858000"/>
              <a:gd name="connsiteX21" fmla="*/ 5333979 w 7208329"/>
              <a:gd name="connsiteY21" fmla="*/ 6374814 h 6858000"/>
              <a:gd name="connsiteX22" fmla="*/ 7208329 w 7208329"/>
              <a:gd name="connsiteY22" fmla="*/ 3621656 h 6858000"/>
              <a:gd name="connsiteX23" fmla="*/ 5607430 w 7208329"/>
              <a:gd name="connsiteY23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08329" h="6858000">
                <a:moveTo>
                  <a:pt x="5585306" y="0"/>
                </a:moveTo>
                <a:lnTo>
                  <a:pt x="2918914" y="0"/>
                </a:lnTo>
                <a:lnTo>
                  <a:pt x="1592911" y="0"/>
                </a:lnTo>
                <a:lnTo>
                  <a:pt x="1425773" y="0"/>
                </a:lnTo>
                <a:lnTo>
                  <a:pt x="1300332" y="0"/>
                </a:lnTo>
                <a:lnTo>
                  <a:pt x="1288123" y="0"/>
                </a:lnTo>
                <a:lnTo>
                  <a:pt x="414253" y="0"/>
                </a:lnTo>
                <a:lnTo>
                  <a:pt x="80302" y="0"/>
                </a:lnTo>
                <a:lnTo>
                  <a:pt x="47706" y="0"/>
                </a:lnTo>
                <a:lnTo>
                  <a:pt x="0" y="0"/>
                </a:lnTo>
                <a:lnTo>
                  <a:pt x="0" y="6858000"/>
                </a:lnTo>
                <a:lnTo>
                  <a:pt x="47706" y="6858000"/>
                </a:lnTo>
                <a:lnTo>
                  <a:pt x="80302" y="6858000"/>
                </a:lnTo>
                <a:lnTo>
                  <a:pt x="414253" y="6858000"/>
                </a:lnTo>
                <a:lnTo>
                  <a:pt x="1117379" y="6858000"/>
                </a:lnTo>
                <a:lnTo>
                  <a:pt x="1288123" y="6858000"/>
                </a:lnTo>
                <a:lnTo>
                  <a:pt x="1300332" y="6858000"/>
                </a:lnTo>
                <a:lnTo>
                  <a:pt x="1592911" y="6858000"/>
                </a:lnTo>
                <a:lnTo>
                  <a:pt x="2918914" y="6858000"/>
                </a:lnTo>
                <a:lnTo>
                  <a:pt x="4705575" y="6858000"/>
                </a:lnTo>
                <a:lnTo>
                  <a:pt x="4817331" y="6780599"/>
                </a:lnTo>
                <a:cubicBezTo>
                  <a:pt x="4991149" y="6653108"/>
                  <a:pt x="5161776" y="6515397"/>
                  <a:pt x="5333979" y="6374814"/>
                </a:cubicBezTo>
                <a:cubicBezTo>
                  <a:pt x="6279604" y="5602839"/>
                  <a:pt x="7208329" y="4969131"/>
                  <a:pt x="7208329" y="3621656"/>
                </a:cubicBezTo>
                <a:cubicBezTo>
                  <a:pt x="7208329" y="2093192"/>
                  <a:pt x="6634593" y="754641"/>
                  <a:pt x="5607430" y="14997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7539A79B-DFBA-4781-B0DE-4044B072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11396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0897" y="1346268"/>
            <a:ext cx="5568285" cy="2809475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ea typeface="Calibri Light"/>
                <a:cs typeface="Calibri Light"/>
              </a:rPr>
              <a:t>AR/VR Workshop</a:t>
            </a:r>
            <a:br>
              <a:rPr lang="en-US" b="1" dirty="0">
                <a:latin typeface="Calibri"/>
                <a:ea typeface="Calibri"/>
                <a:cs typeface="Calibri"/>
              </a:rPr>
            </a:br>
            <a:r>
              <a:rPr lang="en-US" b="1" dirty="0">
                <a:latin typeface="Calibri"/>
                <a:ea typeface="Calibri"/>
                <a:cs typeface="Calibri"/>
              </a:rPr>
              <a:t>Basic geometric objects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69341" y="4251279"/>
            <a:ext cx="5569714" cy="103722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Phillip G. Bradford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ea typeface="Calibri"/>
                <a:cs typeface="Calibri"/>
              </a:rPr>
              <a:t>University of Connecticut</a:t>
            </a:r>
            <a:endParaRPr lang="en-US" b="1" dirty="0">
              <a:solidFill>
                <a:srgbClr val="0070C0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7A72887-186A-8CCC-90D3-CBCF5C6A2FEF}"/>
              </a:ext>
            </a:extLst>
          </p:cNvPr>
          <p:cNvSpPr txBox="1">
            <a:spLocks/>
          </p:cNvSpPr>
          <p:nvPr/>
        </p:nvSpPr>
        <p:spPr>
          <a:xfrm>
            <a:off x="2099256" y="431896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b="1" dirty="0">
              <a:solidFill>
                <a:srgbClr val="0070C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38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A866-15E2-DE3C-5CE2-86809B893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Textures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3848A-4F1B-16BA-1750-A6ACDC7FE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Another tab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linkClick r:id="rId2"/>
              </a:rPr>
              <a:t>https://github.com/aframevr/sample-assets/tree/master/assets/images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Make our own </a:t>
            </a:r>
            <a:r>
              <a:rPr lang="en-US" sz="2400" dirty="0" err="1"/>
              <a:t>src</a:t>
            </a:r>
            <a:r>
              <a:rPr lang="en-US" sz="2400" dirty="0"/>
              <a:t>=“…”  by uploading</a:t>
            </a:r>
          </a:p>
        </p:txBody>
      </p:sp>
    </p:spTree>
    <p:extLst>
      <p:ext uri="{BB962C8B-B14F-4D97-AF65-F5344CB8AC3E}">
        <p14:creationId xmlns:p14="http://schemas.microsoft.com/office/powerpoint/2010/main" val="3508056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94708-FCCD-7726-0310-163DFE579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A-box – in a scene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A5ECE-DF1D-DA6D-6E77-4E3FF6F42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dirty="0"/>
              <a:t>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x   </a:t>
            </a:r>
            <a:r>
              <a:rPr lang="en-US" b="1" dirty="0"/>
              <a:t> pitch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y</a:t>
            </a:r>
            <a:r>
              <a:rPr lang="en-US" b="1" dirty="0">
                <a:solidFill>
                  <a:srgbClr val="0070C0"/>
                </a:solidFill>
              </a:rPr>
              <a:t>    </a:t>
            </a:r>
            <a:r>
              <a:rPr lang="en-US" b="1" dirty="0"/>
              <a:t>yaw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z    </a:t>
            </a:r>
            <a:r>
              <a:rPr lang="en-US" b="1" dirty="0"/>
              <a:t>roll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9B3FF1-C31B-40E6-D4A3-E2E5B992C49E}"/>
              </a:ext>
            </a:extLst>
          </p:cNvPr>
          <p:cNvCxnSpPr/>
          <p:nvPr/>
        </p:nvCxnSpPr>
        <p:spPr>
          <a:xfrm>
            <a:off x="5737123" y="4173794"/>
            <a:ext cx="52356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3383A52-5A08-CCD0-07CB-0B54375DDCF2}"/>
              </a:ext>
            </a:extLst>
          </p:cNvPr>
          <p:cNvCxnSpPr>
            <a:cxnSpLocks/>
          </p:cNvCxnSpPr>
          <p:nvPr/>
        </p:nvCxnSpPr>
        <p:spPr>
          <a:xfrm flipV="1">
            <a:off x="8072284" y="1386348"/>
            <a:ext cx="0" cy="4645742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/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29FBFB-D69A-9818-26F8-34A6DA387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123" y="4173794"/>
                <a:ext cx="363433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/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91ADA6B-D81C-BDEB-0938-AC8D4202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244" y="1204159"/>
                <a:ext cx="370166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ED3C18-1B13-66A5-70AE-E31DADA6FEBD}"/>
              </a:ext>
            </a:extLst>
          </p:cNvPr>
          <p:cNvCxnSpPr>
            <a:cxnSpLocks/>
          </p:cNvCxnSpPr>
          <p:nvPr/>
        </p:nvCxnSpPr>
        <p:spPr>
          <a:xfrm flipV="1">
            <a:off x="6533535" y="4173794"/>
            <a:ext cx="1538749" cy="92605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91AA4A-0DF5-554B-D731-CC71649823CA}"/>
              </a:ext>
            </a:extLst>
          </p:cNvPr>
          <p:cNvCxnSpPr>
            <a:cxnSpLocks/>
          </p:cNvCxnSpPr>
          <p:nvPr/>
        </p:nvCxnSpPr>
        <p:spPr>
          <a:xfrm flipV="1">
            <a:off x="8072284" y="2779380"/>
            <a:ext cx="2335162" cy="138215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/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36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795477F-76DA-F555-BB1C-A7B72C19E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457" y="2415273"/>
                <a:ext cx="33489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B3AFC68-4BA8-6C3F-06F6-9900706C5F7F}"/>
              </a:ext>
            </a:extLst>
          </p:cNvPr>
          <p:cNvSpPr txBox="1"/>
          <p:nvPr/>
        </p:nvSpPr>
        <p:spPr>
          <a:xfrm>
            <a:off x="6236843" y="2525879"/>
            <a:ext cx="1223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a-box.html</a:t>
            </a:r>
          </a:p>
        </p:txBody>
      </p:sp>
    </p:spTree>
    <p:extLst>
      <p:ext uri="{BB962C8B-B14F-4D97-AF65-F5344CB8AC3E}">
        <p14:creationId xmlns:p14="http://schemas.microsoft.com/office/powerpoint/2010/main" val="1607885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F7C0-61C7-630C-2CFE-867FCA196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A-box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67BA-BB43-8852-DE38-9E906D991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  &lt;head&gt;</a:t>
            </a:r>
          </a:p>
          <a:p>
            <a:pPr marL="0" indent="0">
              <a:buNone/>
            </a:pPr>
            <a:r>
              <a:rPr lang="en-US" dirty="0"/>
              <a:t>    &lt;script </a:t>
            </a:r>
            <a:r>
              <a:rPr lang="en-US" dirty="0" err="1"/>
              <a:t>src</a:t>
            </a:r>
            <a:r>
              <a:rPr lang="en-US" dirty="0"/>
              <a:t>="https://aframe.io/releases/1.7.1/aframe.min.js"&gt;&lt;/script&gt;</a:t>
            </a:r>
          </a:p>
          <a:p>
            <a:pPr marL="0" indent="0">
              <a:buNone/>
            </a:pPr>
            <a:r>
              <a:rPr lang="en-US" dirty="0"/>
              <a:t>  &lt;/head&gt;</a:t>
            </a:r>
          </a:p>
          <a:p>
            <a:pPr marL="0" indent="0">
              <a:buNone/>
            </a:pPr>
            <a:r>
              <a:rPr lang="en-US" dirty="0"/>
              <a:t>  &lt;body&gt;</a:t>
            </a:r>
          </a:p>
          <a:p>
            <a:pPr marL="0" indent="0">
              <a:buNone/>
            </a:pPr>
            <a:r>
              <a:rPr lang="en-US" dirty="0"/>
              <a:t>    &lt;a-scene&gt;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b="1" dirty="0">
                <a:solidFill>
                  <a:srgbClr val="0070C0"/>
                </a:solidFill>
              </a:rPr>
              <a:t>&lt;a-box position="</a:t>
            </a:r>
            <a:r>
              <a:rPr lang="en-US" dirty="0">
                <a:solidFill>
                  <a:srgbClr val="FF0000"/>
                </a:solidFill>
              </a:rPr>
              <a:t>1.5   </a:t>
            </a:r>
            <a:r>
              <a:rPr lang="en-US" dirty="0">
                <a:solidFill>
                  <a:srgbClr val="7030A0"/>
                </a:solidFill>
              </a:rPr>
              <a:t>1</a:t>
            </a: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-2.0</a:t>
            </a:r>
            <a:r>
              <a:rPr lang="en-US" b="1" dirty="0">
                <a:solidFill>
                  <a:srgbClr val="0070C0"/>
                </a:solidFill>
              </a:rPr>
              <a:t>" color=“red"&gt;&lt;/a-box&gt;</a:t>
            </a:r>
          </a:p>
          <a:p>
            <a:pPr marL="0" indent="0">
              <a:buNone/>
            </a:pPr>
            <a:r>
              <a:rPr lang="en-US" dirty="0"/>
              <a:t>    &lt;/a-scene&gt;</a:t>
            </a:r>
          </a:p>
          <a:p>
            <a:pPr marL="0" indent="0">
              <a:buNone/>
            </a:pPr>
            <a:r>
              <a:rPr lang="en-US" dirty="0"/>
              <a:t>  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4013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A489-0DE0-2146-07AC-716FE366E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Design/debug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58437-F02E-527F-5695-8726A6DF8F79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0" y="1825625"/>
            <a:ext cx="581858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CTRL-ALT-I in browser</a:t>
            </a:r>
            <a:r>
              <a:rPr lang="en-US" dirty="0"/>
              <a:t>    for debugging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58D49-968F-F404-3361-8E985E530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6395" y="2909479"/>
            <a:ext cx="3861612" cy="275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https://www.shadedrelief.com/natural3/pages/textures.html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a-sphere.html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buNone/>
            </a:pPr>
            <a:r>
              <a:rPr lang="en-US" dirty="0"/>
              <a:t>      &lt;a-sphere position="0  3  -5" </a:t>
            </a:r>
            <a:r>
              <a:rPr lang="en-US" dirty="0" err="1"/>
              <a:t>src</a:t>
            </a:r>
            <a:r>
              <a:rPr lang="en-US" dirty="0"/>
              <a:t>="./IMAGES/waternormals.jpg" 			  radius="1"&gt;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&lt;/a-sphere&gt;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302311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60739-36CE-BC4A-27C4-4FF2F0C3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visual representation = mesh + texture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03B64-77DE-A506-1049-74E3492B3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A-box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&lt;a-scene&gt;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 &lt;a-assets&gt;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	&lt;</a:t>
            </a:r>
            <a:r>
              <a:rPr lang="en-US" sz="2800" dirty="0" err="1"/>
              <a:t>img</a:t>
            </a:r>
            <a:r>
              <a:rPr lang="en-US" sz="2800" dirty="0"/>
              <a:t> id="</a:t>
            </a:r>
            <a:r>
              <a:rPr lang="en-US" sz="2800" dirty="0" err="1"/>
              <a:t>boxTexture</a:t>
            </a:r>
            <a:r>
              <a:rPr lang="en-US" sz="2800" dirty="0"/>
              <a:t>" </a:t>
            </a:r>
            <a:r>
              <a:rPr lang="en-US" sz="2800" dirty="0" err="1"/>
              <a:t>src</a:t>
            </a:r>
            <a:r>
              <a:rPr lang="en-US" sz="2800" dirty="0"/>
              <a:t>=“./IMAGES/…"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800" dirty="0"/>
              <a:t>&lt;/a-assets&gt;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&lt;a-box position="0 3 -5" </a:t>
            </a:r>
            <a:r>
              <a:rPr lang="en-US" dirty="0" err="1"/>
              <a:t>src</a:t>
            </a:r>
            <a:r>
              <a:rPr lang="en-US" dirty="0"/>
              <a:t>= “#</a:t>
            </a:r>
            <a:r>
              <a:rPr lang="en-US" sz="2800" dirty="0" err="1"/>
              <a:t>boxTexture</a:t>
            </a:r>
            <a:r>
              <a:rPr lang="en-US" dirty="0"/>
              <a:t>" radius="1"&gt;&lt;/a-box&gt;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&lt;/a-scene&gt;</a:t>
            </a:r>
          </a:p>
        </p:txBody>
      </p:sp>
    </p:spTree>
    <p:extLst>
      <p:ext uri="{BB962C8B-B14F-4D97-AF65-F5344CB8AC3E}">
        <p14:creationId xmlns:p14="http://schemas.microsoft.com/office/powerpoint/2010/main" val="968820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Several 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38151"/>
            <a:ext cx="11353800" cy="4654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color=“red"&gt;&lt;/a-box&gt;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&lt;a-sphere position="0   1.25   -5" radius="1.25" color=“blue“&gt;&lt;/a-sphere&gt;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215711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9745-9910-DD37-8812-5CD4D7F2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0070C0"/>
                </a:solidFill>
              </a:rPr>
              <a:t>Famous: Several </a:t>
            </a:r>
            <a:r>
              <a:rPr lang="en-US" b="1" dirty="0">
                <a:solidFill>
                  <a:srgbClr val="0070C0"/>
                </a:solidFill>
              </a:rPr>
              <a:t>geometric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F06FB-1A25-3FB9-145E-D9CEB945C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56" y="1585903"/>
            <a:ext cx="11353800" cy="46547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&lt;a-box position="-1   0.5   -3" rotation="0 45 0" color=“red"&gt;</a:t>
            </a:r>
          </a:p>
          <a:p>
            <a:pPr marL="0" indent="0">
              <a:buNone/>
            </a:pPr>
            <a:r>
              <a:rPr lang="en-US" dirty="0"/>
              <a:t>&lt;/a-box&gt;</a:t>
            </a:r>
          </a:p>
          <a:p>
            <a:pPr marL="0" indent="0">
              <a:buNone/>
            </a:pPr>
            <a:r>
              <a:rPr lang="en-US" dirty="0"/>
              <a:t>&lt;a-sphere position="0   1.25   -5" radius="1.25" color=“blue“&gt;</a:t>
            </a:r>
          </a:p>
          <a:p>
            <a:pPr marL="0" indent="0">
              <a:buNone/>
            </a:pPr>
            <a:r>
              <a:rPr lang="en-US" dirty="0"/>
              <a:t>&lt;/a-sphere&gt;</a:t>
            </a:r>
          </a:p>
          <a:p>
            <a:pPr marL="0" indent="0">
              <a:buNone/>
            </a:pPr>
            <a:r>
              <a:rPr lang="en-US" dirty="0"/>
              <a:t>&lt;a-cylinder position="1   0.75   -3" radius="0.5" height="1.5" color=“purple"&gt;</a:t>
            </a:r>
          </a:p>
          <a:p>
            <a:pPr marL="0" indent="0">
              <a:buNone/>
            </a:pPr>
            <a:r>
              <a:rPr lang="en-US" dirty="0"/>
              <a:t>&lt;/a-cylinder&gt;</a:t>
            </a:r>
          </a:p>
          <a:p>
            <a:pPr marL="0" indent="0">
              <a:buNone/>
            </a:pPr>
            <a:r>
              <a:rPr lang="en-US" dirty="0"/>
              <a:t>&lt;a-plane position="0   0   -4" </a:t>
            </a:r>
            <a:r>
              <a:rPr lang="en-US" dirty="0">
                <a:solidFill>
                  <a:schemeClr val="accent1"/>
                </a:solidFill>
              </a:rPr>
              <a:t>rotation="-90 0 0" </a:t>
            </a:r>
            <a:r>
              <a:rPr lang="en-US" dirty="0"/>
              <a:t>width="4" height="4" color=“3cb371"&gt;&lt;/a-plane&gt;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&lt;a-sky color="#e9f7ff "&gt;&lt;/a-sky&gt;</a:t>
            </a:r>
          </a:p>
        </p:txBody>
      </p:sp>
    </p:spTree>
    <p:extLst>
      <p:ext uri="{BB962C8B-B14F-4D97-AF65-F5344CB8AC3E}">
        <p14:creationId xmlns:p14="http://schemas.microsoft.com/office/powerpoint/2010/main" val="437460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C53F79-2BE7-9D02-E76B-9170C74561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475" r="-1" b="-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17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7B586-F32E-B371-228B-B293195BC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demo highlights: 3D geometric shapes </a:t>
            </a:r>
          </a:p>
        </p:txBody>
      </p: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5731D18-368D-9CE8-9C6A-80CB9B3E7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7252" y="1542290"/>
            <a:ext cx="4255138" cy="4522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414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32E1B-304C-70CA-4FE2-121036B45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ea typeface="Calibri Light"/>
                <a:cs typeface="Calibri Light"/>
              </a:rPr>
              <a:t>Outline</a:t>
            </a:r>
            <a:endParaRPr lang="en-US">
              <a:solidFill>
                <a:srgbClr val="0070C0"/>
              </a:solidFill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0D594-86CE-1ED4-994C-042A2971E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A-frame scenes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Basic A-frame geometric objects</a:t>
            </a:r>
          </a:p>
          <a:p>
            <a:pPr marL="0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b="1" dirty="0">
                <a:ea typeface="Calibri" panose="020F0502020204030204"/>
                <a:cs typeface="Calibri" panose="020F0502020204030204"/>
              </a:rPr>
              <a:t>New web tab</a:t>
            </a:r>
            <a:r>
              <a:rPr lang="en-US" dirty="0">
                <a:ea typeface="Calibri" panose="020F0502020204030204"/>
                <a:cs typeface="Calibri" panose="020F0502020204030204"/>
              </a:rPr>
              <a:t>:</a:t>
            </a:r>
          </a:p>
          <a:p>
            <a:pPr marL="0" indent="0">
              <a:buNone/>
            </a:pPr>
            <a:r>
              <a:rPr lang="en-US" dirty="0">
                <a:ea typeface="Calibri" panose="020F0502020204030204"/>
                <a:cs typeface="Calibri" panose="020F0502020204030204"/>
              </a:rPr>
              <a:t>https://www.w3schools.com/colors/colors_picker.asp</a:t>
            </a:r>
          </a:p>
        </p:txBody>
      </p:sp>
    </p:spTree>
    <p:extLst>
      <p:ext uri="{BB962C8B-B14F-4D97-AF65-F5344CB8AC3E}">
        <p14:creationId xmlns:p14="http://schemas.microsoft.com/office/powerpoint/2010/main" val="1169712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0CACB-31AD-38B8-D51C-B346653D6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images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1C0D6-8B17-C175-C78B-DAA3DB295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2D images most common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https://en.wikipedia.org/wiki/VR_photography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34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VR Images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284B10-7BA7-B1B6-0679-5BE1F8181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55" y="2461739"/>
            <a:ext cx="7367579" cy="359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641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6EE94-498E-8079-366A-C6321F49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Viewing VR Images</a:t>
            </a:r>
          </a:p>
        </p:txBody>
      </p:sp>
      <p:pic>
        <p:nvPicPr>
          <p:cNvPr id="3" name="Graphic 2" descr="3d Glasses outline">
            <a:extLst>
              <a:ext uri="{FF2B5EF4-FFF2-40B4-BE49-F238E27FC236}">
                <a16:creationId xmlns:a16="http://schemas.microsoft.com/office/drawing/2014/main" id="{2992276D-8FBE-B2C3-6595-CEBF58E9D4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10400" y="553304"/>
            <a:ext cx="2927211" cy="2927211"/>
          </a:xfrm>
          <a:prstGeom prst="rect">
            <a:avLst/>
          </a:prstGeom>
        </p:spPr>
      </p:pic>
      <p:sp>
        <p:nvSpPr>
          <p:cNvPr id="4" name="Flowchart: Extract 3">
            <a:extLst>
              <a:ext uri="{FF2B5EF4-FFF2-40B4-BE49-F238E27FC236}">
                <a16:creationId xmlns:a16="http://schemas.microsoft.com/office/drawing/2014/main" id="{731E0BA1-9A45-579E-E6C3-DE44B1333C52}"/>
              </a:ext>
            </a:extLst>
          </p:cNvPr>
          <p:cNvSpPr/>
          <p:nvPr/>
        </p:nvSpPr>
        <p:spPr>
          <a:xfrm rot="2295461">
            <a:off x="6256745" y="1887378"/>
            <a:ext cx="1506828" cy="1741034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Extract 5">
            <a:extLst>
              <a:ext uri="{FF2B5EF4-FFF2-40B4-BE49-F238E27FC236}">
                <a16:creationId xmlns:a16="http://schemas.microsoft.com/office/drawing/2014/main" id="{D4D614F6-46CB-46B0-519F-A0FA6EDA5810}"/>
              </a:ext>
            </a:extLst>
          </p:cNvPr>
          <p:cNvSpPr/>
          <p:nvPr/>
        </p:nvSpPr>
        <p:spPr>
          <a:xfrm rot="2295461">
            <a:off x="6929869" y="2245700"/>
            <a:ext cx="1506828" cy="1853988"/>
          </a:xfrm>
          <a:prstGeom prst="flowChartExtra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lowchart: Extract 6">
            <a:extLst>
              <a:ext uri="{FF2B5EF4-FFF2-40B4-BE49-F238E27FC236}">
                <a16:creationId xmlns:a16="http://schemas.microsoft.com/office/drawing/2014/main" id="{AAE8A58E-92BC-307C-9B53-8B2F40797660}"/>
              </a:ext>
            </a:extLst>
          </p:cNvPr>
          <p:cNvSpPr/>
          <p:nvPr/>
        </p:nvSpPr>
        <p:spPr>
          <a:xfrm rot="2295461">
            <a:off x="6676171" y="2888528"/>
            <a:ext cx="775781" cy="901998"/>
          </a:xfrm>
          <a:prstGeom prst="flowChartExtra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3EF467-9105-1D36-FAC8-2353B6FDBF79}"/>
              </a:ext>
            </a:extLst>
          </p:cNvPr>
          <p:cNvSpPr txBox="1"/>
          <p:nvPr/>
        </p:nvSpPr>
        <p:spPr>
          <a:xfrm>
            <a:off x="858539" y="4781333"/>
            <a:ext cx="82680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Field-of-vision intersection 60</a:t>
            </a:r>
            <a:r>
              <a:rPr lang="en-US" sz="2800" baseline="30000" dirty="0"/>
              <a:t>o</a:t>
            </a:r>
            <a:r>
              <a:rPr lang="en-US" sz="2800" dirty="0"/>
              <a:t> </a:t>
            </a:r>
          </a:p>
          <a:p>
            <a:r>
              <a:rPr lang="en-US" sz="2800" dirty="0"/>
              <a:t>Field-of-vision = 110</a:t>
            </a:r>
            <a:r>
              <a:rPr lang="en-US" sz="2800" baseline="30000" dirty="0"/>
              <a:t>o</a:t>
            </a:r>
            <a:r>
              <a:rPr lang="en-US" sz="2800" dirty="0"/>
              <a:t> left  110</a:t>
            </a:r>
            <a:r>
              <a:rPr lang="en-US" sz="2800" baseline="30000" dirty="0"/>
              <a:t>o</a:t>
            </a:r>
            <a:r>
              <a:rPr lang="en-US" sz="2800" dirty="0"/>
              <a:t> right – 60</a:t>
            </a:r>
            <a:r>
              <a:rPr lang="en-US" sz="2800" baseline="30000" dirty="0"/>
              <a:t>o</a:t>
            </a:r>
            <a:r>
              <a:rPr lang="en-US" sz="2800" dirty="0"/>
              <a:t> intersection</a:t>
            </a:r>
          </a:p>
        </p:txBody>
      </p:sp>
    </p:spTree>
    <p:extLst>
      <p:ext uri="{BB962C8B-B14F-4D97-AF65-F5344CB8AC3E}">
        <p14:creationId xmlns:p14="http://schemas.microsoft.com/office/powerpoint/2010/main" val="263569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2908-EAB8-F93F-3DF5-E3FEC9B1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Scenes and geometric objects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F39CF6-740C-F2D1-8FCE-DCD896246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849528"/>
              </p:ext>
            </p:extLst>
          </p:nvPr>
        </p:nvGraphicFramePr>
        <p:xfrm>
          <a:off x="446391" y="2174164"/>
          <a:ext cx="11299218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4313">
                  <a:extLst>
                    <a:ext uri="{9D8B030D-6E8A-4147-A177-3AD203B41FA5}">
                      <a16:colId xmlns:a16="http://schemas.microsoft.com/office/drawing/2014/main" val="3046300315"/>
                    </a:ext>
                  </a:extLst>
                </a:gridCol>
                <a:gridCol w="2549986">
                  <a:extLst>
                    <a:ext uri="{9D8B030D-6E8A-4147-A177-3AD203B41FA5}">
                      <a16:colId xmlns:a16="http://schemas.microsoft.com/office/drawing/2014/main" val="3310798745"/>
                    </a:ext>
                  </a:extLst>
                </a:gridCol>
                <a:gridCol w="7184919">
                  <a:extLst>
                    <a:ext uri="{9D8B030D-6E8A-4147-A177-3AD203B41FA5}">
                      <a16:colId xmlns:a16="http://schemas.microsoft.com/office/drawing/2014/main" val="39081408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Primitive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72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a-scene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Global root object contains all entities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hlinkClick r:id="rId2"/>
                        </a:rPr>
                        <a:t>https://aframe.io/docs/1.7.0/core/scene.html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776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3"/>
                        </a:rPr>
                        <a:t>https://aframe.io/docs/1.7.0/primitives/a-text.html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4464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4"/>
                        </a:rPr>
                        <a:t>https://aframe.io/docs/1.7.0/primitives/a-box.html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483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a-cylinder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cylinder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5"/>
                        </a:rPr>
                        <a:t>https://aframe.io/docs/1.7.0/primitives/a-cylinder.html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858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2D plane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6"/>
                        </a:rPr>
                        <a:t>https://aframe.io/docs/1.7.0/primitives/a-plane.html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41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a-sphere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3D Sphere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hlinkClick r:id="rId7"/>
                        </a:rPr>
                        <a:t>https://aframe.io/docs/1.7.0/primitives/a-sphere.html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8105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4904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B9155-D35B-C848-17BB-F5152787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Geometric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C752A-9015-7C62-6AE4-AEB20169D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Mesh or geometry</a:t>
            </a:r>
          </a:p>
          <a:p>
            <a:pPr marL="0" indent="0">
              <a:buNone/>
            </a:pPr>
            <a:r>
              <a:rPr lang="en-US" dirty="0"/>
              <a:t>         Vertices, edges and faces defining a 3D object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Texture</a:t>
            </a:r>
          </a:p>
          <a:p>
            <a:pPr marL="0" indent="0">
              <a:buNone/>
            </a:pPr>
            <a:r>
              <a:rPr lang="en-US" dirty="0"/>
              <a:t>         Color and appearance of a surface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representation: mesh and texture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94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57BC5-3FDD-1DAF-88C5-EAEC45FE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Pre-defined A-Frame geometries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98390-75C6-9012-6E4C-1D6177CC4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ABA5CA-1762-AD6A-A287-464540917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027" y="2270341"/>
            <a:ext cx="10447594" cy="443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81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2298</TotalTime>
  <Words>740</Words>
  <Application>Microsoft Office PowerPoint</Application>
  <PresentationFormat>Widescreen</PresentationFormat>
  <Paragraphs>134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Calibri</vt:lpstr>
      <vt:lpstr>Calibri Light</vt:lpstr>
      <vt:lpstr>Cambria Math</vt:lpstr>
      <vt:lpstr>office theme</vt:lpstr>
      <vt:lpstr>AR/VR Workshop Basic geometric objects</vt:lpstr>
      <vt:lpstr>Module demo highlights: 3D geometric shapes </vt:lpstr>
      <vt:lpstr>Outline</vt:lpstr>
      <vt:lpstr>3D images</vt:lpstr>
      <vt:lpstr>VR Images</vt:lpstr>
      <vt:lpstr>Viewing VR Images</vt:lpstr>
      <vt:lpstr>Scenes and geometric objects</vt:lpstr>
      <vt:lpstr>Geometric terms</vt:lpstr>
      <vt:lpstr>Pre-defined A-Frame geometries </vt:lpstr>
      <vt:lpstr>Textures</vt:lpstr>
      <vt:lpstr>A-box – in a scene</vt:lpstr>
      <vt:lpstr>A-box</vt:lpstr>
      <vt:lpstr>Design/debug</vt:lpstr>
      <vt:lpstr>Full visual representation = mesh + texture</vt:lpstr>
      <vt:lpstr>Full visual representation = mesh + texture</vt:lpstr>
      <vt:lpstr>Several geometric components</vt:lpstr>
      <vt:lpstr>Famous: Several geometric components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Bradford, Phillip</cp:lastModifiedBy>
  <cp:revision>256</cp:revision>
  <cp:lastPrinted>2024-05-23T21:19:58Z</cp:lastPrinted>
  <dcterms:created xsi:type="dcterms:W3CDTF">2023-10-08T23:58:23Z</dcterms:created>
  <dcterms:modified xsi:type="dcterms:W3CDTF">2025-05-30T13:23:23Z</dcterms:modified>
</cp:coreProperties>
</file>