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97" r:id="rId2"/>
    <p:sldId id="259" r:id="rId3"/>
    <p:sldId id="277" r:id="rId4"/>
    <p:sldId id="290" r:id="rId5"/>
    <p:sldId id="272" r:id="rId6"/>
    <p:sldId id="300" r:id="rId7"/>
    <p:sldId id="291" r:id="rId8"/>
    <p:sldId id="292" r:id="rId9"/>
    <p:sldId id="285" r:id="rId10"/>
    <p:sldId id="298" r:id="rId11"/>
    <p:sldId id="286" r:id="rId12"/>
    <p:sldId id="295" r:id="rId13"/>
    <p:sldId id="288" r:id="rId14"/>
    <p:sldId id="287" r:id="rId15"/>
    <p:sldId id="299" r:id="rId16"/>
    <p:sldId id="284" r:id="rId17"/>
    <p:sldId id="293" r:id="rId18"/>
  </p:sldIdLst>
  <p:sldSz cx="12192000" cy="6858000"/>
  <p:notesSz cx="7019925" cy="9305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5D5D4D-EA75-451E-B4D6-1DB6E62C781C}" v="498" dt="2023-10-09T00:16:44.3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91883" autoAdjust="0"/>
  </p:normalViewPr>
  <p:slideViewPr>
    <p:cSldViewPr snapToGrid="0">
      <p:cViewPr varScale="1">
        <p:scale>
          <a:sx n="89" d="100"/>
          <a:sy n="89" d="100"/>
        </p:scale>
        <p:origin x="92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6912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333" y="0"/>
            <a:ext cx="3041968" cy="466912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fld id="{FA1E3CD0-6E24-4AC0-945A-82AEC1490673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1650" cy="3140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87" tIns="46644" rIns="93287" bIns="4664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93" y="4478476"/>
            <a:ext cx="5615940" cy="3664208"/>
          </a:xfrm>
          <a:prstGeom prst="rect">
            <a:avLst/>
          </a:prstGeom>
        </p:spPr>
        <p:txBody>
          <a:bodyPr vert="horz" lIns="93287" tIns="46644" rIns="93287" bIns="4664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014"/>
            <a:ext cx="3041968" cy="466911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333" y="8839014"/>
            <a:ext cx="3041968" cy="466911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9BA6B424-CA33-4A3E-9131-9279D1BF9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7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68DB89-C76A-451A-996D-4E290BC925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38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F3E416D2-D994-4F7A-8F62-B28B11BE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8" name="Picture 37" descr="A colorful squares and lines&#10;&#10;Description automatically generated">
            <a:extLst>
              <a:ext uri="{FF2B5EF4-FFF2-40B4-BE49-F238E27FC236}">
                <a16:creationId xmlns:a16="http://schemas.microsoft.com/office/drawing/2014/main" id="{F19E26CD-2E53-0914-FE6B-3EE538E80F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75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FB27C166-470E-467E-9E9E-E235EEF3C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24691" y="0"/>
            <a:ext cx="7365784" cy="6858000"/>
          </a:xfrm>
          <a:custGeom>
            <a:avLst/>
            <a:gdLst>
              <a:gd name="connsiteX0" fmla="*/ 5742761 w 7365784"/>
              <a:gd name="connsiteY0" fmla="*/ 0 h 6858000"/>
              <a:gd name="connsiteX1" fmla="*/ 3076369 w 7365784"/>
              <a:gd name="connsiteY1" fmla="*/ 0 h 6858000"/>
              <a:gd name="connsiteX2" fmla="*/ 1949196 w 7365784"/>
              <a:gd name="connsiteY2" fmla="*/ 0 h 6858000"/>
              <a:gd name="connsiteX3" fmla="*/ 1583228 w 7365784"/>
              <a:gd name="connsiteY3" fmla="*/ 0 h 6858000"/>
              <a:gd name="connsiteX4" fmla="*/ 1457787 w 7365784"/>
              <a:gd name="connsiteY4" fmla="*/ 0 h 6858000"/>
              <a:gd name="connsiteX5" fmla="*/ 1445578 w 7365784"/>
              <a:gd name="connsiteY5" fmla="*/ 0 h 6858000"/>
              <a:gd name="connsiteX6" fmla="*/ 571708 w 7365784"/>
              <a:gd name="connsiteY6" fmla="*/ 0 h 6858000"/>
              <a:gd name="connsiteX7" fmla="*/ 237757 w 7365784"/>
              <a:gd name="connsiteY7" fmla="*/ 0 h 6858000"/>
              <a:gd name="connsiteX8" fmla="*/ 205161 w 7365784"/>
              <a:gd name="connsiteY8" fmla="*/ 0 h 6858000"/>
              <a:gd name="connsiteX9" fmla="*/ 0 w 7365784"/>
              <a:gd name="connsiteY9" fmla="*/ 0 h 6858000"/>
              <a:gd name="connsiteX10" fmla="*/ 0 w 7365784"/>
              <a:gd name="connsiteY10" fmla="*/ 6858000 h 6858000"/>
              <a:gd name="connsiteX11" fmla="*/ 205161 w 7365784"/>
              <a:gd name="connsiteY11" fmla="*/ 6858000 h 6858000"/>
              <a:gd name="connsiteX12" fmla="*/ 237757 w 7365784"/>
              <a:gd name="connsiteY12" fmla="*/ 6858000 h 6858000"/>
              <a:gd name="connsiteX13" fmla="*/ 571708 w 7365784"/>
              <a:gd name="connsiteY13" fmla="*/ 6858000 h 6858000"/>
              <a:gd name="connsiteX14" fmla="*/ 1274834 w 7365784"/>
              <a:gd name="connsiteY14" fmla="*/ 6858000 h 6858000"/>
              <a:gd name="connsiteX15" fmla="*/ 1445578 w 7365784"/>
              <a:gd name="connsiteY15" fmla="*/ 6858000 h 6858000"/>
              <a:gd name="connsiteX16" fmla="*/ 1457787 w 7365784"/>
              <a:gd name="connsiteY16" fmla="*/ 6858000 h 6858000"/>
              <a:gd name="connsiteX17" fmla="*/ 1949196 w 7365784"/>
              <a:gd name="connsiteY17" fmla="*/ 6858000 h 6858000"/>
              <a:gd name="connsiteX18" fmla="*/ 3076369 w 7365784"/>
              <a:gd name="connsiteY18" fmla="*/ 6858000 h 6858000"/>
              <a:gd name="connsiteX19" fmla="*/ 4863030 w 7365784"/>
              <a:gd name="connsiteY19" fmla="*/ 6858000 h 6858000"/>
              <a:gd name="connsiteX20" fmla="*/ 4974786 w 7365784"/>
              <a:gd name="connsiteY20" fmla="*/ 6780599 h 6858000"/>
              <a:gd name="connsiteX21" fmla="*/ 5491434 w 7365784"/>
              <a:gd name="connsiteY21" fmla="*/ 6374814 h 6858000"/>
              <a:gd name="connsiteX22" fmla="*/ 7365784 w 7365784"/>
              <a:gd name="connsiteY22" fmla="*/ 3621656 h 6858000"/>
              <a:gd name="connsiteX23" fmla="*/ 5764885 w 7365784"/>
              <a:gd name="connsiteY23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365784" h="6858000">
                <a:moveTo>
                  <a:pt x="5742761" y="0"/>
                </a:moveTo>
                <a:lnTo>
                  <a:pt x="3076369" y="0"/>
                </a:lnTo>
                <a:lnTo>
                  <a:pt x="1949196" y="0"/>
                </a:lnTo>
                <a:lnTo>
                  <a:pt x="1583228" y="0"/>
                </a:lnTo>
                <a:lnTo>
                  <a:pt x="1457787" y="0"/>
                </a:lnTo>
                <a:lnTo>
                  <a:pt x="1445578" y="0"/>
                </a:lnTo>
                <a:lnTo>
                  <a:pt x="571708" y="0"/>
                </a:lnTo>
                <a:lnTo>
                  <a:pt x="237757" y="0"/>
                </a:lnTo>
                <a:lnTo>
                  <a:pt x="205161" y="0"/>
                </a:lnTo>
                <a:lnTo>
                  <a:pt x="0" y="0"/>
                </a:lnTo>
                <a:lnTo>
                  <a:pt x="0" y="6858000"/>
                </a:lnTo>
                <a:lnTo>
                  <a:pt x="205161" y="6858000"/>
                </a:lnTo>
                <a:lnTo>
                  <a:pt x="237757" y="6858000"/>
                </a:lnTo>
                <a:lnTo>
                  <a:pt x="571708" y="6858000"/>
                </a:lnTo>
                <a:lnTo>
                  <a:pt x="1274834" y="6858000"/>
                </a:lnTo>
                <a:lnTo>
                  <a:pt x="1445578" y="6858000"/>
                </a:lnTo>
                <a:lnTo>
                  <a:pt x="1457787" y="6858000"/>
                </a:lnTo>
                <a:lnTo>
                  <a:pt x="1949196" y="6858000"/>
                </a:lnTo>
                <a:lnTo>
                  <a:pt x="3076369" y="6858000"/>
                </a:lnTo>
                <a:lnTo>
                  <a:pt x="4863030" y="6858000"/>
                </a:lnTo>
                <a:lnTo>
                  <a:pt x="4974786" y="6780599"/>
                </a:lnTo>
                <a:cubicBezTo>
                  <a:pt x="5148604" y="6653108"/>
                  <a:pt x="5319231" y="6515397"/>
                  <a:pt x="5491434" y="6374814"/>
                </a:cubicBezTo>
                <a:cubicBezTo>
                  <a:pt x="6437059" y="5602839"/>
                  <a:pt x="7365784" y="4969131"/>
                  <a:pt x="7365784" y="3621656"/>
                </a:cubicBezTo>
                <a:cubicBezTo>
                  <a:pt x="7365784" y="2093192"/>
                  <a:pt x="6792048" y="754641"/>
                  <a:pt x="576488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73636C8-1392-483A-8A7A-CA259E806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3671" y="0"/>
            <a:ext cx="7208329" cy="6858000"/>
          </a:xfrm>
          <a:custGeom>
            <a:avLst/>
            <a:gdLst>
              <a:gd name="connsiteX0" fmla="*/ 5585306 w 7208329"/>
              <a:gd name="connsiteY0" fmla="*/ 0 h 6858000"/>
              <a:gd name="connsiteX1" fmla="*/ 2918914 w 7208329"/>
              <a:gd name="connsiteY1" fmla="*/ 0 h 6858000"/>
              <a:gd name="connsiteX2" fmla="*/ 1592911 w 7208329"/>
              <a:gd name="connsiteY2" fmla="*/ 0 h 6858000"/>
              <a:gd name="connsiteX3" fmla="*/ 1425773 w 7208329"/>
              <a:gd name="connsiteY3" fmla="*/ 0 h 6858000"/>
              <a:gd name="connsiteX4" fmla="*/ 1300332 w 7208329"/>
              <a:gd name="connsiteY4" fmla="*/ 0 h 6858000"/>
              <a:gd name="connsiteX5" fmla="*/ 1288123 w 7208329"/>
              <a:gd name="connsiteY5" fmla="*/ 0 h 6858000"/>
              <a:gd name="connsiteX6" fmla="*/ 414253 w 7208329"/>
              <a:gd name="connsiteY6" fmla="*/ 0 h 6858000"/>
              <a:gd name="connsiteX7" fmla="*/ 80302 w 7208329"/>
              <a:gd name="connsiteY7" fmla="*/ 0 h 6858000"/>
              <a:gd name="connsiteX8" fmla="*/ 47706 w 7208329"/>
              <a:gd name="connsiteY8" fmla="*/ 0 h 6858000"/>
              <a:gd name="connsiteX9" fmla="*/ 0 w 7208329"/>
              <a:gd name="connsiteY9" fmla="*/ 0 h 6858000"/>
              <a:gd name="connsiteX10" fmla="*/ 0 w 7208329"/>
              <a:gd name="connsiteY10" fmla="*/ 6858000 h 6858000"/>
              <a:gd name="connsiteX11" fmla="*/ 47706 w 7208329"/>
              <a:gd name="connsiteY11" fmla="*/ 6858000 h 6858000"/>
              <a:gd name="connsiteX12" fmla="*/ 80302 w 7208329"/>
              <a:gd name="connsiteY12" fmla="*/ 6858000 h 6858000"/>
              <a:gd name="connsiteX13" fmla="*/ 414253 w 7208329"/>
              <a:gd name="connsiteY13" fmla="*/ 6858000 h 6858000"/>
              <a:gd name="connsiteX14" fmla="*/ 1117379 w 7208329"/>
              <a:gd name="connsiteY14" fmla="*/ 6858000 h 6858000"/>
              <a:gd name="connsiteX15" fmla="*/ 1288123 w 7208329"/>
              <a:gd name="connsiteY15" fmla="*/ 6858000 h 6858000"/>
              <a:gd name="connsiteX16" fmla="*/ 1300332 w 7208329"/>
              <a:gd name="connsiteY16" fmla="*/ 6858000 h 6858000"/>
              <a:gd name="connsiteX17" fmla="*/ 1592911 w 7208329"/>
              <a:gd name="connsiteY17" fmla="*/ 6858000 h 6858000"/>
              <a:gd name="connsiteX18" fmla="*/ 2918914 w 7208329"/>
              <a:gd name="connsiteY18" fmla="*/ 6858000 h 6858000"/>
              <a:gd name="connsiteX19" fmla="*/ 4705575 w 7208329"/>
              <a:gd name="connsiteY19" fmla="*/ 6858000 h 6858000"/>
              <a:gd name="connsiteX20" fmla="*/ 4817331 w 7208329"/>
              <a:gd name="connsiteY20" fmla="*/ 6780599 h 6858000"/>
              <a:gd name="connsiteX21" fmla="*/ 5333979 w 7208329"/>
              <a:gd name="connsiteY21" fmla="*/ 6374814 h 6858000"/>
              <a:gd name="connsiteX22" fmla="*/ 7208329 w 7208329"/>
              <a:gd name="connsiteY22" fmla="*/ 3621656 h 6858000"/>
              <a:gd name="connsiteX23" fmla="*/ 5607430 w 7208329"/>
              <a:gd name="connsiteY23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08329" h="6858000">
                <a:moveTo>
                  <a:pt x="5585306" y="0"/>
                </a:moveTo>
                <a:lnTo>
                  <a:pt x="2918914" y="0"/>
                </a:lnTo>
                <a:lnTo>
                  <a:pt x="1592911" y="0"/>
                </a:lnTo>
                <a:lnTo>
                  <a:pt x="1425773" y="0"/>
                </a:lnTo>
                <a:lnTo>
                  <a:pt x="1300332" y="0"/>
                </a:lnTo>
                <a:lnTo>
                  <a:pt x="1288123" y="0"/>
                </a:lnTo>
                <a:lnTo>
                  <a:pt x="414253" y="0"/>
                </a:lnTo>
                <a:lnTo>
                  <a:pt x="80302" y="0"/>
                </a:lnTo>
                <a:lnTo>
                  <a:pt x="47706" y="0"/>
                </a:lnTo>
                <a:lnTo>
                  <a:pt x="0" y="0"/>
                </a:lnTo>
                <a:lnTo>
                  <a:pt x="0" y="6858000"/>
                </a:lnTo>
                <a:lnTo>
                  <a:pt x="47706" y="6858000"/>
                </a:lnTo>
                <a:lnTo>
                  <a:pt x="80302" y="6858000"/>
                </a:lnTo>
                <a:lnTo>
                  <a:pt x="414253" y="6858000"/>
                </a:lnTo>
                <a:lnTo>
                  <a:pt x="1117379" y="6858000"/>
                </a:lnTo>
                <a:lnTo>
                  <a:pt x="1288123" y="6858000"/>
                </a:lnTo>
                <a:lnTo>
                  <a:pt x="1300332" y="6858000"/>
                </a:lnTo>
                <a:lnTo>
                  <a:pt x="1592911" y="6858000"/>
                </a:lnTo>
                <a:lnTo>
                  <a:pt x="2918914" y="6858000"/>
                </a:lnTo>
                <a:lnTo>
                  <a:pt x="4705575" y="6858000"/>
                </a:lnTo>
                <a:lnTo>
                  <a:pt x="4817331" y="6780599"/>
                </a:lnTo>
                <a:cubicBezTo>
                  <a:pt x="4991149" y="6653108"/>
                  <a:pt x="5161776" y="6515397"/>
                  <a:pt x="5333979" y="6374814"/>
                </a:cubicBezTo>
                <a:cubicBezTo>
                  <a:pt x="6279604" y="5602839"/>
                  <a:pt x="7208329" y="4969131"/>
                  <a:pt x="7208329" y="3621656"/>
                </a:cubicBezTo>
                <a:cubicBezTo>
                  <a:pt x="7208329" y="2093192"/>
                  <a:pt x="6634593" y="754641"/>
                  <a:pt x="5607430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7539A79B-DFBA-4781-B0DE-4044B072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1139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0897" y="1346268"/>
            <a:ext cx="5568285" cy="280947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ea typeface="Calibri Light"/>
                <a:cs typeface="Calibri Light"/>
              </a:rPr>
              <a:t>AR/VR Workshop</a:t>
            </a:r>
            <a:br>
              <a:rPr lang="en-US" dirty="0">
                <a:ea typeface="Calibri Light"/>
                <a:cs typeface="Calibri Light"/>
              </a:rPr>
            </a:br>
            <a:r>
              <a:rPr lang="en-US" b="1" dirty="0">
                <a:latin typeface="+mn-lt"/>
                <a:ea typeface="Calibri Light"/>
                <a:cs typeface="Calibri Light"/>
              </a:rPr>
              <a:t>Mo</a:t>
            </a:r>
            <a:r>
              <a:rPr lang="en-US" b="1" dirty="0">
                <a:latin typeface="Calibri"/>
                <a:ea typeface="Calibri"/>
                <a:cs typeface="Calibri"/>
              </a:rPr>
              <a:t>ving geometric objects</a:t>
            </a:r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9341" y="4251279"/>
            <a:ext cx="5569714" cy="103722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dirty="0">
                <a:solidFill>
                  <a:srgbClr val="0070C0"/>
                </a:solidFill>
                <a:ea typeface="Calibri"/>
                <a:cs typeface="Calibri"/>
              </a:rPr>
              <a:t>Phillip G. Bradford</a:t>
            </a:r>
          </a:p>
          <a:p>
            <a:pPr algn="l"/>
            <a:r>
              <a:rPr lang="en-US" dirty="0">
                <a:solidFill>
                  <a:srgbClr val="0070C0"/>
                </a:solidFill>
                <a:ea typeface="Calibri"/>
                <a:cs typeface="Calibri"/>
              </a:rPr>
              <a:t>University of Connecticut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963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116D41-77F3-19FD-5F6B-9B84E1EAB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C49B6-79FC-ECA1-88E5-AFD5F5EF4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A-box </a:t>
            </a:r>
            <a:r>
              <a:rPr lang="en-US" dirty="0">
                <a:solidFill>
                  <a:srgbClr val="FF0000"/>
                </a:solidFill>
              </a:rPr>
              <a:t>dynamic rotation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EF49E-D3AB-5AC3-734B-215D98920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411" y="186996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animation=   </a:t>
            </a:r>
            <a:r>
              <a:rPr lang="en-US" dirty="0">
                <a:solidFill>
                  <a:srgbClr val="0070C0"/>
                </a:solidFill>
              </a:rPr>
              <a:t>“property: rotation;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dur: 10000;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from: 0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0070C0"/>
                </a:solidFill>
              </a:rPr>
              <a:t> 0;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to: 0 </a:t>
            </a:r>
            <a:r>
              <a:rPr lang="en-US" dirty="0">
                <a:solidFill>
                  <a:srgbClr val="FF0000"/>
                </a:solidFill>
              </a:rPr>
              <a:t>360</a:t>
            </a:r>
            <a:r>
              <a:rPr lang="en-US" dirty="0">
                <a:solidFill>
                  <a:srgbClr val="0070C0"/>
                </a:solidFill>
              </a:rPr>
              <a:t> 0;   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rotates </a:t>
            </a:r>
            <a:r>
              <a:rPr lang="en-US" b="1" dirty="0">
                <a:solidFill>
                  <a:srgbClr val="FF0000"/>
                </a:solidFill>
              </a:rPr>
              <a:t>around</a:t>
            </a:r>
            <a:r>
              <a:rPr lang="en-US" dirty="0">
                <a:solidFill>
                  <a:srgbClr val="FF0000"/>
                </a:solidFill>
              </a:rPr>
              <a:t> the y-axis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72F3220-EC73-5D30-6C54-E224A5512EEC}"/>
              </a:ext>
            </a:extLst>
          </p:cNvPr>
          <p:cNvCxnSpPr/>
          <p:nvPr/>
        </p:nvCxnSpPr>
        <p:spPr>
          <a:xfrm>
            <a:off x="5737123" y="4173794"/>
            <a:ext cx="5235677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097EC39-712F-F014-D18B-C3493C4B1278}"/>
              </a:ext>
            </a:extLst>
          </p:cNvPr>
          <p:cNvCxnSpPr>
            <a:cxnSpLocks/>
          </p:cNvCxnSpPr>
          <p:nvPr/>
        </p:nvCxnSpPr>
        <p:spPr>
          <a:xfrm flipV="1">
            <a:off x="8072284" y="1386348"/>
            <a:ext cx="0" cy="46457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42305FA-F815-8162-FEFB-8FFEE9FBC0E0}"/>
                  </a:ext>
                </a:extLst>
              </p:cNvPr>
              <p:cNvSpPr txBox="1"/>
              <p:nvPr/>
            </p:nvSpPr>
            <p:spPr>
              <a:xfrm>
                <a:off x="5737123" y="4173794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29FBFB-D69A-9818-26F8-34A6DA387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123" y="4173794"/>
                <a:ext cx="363433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60DFBA5-ED3D-2BA8-F59D-3DD4F8CB1F84}"/>
                  </a:ext>
                </a:extLst>
              </p:cNvPr>
              <p:cNvSpPr txBox="1"/>
              <p:nvPr/>
            </p:nvSpPr>
            <p:spPr>
              <a:xfrm>
                <a:off x="8173244" y="1204159"/>
                <a:ext cx="37016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1ADA6B-D81C-BDEB-0938-AC8D42022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3244" y="1204159"/>
                <a:ext cx="370166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051EA5C-2301-6FA1-2817-3A09A5B78F9F}"/>
              </a:ext>
            </a:extLst>
          </p:cNvPr>
          <p:cNvCxnSpPr>
            <a:cxnSpLocks/>
          </p:cNvCxnSpPr>
          <p:nvPr/>
        </p:nvCxnSpPr>
        <p:spPr>
          <a:xfrm flipV="1">
            <a:off x="6533535" y="4173794"/>
            <a:ext cx="1538749" cy="92605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2A8651-D3DA-08C4-4EB3-CDF94A8B02B9}"/>
              </a:ext>
            </a:extLst>
          </p:cNvPr>
          <p:cNvCxnSpPr>
            <a:cxnSpLocks/>
          </p:cNvCxnSpPr>
          <p:nvPr/>
        </p:nvCxnSpPr>
        <p:spPr>
          <a:xfrm flipV="1">
            <a:off x="8072284" y="2779380"/>
            <a:ext cx="2335162" cy="1382150"/>
          </a:xfrm>
          <a:prstGeom prst="line">
            <a:avLst/>
          </a:prstGeom>
          <a:ln w="28575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9BA2B6C-9DFE-32F4-9447-B47CF3D557EA}"/>
                  </a:ext>
                </a:extLst>
              </p:cNvPr>
              <p:cNvSpPr txBox="1"/>
              <p:nvPr/>
            </p:nvSpPr>
            <p:spPr>
              <a:xfrm>
                <a:off x="10510457" y="2415273"/>
                <a:ext cx="33489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95477F-76DA-F555-BB1C-A7B72C19E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457" y="2415273"/>
                <a:ext cx="334899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Cube outline">
            <a:extLst>
              <a:ext uri="{FF2B5EF4-FFF2-40B4-BE49-F238E27FC236}">
                <a16:creationId xmlns:a16="http://schemas.microsoft.com/office/drawing/2014/main" id="{04FBF8B1-0A6F-58E2-9CCF-46E086C179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76576" y="2054871"/>
            <a:ext cx="914400" cy="914400"/>
          </a:xfrm>
          <a:prstGeom prst="rect">
            <a:avLst/>
          </a:prstGeom>
        </p:spPr>
      </p:pic>
      <p:sp>
        <p:nvSpPr>
          <p:cNvPr id="7" name="Arrow: Curved Right 6">
            <a:extLst>
              <a:ext uri="{FF2B5EF4-FFF2-40B4-BE49-F238E27FC236}">
                <a16:creationId xmlns:a16="http://schemas.microsoft.com/office/drawing/2014/main" id="{8F74151E-8DB8-4CF2-7706-784B0AF284F4}"/>
              </a:ext>
            </a:extLst>
          </p:cNvPr>
          <p:cNvSpPr/>
          <p:nvPr/>
        </p:nvSpPr>
        <p:spPr>
          <a:xfrm>
            <a:off x="6736412" y="2972872"/>
            <a:ext cx="742682" cy="456127"/>
          </a:xfrm>
          <a:prstGeom prst="curv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880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83C0E-F1D1-D452-BFA8-E610F1421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animation – </a:t>
            </a:r>
            <a:r>
              <a:rPr lang="en-US" dirty="0">
                <a:solidFill>
                  <a:srgbClr val="FF0000"/>
                </a:solidFill>
              </a:rPr>
              <a:t>rotation in place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64423-B4D1-72CD-ECD8-65DCC4821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&lt;a-box  id="PGB box" position="0 2 -2.5" </a:t>
            </a:r>
            <a:r>
              <a:rPr lang="en-US" u="sng" dirty="0">
                <a:solidFill>
                  <a:schemeClr val="accent6"/>
                </a:solidFill>
              </a:rPr>
              <a:t>rotation</a:t>
            </a:r>
            <a:r>
              <a:rPr lang="en-US" dirty="0"/>
              <a:t>="45 45 45" 		color="green"</a:t>
            </a:r>
          </a:p>
          <a:p>
            <a:pPr marL="0" indent="0">
              <a:buNone/>
            </a:pPr>
            <a:r>
              <a:rPr lang="en-US" dirty="0"/>
              <a:t>	animation=   </a:t>
            </a:r>
            <a:r>
              <a:rPr lang="en-US" dirty="0">
                <a:solidFill>
                  <a:srgbClr val="0070C0"/>
                </a:solidFill>
              </a:rPr>
              <a:t>'property: </a:t>
            </a:r>
            <a:r>
              <a:rPr lang="en-US" u="sng" dirty="0">
                <a:solidFill>
                  <a:schemeClr val="accent6"/>
                </a:solidFill>
              </a:rPr>
              <a:t>rotation</a:t>
            </a:r>
            <a:r>
              <a:rPr lang="en-US" dirty="0">
                <a:solidFill>
                  <a:srgbClr val="0070C0"/>
                </a:solidFill>
              </a:rPr>
              <a:t>;         </a:t>
            </a:r>
            <a:r>
              <a:rPr lang="en-US" dirty="0">
                <a:solidFill>
                  <a:srgbClr val="FF0000"/>
                </a:solidFill>
              </a:rPr>
              <a:t>position…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dur: 10000;    </a:t>
            </a:r>
            <a:r>
              <a:rPr lang="en-US" dirty="0">
                <a:solidFill>
                  <a:srgbClr val="FF0000"/>
                </a:solidFill>
              </a:rPr>
              <a:t>entire transform in 10,000 milliseconds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from: 0 0 0;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to: 0 360 0;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</a:t>
            </a:r>
            <a:r>
              <a:rPr lang="en-US" dirty="0" err="1">
                <a:solidFill>
                  <a:srgbClr val="0070C0"/>
                </a:solidFill>
              </a:rPr>
              <a:t>dir</a:t>
            </a:r>
            <a:r>
              <a:rPr lang="en-US" dirty="0">
                <a:solidFill>
                  <a:srgbClr val="0070C0"/>
                </a:solidFill>
              </a:rPr>
              <a:t>: normal;   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easing: linear;   </a:t>
            </a:r>
            <a:r>
              <a:rPr lang="en-US" dirty="0">
                <a:solidFill>
                  <a:srgbClr val="FF0000"/>
                </a:solidFill>
              </a:rPr>
              <a:t>between runs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loop: true;'</a:t>
            </a:r>
          </a:p>
          <a:p>
            <a:pPr marL="0" indent="0">
              <a:buNone/>
            </a:pPr>
            <a:r>
              <a:rPr lang="en-US" dirty="0"/>
              <a:t>	  &gt;&lt;/a-box&gt;</a:t>
            </a:r>
          </a:p>
        </p:txBody>
      </p:sp>
    </p:spTree>
    <p:extLst>
      <p:ext uri="{BB962C8B-B14F-4D97-AF65-F5344CB8AC3E}">
        <p14:creationId xmlns:p14="http://schemas.microsoft.com/office/powerpoint/2010/main" val="3890012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41B35-771B-8ADD-F244-DFCE655EF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orbits?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656BC-447B-286E-FB03-A06C20F85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a-sphere-mars-spin-narrow.html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a-sphere-mars-spin-wide.html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575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52D3D-C042-F227-F593-6828804FD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Orbits – frame of reference</a:t>
            </a:r>
          </a:p>
        </p:txBody>
      </p:sp>
      <p:sp>
        <p:nvSpPr>
          <p:cNvPr id="4" name="Circle: Hollow 3">
            <a:extLst>
              <a:ext uri="{FF2B5EF4-FFF2-40B4-BE49-F238E27FC236}">
                <a16:creationId xmlns:a16="http://schemas.microsoft.com/office/drawing/2014/main" id="{19A69335-6979-6268-65E8-7283DFE81F6D}"/>
              </a:ext>
            </a:extLst>
          </p:cNvPr>
          <p:cNvSpPr/>
          <p:nvPr/>
        </p:nvSpPr>
        <p:spPr>
          <a:xfrm>
            <a:off x="6676338" y="1398767"/>
            <a:ext cx="3949522" cy="4155583"/>
          </a:xfrm>
          <a:prstGeom prst="don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E74A7D-0C8F-C53E-2953-75C6463ABAD2}"/>
              </a:ext>
            </a:extLst>
          </p:cNvPr>
          <p:cNvSpPr txBox="1"/>
          <p:nvPr/>
        </p:nvSpPr>
        <p:spPr>
          <a:xfrm>
            <a:off x="8290263" y="3346291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0,0,-5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800AB0-5032-A007-A5A4-2E7D47962D34}"/>
              </a:ext>
            </a:extLst>
          </p:cNvPr>
          <p:cNvSpPr txBox="1"/>
          <p:nvPr/>
        </p:nvSpPr>
        <p:spPr>
          <a:xfrm>
            <a:off x="10109621" y="1828731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0,0,-5 </a:t>
            </a:r>
            <a:r>
              <a:rPr lang="en-US" dirty="0">
                <a:sym typeface="Wingdings" panose="05000000000000000000" pitchFamily="2" charset="2"/>
              </a:rPr>
              <a:t> 0,0,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-10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D16555-D539-9165-8DC2-F180982EBB06}"/>
              </a:ext>
            </a:extLst>
          </p:cNvPr>
          <p:cNvSpPr txBox="1"/>
          <p:nvPr/>
        </p:nvSpPr>
        <p:spPr>
          <a:xfrm>
            <a:off x="9255048" y="2919813"/>
            <a:ext cx="164339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0,0,-2 </a:t>
            </a:r>
            <a:r>
              <a:rPr lang="en-US" dirty="0">
                <a:sym typeface="Wingdings" panose="05000000000000000000" pitchFamily="2" charset="2"/>
              </a:rPr>
              <a:t> 0,0,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-7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1D111A-3840-390A-6274-795575564DEC}"/>
              </a:ext>
            </a:extLst>
          </p:cNvPr>
          <p:cNvSpPr txBox="1"/>
          <p:nvPr/>
        </p:nvSpPr>
        <p:spPr>
          <a:xfrm>
            <a:off x="434378" y="2099796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&lt;a-assets&gt;</a:t>
            </a:r>
          </a:p>
          <a:p>
            <a:r>
              <a:rPr lang="en-US" dirty="0"/>
              <a:t>   &lt;</a:t>
            </a:r>
            <a:r>
              <a:rPr lang="en-US" dirty="0" err="1"/>
              <a:t>img</a:t>
            </a:r>
            <a:r>
              <a:rPr lang="en-US" dirty="0"/>
              <a:t> id="mars" </a:t>
            </a:r>
            <a:r>
              <a:rPr lang="en-US" dirty="0" err="1"/>
              <a:t>src</a:t>
            </a:r>
            <a:r>
              <a:rPr lang="en-US" dirty="0"/>
              <a:t>="./IMAGES/mars-</a:t>
            </a:r>
            <a:r>
              <a:rPr lang="en-US" dirty="0" err="1"/>
              <a:t>surface.avif</a:t>
            </a:r>
            <a:r>
              <a:rPr lang="en-US" dirty="0"/>
              <a:t>“&gt;</a:t>
            </a:r>
          </a:p>
          <a:p>
            <a:r>
              <a:rPr lang="en-US" dirty="0"/>
              <a:t>&lt;/a-assets&gt;</a:t>
            </a:r>
          </a:p>
          <a:p>
            <a:r>
              <a:rPr lang="en-US" dirty="0"/>
              <a:t>&lt;</a:t>
            </a:r>
            <a:r>
              <a:rPr lang="en-US" b="1" dirty="0"/>
              <a:t>a-entity</a:t>
            </a:r>
            <a:r>
              <a:rPr lang="en-US" dirty="0"/>
              <a:t> position="</a:t>
            </a:r>
            <a:r>
              <a:rPr lang="en-US" b="1" dirty="0">
                <a:solidFill>
                  <a:srgbClr val="7030A0"/>
                </a:solidFill>
              </a:rPr>
              <a:t>0 0 -5</a:t>
            </a:r>
            <a:r>
              <a:rPr lang="en-US" dirty="0"/>
              <a:t>" </a:t>
            </a:r>
          </a:p>
          <a:p>
            <a:r>
              <a:rPr lang="en-US" dirty="0"/>
              <a:t>	animation="property: rotation; </a:t>
            </a:r>
          </a:p>
          <a:p>
            <a:r>
              <a:rPr lang="en-US" dirty="0"/>
              <a:t>	to: 0 360 0;    </a:t>
            </a:r>
            <a:r>
              <a:rPr lang="en-US" dirty="0">
                <a:solidFill>
                  <a:srgbClr val="FF0000"/>
                </a:solidFill>
              </a:rPr>
              <a:t>rotates around the y-axis</a:t>
            </a:r>
            <a:endParaRPr lang="en-US" dirty="0"/>
          </a:p>
          <a:p>
            <a:r>
              <a:rPr lang="en-US" dirty="0"/>
              <a:t>	loop: true; dur:10000 "&gt;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accent1"/>
                </a:solidFill>
              </a:rPr>
              <a:t>&lt;a-sphere  id="</a:t>
            </a:r>
            <a:r>
              <a:rPr lang="en-US" dirty="0" err="1">
                <a:solidFill>
                  <a:schemeClr val="accent1"/>
                </a:solidFill>
              </a:rPr>
              <a:t>MySphere</a:t>
            </a:r>
            <a:r>
              <a:rPr lang="en-US" dirty="0">
                <a:solidFill>
                  <a:schemeClr val="accent1"/>
                </a:solidFill>
              </a:rPr>
              <a:t>" position="</a:t>
            </a:r>
            <a:r>
              <a:rPr lang="en-US" dirty="0">
                <a:solidFill>
                  <a:srgbClr val="FF0000"/>
                </a:solidFill>
              </a:rPr>
              <a:t>0 0 -2</a:t>
            </a:r>
            <a:r>
              <a:rPr lang="en-US" dirty="0">
                <a:solidFill>
                  <a:schemeClr val="accent1"/>
                </a:solidFill>
              </a:rPr>
              <a:t>" 			</a:t>
            </a:r>
            <a:r>
              <a:rPr lang="en-US" dirty="0" err="1">
                <a:solidFill>
                  <a:schemeClr val="accent1"/>
                </a:solidFill>
              </a:rPr>
              <a:t>src</a:t>
            </a:r>
            <a:r>
              <a:rPr lang="en-US" dirty="0">
                <a:solidFill>
                  <a:schemeClr val="accent1"/>
                </a:solidFill>
              </a:rPr>
              <a:t>="#mars" rotation="0 0 0" &gt;</a:t>
            </a:r>
          </a:p>
          <a:p>
            <a:r>
              <a:rPr lang="en-US" dirty="0">
                <a:solidFill>
                  <a:schemeClr val="accent1"/>
                </a:solidFill>
              </a:rPr>
              <a:t>	&lt;/a-sphere&gt;</a:t>
            </a:r>
          </a:p>
          <a:p>
            <a:r>
              <a:rPr lang="en-US" dirty="0"/>
              <a:t>&lt;/</a:t>
            </a:r>
            <a:r>
              <a:rPr lang="en-US" b="1" dirty="0"/>
              <a:t>a-entity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577524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15781-8429-1E12-D9BF-3F8F2FA6B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Several animations – frame </a:t>
            </a:r>
            <a:r>
              <a:rPr lang="en-US"/>
              <a:t>of reference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422004-9513-D2FA-B584-867B5C632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703" y="2529153"/>
            <a:ext cx="9322593" cy="233476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CD0A216-2B10-9355-C19A-81E6F9F79E2C}"/>
              </a:ext>
            </a:extLst>
          </p:cNvPr>
          <p:cNvCxnSpPr/>
          <p:nvPr/>
        </p:nvCxnSpPr>
        <p:spPr>
          <a:xfrm flipH="1">
            <a:off x="8637431" y="2023101"/>
            <a:ext cx="746975" cy="81566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64B5C6-6B0E-5943-A6D3-BEE76012C665}"/>
              </a:ext>
            </a:extLst>
          </p:cNvPr>
          <p:cNvCxnSpPr>
            <a:cxnSpLocks/>
          </p:cNvCxnSpPr>
          <p:nvPr/>
        </p:nvCxnSpPr>
        <p:spPr>
          <a:xfrm flipH="1" flipV="1">
            <a:off x="8967988" y="4019238"/>
            <a:ext cx="648237" cy="75556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866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3F183B-FE37-23B4-6E83-428DC0206A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238C2-21C7-D50C-F5C1-1EA52AEC4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Several animations at the same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A14AA0-ABE2-4C92-9051-EAFB1B821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510" y="3324415"/>
            <a:ext cx="8329565" cy="11062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B7FD7C-218F-2415-9938-3E613226838A}"/>
              </a:ext>
            </a:extLst>
          </p:cNvPr>
          <p:cNvSpPr txBox="1"/>
          <p:nvPr/>
        </p:nvSpPr>
        <p:spPr>
          <a:xfrm>
            <a:off x="6946005" y="3139749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749327-E26F-D3D1-1526-F117EEA2E840}"/>
              </a:ext>
            </a:extLst>
          </p:cNvPr>
          <p:cNvSpPr txBox="1"/>
          <p:nvPr/>
        </p:nvSpPr>
        <p:spPr>
          <a:xfrm>
            <a:off x="7347397" y="3429000"/>
            <a:ext cx="1010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translate</a:t>
            </a:r>
          </a:p>
        </p:txBody>
      </p:sp>
    </p:spTree>
    <p:extLst>
      <p:ext uri="{BB962C8B-B14F-4D97-AF65-F5344CB8AC3E}">
        <p14:creationId xmlns:p14="http://schemas.microsoft.com/office/powerpoint/2010/main" val="1704326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17752-E8BF-C7EB-C6AF-225EEC3F5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animations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7B57F-8D99-5527-F23B-F92D6F854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r>
              <a:rPr lang="en-US" sz="1600"/>
              <a:t>&lt;</a:t>
            </a:r>
            <a:r>
              <a:rPr lang="en-US" sz="1600" dirty="0"/>
              <a:t>a-sphere </a:t>
            </a:r>
            <a:r>
              <a:rPr lang="en-US" sz="1600" dirty="0" err="1"/>
              <a:t>src</a:t>
            </a:r>
            <a:r>
              <a:rPr lang="en-US" sz="1600" dirty="0"/>
              <a:t>="#mars" radius="0.5" position="0  0.5  0" segments-height="53"</a:t>
            </a:r>
          </a:p>
          <a:p>
            <a:pPr marL="0" indent="0">
              <a:buNone/>
            </a:pPr>
            <a:r>
              <a:rPr lang="en-US" sz="1600" dirty="0"/>
              <a:t>    animation='property: position; dur: 5000; from: </a:t>
            </a:r>
            <a:r>
              <a:rPr lang="en-US" sz="1600" dirty="0">
                <a:solidFill>
                  <a:srgbClr val="FF0000"/>
                </a:solidFill>
              </a:rPr>
              <a:t>-2  0.5  0</a:t>
            </a:r>
            <a:r>
              <a:rPr lang="en-US" sz="1600" dirty="0"/>
              <a:t>; to: </a:t>
            </a:r>
            <a:r>
              <a:rPr lang="en-US" sz="1600" dirty="0">
                <a:solidFill>
                  <a:srgbClr val="FF0000"/>
                </a:solidFill>
              </a:rPr>
              <a:t>2  0.5  0</a:t>
            </a:r>
            <a:r>
              <a:rPr lang="en-US" sz="1600" dirty="0"/>
              <a:t>;  </a:t>
            </a:r>
            <a:r>
              <a:rPr lang="en-US" sz="1600" dirty="0" err="1"/>
              <a:t>dir</a:t>
            </a:r>
            <a:r>
              <a:rPr lang="en-US" sz="1600" dirty="0"/>
              <a:t>: </a:t>
            </a:r>
            <a:r>
              <a:rPr lang="en-US" sz="1600" dirty="0">
                <a:solidFill>
                  <a:srgbClr val="0070C0"/>
                </a:solidFill>
              </a:rPr>
              <a:t>alternate</a:t>
            </a:r>
            <a:r>
              <a:rPr lang="en-US" sz="1600" dirty="0"/>
              <a:t>; easing: linear; loop: true;'</a:t>
            </a:r>
          </a:p>
          <a:p>
            <a:pPr marL="0" indent="0">
              <a:buNone/>
            </a:pPr>
            <a:r>
              <a:rPr lang="en-US" sz="1600" dirty="0"/>
              <a:t>    animation__2='property: rotation; dur: 1000; from: </a:t>
            </a:r>
            <a:r>
              <a:rPr lang="en-US" sz="1600" b="1" dirty="0"/>
              <a:t>0 0 0</a:t>
            </a:r>
            <a:r>
              <a:rPr lang="en-US" sz="1600" dirty="0"/>
              <a:t>;    to: </a:t>
            </a:r>
            <a:r>
              <a:rPr lang="en-US" sz="1600" b="1" dirty="0"/>
              <a:t>0 360 0</a:t>
            </a:r>
            <a:r>
              <a:rPr lang="en-US" sz="1600" dirty="0"/>
              <a:t>; </a:t>
            </a:r>
            <a:r>
              <a:rPr lang="en-US" sz="1600" dirty="0" err="1"/>
              <a:t>dir</a:t>
            </a:r>
            <a:r>
              <a:rPr lang="en-US" sz="1600" dirty="0"/>
              <a:t>: </a:t>
            </a:r>
            <a:r>
              <a:rPr lang="en-US" sz="1600" dirty="0">
                <a:solidFill>
                  <a:srgbClr val="0070C0"/>
                </a:solidFill>
              </a:rPr>
              <a:t>normal</a:t>
            </a:r>
            <a:r>
              <a:rPr lang="en-US" sz="1600" dirty="0"/>
              <a:t>;    easing: linear; loop: true;'</a:t>
            </a:r>
          </a:p>
          <a:p>
            <a:pPr marL="0" indent="0">
              <a:buNone/>
            </a:pPr>
            <a:r>
              <a:rPr lang="en-US" sz="1600" dirty="0"/>
              <a:t>    animation__3='property:  scale; dur: 1000; from: </a:t>
            </a:r>
            <a:r>
              <a:rPr lang="en-US" sz="1600" b="1" dirty="0"/>
              <a:t>1 1 1</a:t>
            </a:r>
            <a:r>
              <a:rPr lang="en-US" sz="1600" dirty="0"/>
              <a:t>;    to: </a:t>
            </a:r>
            <a:r>
              <a:rPr lang="en-US" sz="1600" b="1" dirty="0"/>
              <a:t>2 2 2</a:t>
            </a:r>
            <a:r>
              <a:rPr lang="en-US" sz="1600" dirty="0"/>
              <a:t>;   </a:t>
            </a:r>
            <a:r>
              <a:rPr lang="en-US" sz="1600" dirty="0" err="1"/>
              <a:t>dir</a:t>
            </a:r>
            <a:r>
              <a:rPr lang="en-US" sz="1600" dirty="0"/>
              <a:t>: </a:t>
            </a:r>
            <a:r>
              <a:rPr lang="en-US" sz="1600" dirty="0">
                <a:solidFill>
                  <a:srgbClr val="0070C0"/>
                </a:solidFill>
              </a:rPr>
              <a:t>alternate</a:t>
            </a:r>
            <a:r>
              <a:rPr lang="en-US" sz="1600" dirty="0"/>
              <a:t>; easing: linear; loop: true;'&gt;</a:t>
            </a:r>
          </a:p>
          <a:p>
            <a:pPr marL="0" indent="0">
              <a:buNone/>
            </a:pPr>
            <a:r>
              <a:rPr lang="en-US" sz="1600" dirty="0"/>
              <a:t>&lt;/a-sphere&gt;</a:t>
            </a:r>
          </a:p>
        </p:txBody>
      </p:sp>
    </p:spTree>
    <p:extLst>
      <p:ext uri="{BB962C8B-B14F-4D97-AF65-F5344CB8AC3E}">
        <p14:creationId xmlns:p14="http://schemas.microsoft.com/office/powerpoint/2010/main" val="4092314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C53F79-2BE7-9D02-E76B-9170C74561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75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179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2E1B-304C-70CA-4FE2-121036B45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ea typeface="Calibri Light"/>
                <a:cs typeface="Calibri Light"/>
              </a:rPr>
              <a:t>Outline</a:t>
            </a:r>
            <a:endParaRPr lang="en-US">
              <a:solidFill>
                <a:srgbClr val="0070C0"/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0D594-86CE-1ED4-994C-042A2971E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Translation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Spinning 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Rotation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Linear movement</a:t>
            </a:r>
          </a:p>
        </p:txBody>
      </p:sp>
    </p:spTree>
    <p:extLst>
      <p:ext uri="{BB962C8B-B14F-4D97-AF65-F5344CB8AC3E}">
        <p14:creationId xmlns:p14="http://schemas.microsoft.com/office/powerpoint/2010/main" val="1169712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AF7C0-61C7-630C-2CFE-867FCA196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A-box - </a:t>
            </a:r>
            <a:r>
              <a:rPr lang="en-US" sz="2800" b="1" dirty="0">
                <a:solidFill>
                  <a:srgbClr val="0070C0"/>
                </a:solidFill>
              </a:rPr>
              <a:t>https://aframe.io/docs/1.7.0/components/animation.html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C67BA-BB43-8852-DE38-9E906D991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  &lt;head&gt;</a:t>
            </a:r>
          </a:p>
          <a:p>
            <a:pPr marL="0" indent="0">
              <a:buNone/>
            </a:pPr>
            <a:r>
              <a:rPr lang="en-US" dirty="0"/>
              <a:t>    &lt;script </a:t>
            </a:r>
            <a:r>
              <a:rPr lang="en-US" dirty="0" err="1"/>
              <a:t>src</a:t>
            </a:r>
            <a:r>
              <a:rPr lang="en-US" dirty="0"/>
              <a:t>="https://aframe.io/releases/1.7.1/aframe.min.js"&gt;&lt;/script&gt;</a:t>
            </a:r>
          </a:p>
          <a:p>
            <a:pPr marL="0" indent="0">
              <a:buNone/>
            </a:pPr>
            <a:r>
              <a:rPr lang="en-US" dirty="0"/>
              <a:t>  &lt;/head&gt;</a:t>
            </a:r>
          </a:p>
          <a:p>
            <a:pPr marL="0" indent="0">
              <a:buNone/>
            </a:pPr>
            <a:r>
              <a:rPr lang="en-US" dirty="0"/>
              <a:t>  &lt;body&gt;</a:t>
            </a:r>
          </a:p>
          <a:p>
            <a:pPr marL="0" indent="0">
              <a:buNone/>
            </a:pPr>
            <a:r>
              <a:rPr lang="en-US" dirty="0"/>
              <a:t>    &lt;a-scene&gt;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b="1" dirty="0">
                <a:solidFill>
                  <a:srgbClr val="0070C0"/>
                </a:solidFill>
              </a:rPr>
              <a:t>&lt;a-box position=“</a:t>
            </a:r>
            <a:r>
              <a:rPr lang="en-US" dirty="0">
                <a:solidFill>
                  <a:srgbClr val="FF0000"/>
                </a:solidFill>
              </a:rPr>
              <a:t>0   </a:t>
            </a:r>
            <a:r>
              <a:rPr lang="en-US" dirty="0">
                <a:solidFill>
                  <a:srgbClr val="7030A0"/>
                </a:solidFill>
              </a:rPr>
              <a:t>1</a:t>
            </a:r>
            <a:r>
              <a:rPr lang="en-US" dirty="0"/>
              <a:t>   </a:t>
            </a:r>
            <a:r>
              <a:rPr lang="en-US" dirty="0">
                <a:solidFill>
                  <a:schemeClr val="accent1"/>
                </a:solidFill>
              </a:rPr>
              <a:t>-2.0</a:t>
            </a:r>
            <a:r>
              <a:rPr lang="en-US" b="1" dirty="0">
                <a:solidFill>
                  <a:srgbClr val="0070C0"/>
                </a:solidFill>
              </a:rPr>
              <a:t>” color=“red"&gt;&lt;/a-box&gt;</a:t>
            </a:r>
          </a:p>
          <a:p>
            <a:pPr marL="0" indent="0">
              <a:buNone/>
            </a:pPr>
            <a:r>
              <a:rPr lang="en-US" dirty="0"/>
              <a:t>    &lt;/a-scene&gt;</a:t>
            </a:r>
          </a:p>
          <a:p>
            <a:pPr marL="0" indent="0">
              <a:buNone/>
            </a:pPr>
            <a:r>
              <a:rPr lang="en-US" dirty="0"/>
              <a:t>  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013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94708-FCCD-7726-0310-163DFE579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A-box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A5ECE-DF1D-DA6D-6E77-4E3FF6F42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&lt;a-box position="</a:t>
            </a:r>
            <a:r>
              <a:rPr lang="en-US" dirty="0">
                <a:solidFill>
                  <a:srgbClr val="FF0000"/>
                </a:solidFill>
              </a:rPr>
              <a:t>-1.5   </a:t>
            </a:r>
            <a:r>
              <a:rPr lang="en-US" dirty="0">
                <a:solidFill>
                  <a:srgbClr val="7030A0"/>
                </a:solidFill>
              </a:rPr>
              <a:t>1</a:t>
            </a:r>
            <a:r>
              <a:rPr lang="en-US" dirty="0"/>
              <a:t>   </a:t>
            </a:r>
            <a:r>
              <a:rPr lang="en-US" dirty="0">
                <a:solidFill>
                  <a:schemeClr val="accent1"/>
                </a:solidFill>
              </a:rPr>
              <a:t>-2.0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&lt;/a-box&gt;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A-frame Inspector: </a:t>
            </a:r>
            <a:r>
              <a:rPr lang="en-US" dirty="0">
                <a:solidFill>
                  <a:schemeClr val="accent1"/>
                </a:solidFill>
              </a:rPr>
              <a:t>&lt;CTRL&gt;-&lt;ALT&gt;-I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9B3FF1-C31B-40E6-D4A3-E2E5B992C49E}"/>
              </a:ext>
            </a:extLst>
          </p:cNvPr>
          <p:cNvCxnSpPr/>
          <p:nvPr/>
        </p:nvCxnSpPr>
        <p:spPr>
          <a:xfrm>
            <a:off x="5737123" y="4173794"/>
            <a:ext cx="5235677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383A52-5A08-CCD0-07CB-0B54375DDCF2}"/>
              </a:ext>
            </a:extLst>
          </p:cNvPr>
          <p:cNvCxnSpPr>
            <a:cxnSpLocks/>
          </p:cNvCxnSpPr>
          <p:nvPr/>
        </p:nvCxnSpPr>
        <p:spPr>
          <a:xfrm flipV="1">
            <a:off x="8072284" y="1386348"/>
            <a:ext cx="0" cy="464574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29FBFB-D69A-9818-26F8-34A6DA38789E}"/>
                  </a:ext>
                </a:extLst>
              </p:cNvPr>
              <p:cNvSpPr txBox="1"/>
              <p:nvPr/>
            </p:nvSpPr>
            <p:spPr>
              <a:xfrm>
                <a:off x="5737123" y="4173794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29FBFB-D69A-9818-26F8-34A6DA387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123" y="4173794"/>
                <a:ext cx="363433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1ADA6B-D81C-BDEB-0938-AC8D42022DFC}"/>
                  </a:ext>
                </a:extLst>
              </p:cNvPr>
              <p:cNvSpPr txBox="1"/>
              <p:nvPr/>
            </p:nvSpPr>
            <p:spPr>
              <a:xfrm>
                <a:off x="8173244" y="1204159"/>
                <a:ext cx="37016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1ADA6B-D81C-BDEB-0938-AC8D42022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3244" y="1204159"/>
                <a:ext cx="370166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5ED3C18-1B13-66A5-70AE-E31DADA6FEBD}"/>
              </a:ext>
            </a:extLst>
          </p:cNvPr>
          <p:cNvCxnSpPr>
            <a:cxnSpLocks/>
          </p:cNvCxnSpPr>
          <p:nvPr/>
        </p:nvCxnSpPr>
        <p:spPr>
          <a:xfrm flipV="1">
            <a:off x="6533535" y="4173794"/>
            <a:ext cx="1538749" cy="9260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A91AA4A-0DF5-554B-D731-CC71649823CA}"/>
              </a:ext>
            </a:extLst>
          </p:cNvPr>
          <p:cNvCxnSpPr>
            <a:cxnSpLocks/>
          </p:cNvCxnSpPr>
          <p:nvPr/>
        </p:nvCxnSpPr>
        <p:spPr>
          <a:xfrm flipV="1">
            <a:off x="8072284" y="2779380"/>
            <a:ext cx="2335162" cy="138215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95477F-76DA-F555-BB1C-A7B72C19EDFB}"/>
                  </a:ext>
                </a:extLst>
              </p:cNvPr>
              <p:cNvSpPr txBox="1"/>
              <p:nvPr/>
            </p:nvSpPr>
            <p:spPr>
              <a:xfrm>
                <a:off x="10510457" y="2415273"/>
                <a:ext cx="33489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95477F-76DA-F555-BB1C-A7B72C19E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457" y="2415273"/>
                <a:ext cx="334899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219728F-8CC2-6847-E505-61BE2B7CBBB8}"/>
              </a:ext>
            </a:extLst>
          </p:cNvPr>
          <p:cNvSpPr txBox="1"/>
          <p:nvPr/>
        </p:nvSpPr>
        <p:spPr>
          <a:xfrm>
            <a:off x="9473877" y="2592728"/>
            <a:ext cx="66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-2.0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543DB-099F-DC24-32F0-481E9C8DFB29}"/>
              </a:ext>
            </a:extLst>
          </p:cNvPr>
          <p:cNvSpPr txBox="1"/>
          <p:nvPr/>
        </p:nvSpPr>
        <p:spPr>
          <a:xfrm>
            <a:off x="5866365" y="3669786"/>
            <a:ext cx="752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-1.5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E8EA5E-6154-63D8-2F93-73A6D2C1C27B}"/>
              </a:ext>
            </a:extLst>
          </p:cNvPr>
          <p:cNvSpPr txBox="1"/>
          <p:nvPr/>
        </p:nvSpPr>
        <p:spPr>
          <a:xfrm>
            <a:off x="7666051" y="294723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A2B021-2F1A-B5C9-D28F-42D5B9013C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4960" y="2947235"/>
            <a:ext cx="2839779" cy="2269229"/>
          </a:xfrm>
          <a:prstGeom prst="rect">
            <a:avLst/>
          </a:prstGeom>
        </p:spPr>
      </p:pic>
      <p:pic>
        <p:nvPicPr>
          <p:cNvPr id="17" name="Graphic 16" descr="Cube outline">
            <a:extLst>
              <a:ext uri="{FF2B5EF4-FFF2-40B4-BE49-F238E27FC236}">
                <a16:creationId xmlns:a16="http://schemas.microsoft.com/office/drawing/2014/main" id="{1CB6B35F-B60A-1551-960C-E7D2119EA4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61294" y="26103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965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94708-FCCD-7726-0310-163DFE579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A-box </a:t>
            </a:r>
            <a:r>
              <a:rPr lang="en-US" dirty="0">
                <a:solidFill>
                  <a:srgbClr val="FF0000"/>
                </a:solidFill>
              </a:rPr>
              <a:t>static rotation </a:t>
            </a:r>
            <a:r>
              <a:rPr lang="en-US" dirty="0">
                <a:solidFill>
                  <a:srgbClr val="0070C0"/>
                </a:solidFill>
              </a:rPr>
              <a:t>– a-Platonic-solids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A5ECE-DF1D-DA6D-6E77-4E3FF6F42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&lt;a-box position="</a:t>
            </a:r>
            <a:r>
              <a:rPr lang="en-US" dirty="0">
                <a:solidFill>
                  <a:srgbClr val="FF0000"/>
                </a:solidFill>
              </a:rPr>
              <a:t> -4  </a:t>
            </a:r>
            <a:r>
              <a:rPr lang="en-US" dirty="0">
                <a:solidFill>
                  <a:srgbClr val="7030A0"/>
                </a:solidFill>
              </a:rPr>
              <a:t>1</a:t>
            </a:r>
            <a:r>
              <a:rPr lang="en-US" dirty="0"/>
              <a:t>   </a:t>
            </a:r>
            <a:r>
              <a:rPr lang="en-US" dirty="0">
                <a:solidFill>
                  <a:schemeClr val="accent1"/>
                </a:solidFill>
              </a:rPr>
              <a:t>-2.5 </a:t>
            </a:r>
            <a:r>
              <a:rPr lang="en-US" dirty="0"/>
              <a:t>" 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>
                <a:solidFill>
                  <a:schemeClr val="accent1"/>
                </a:solidFill>
              </a:rPr>
              <a:t>rotation=“45 45 45" 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&lt;/a-box&gt;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x</a:t>
            </a: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/>
              <a:t>pitch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y</a:t>
            </a:r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b="1" dirty="0"/>
              <a:t>yaw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z   </a:t>
            </a:r>
            <a:r>
              <a:rPr lang="en-US" b="1" dirty="0"/>
              <a:t>roll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9B3FF1-C31B-40E6-D4A3-E2E5B992C49E}"/>
              </a:ext>
            </a:extLst>
          </p:cNvPr>
          <p:cNvCxnSpPr/>
          <p:nvPr/>
        </p:nvCxnSpPr>
        <p:spPr>
          <a:xfrm>
            <a:off x="5737123" y="4173794"/>
            <a:ext cx="523567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383A52-5A08-CCD0-07CB-0B54375DDCF2}"/>
              </a:ext>
            </a:extLst>
          </p:cNvPr>
          <p:cNvCxnSpPr>
            <a:cxnSpLocks/>
          </p:cNvCxnSpPr>
          <p:nvPr/>
        </p:nvCxnSpPr>
        <p:spPr>
          <a:xfrm flipV="1">
            <a:off x="8072284" y="1386348"/>
            <a:ext cx="0" cy="464574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29FBFB-D69A-9818-26F8-34A6DA38789E}"/>
                  </a:ext>
                </a:extLst>
              </p:cNvPr>
              <p:cNvSpPr txBox="1"/>
              <p:nvPr/>
            </p:nvSpPr>
            <p:spPr>
              <a:xfrm>
                <a:off x="5737123" y="4173794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29FBFB-D69A-9818-26F8-34A6DA387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123" y="4173794"/>
                <a:ext cx="363433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1ADA6B-D81C-BDEB-0938-AC8D42022DFC}"/>
                  </a:ext>
                </a:extLst>
              </p:cNvPr>
              <p:cNvSpPr txBox="1"/>
              <p:nvPr/>
            </p:nvSpPr>
            <p:spPr>
              <a:xfrm>
                <a:off x="8173244" y="1204159"/>
                <a:ext cx="37016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1ADA6B-D81C-BDEB-0938-AC8D42022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3244" y="1204159"/>
                <a:ext cx="370166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5ED3C18-1B13-66A5-70AE-E31DADA6FEBD}"/>
              </a:ext>
            </a:extLst>
          </p:cNvPr>
          <p:cNvCxnSpPr>
            <a:cxnSpLocks/>
          </p:cNvCxnSpPr>
          <p:nvPr/>
        </p:nvCxnSpPr>
        <p:spPr>
          <a:xfrm flipV="1">
            <a:off x="6533535" y="4173794"/>
            <a:ext cx="1538749" cy="9260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A91AA4A-0DF5-554B-D731-CC71649823CA}"/>
              </a:ext>
            </a:extLst>
          </p:cNvPr>
          <p:cNvCxnSpPr>
            <a:cxnSpLocks/>
          </p:cNvCxnSpPr>
          <p:nvPr/>
        </p:nvCxnSpPr>
        <p:spPr>
          <a:xfrm flipV="1">
            <a:off x="8072284" y="2779380"/>
            <a:ext cx="2335162" cy="138215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95477F-76DA-F555-BB1C-A7B72C19EDFB}"/>
                  </a:ext>
                </a:extLst>
              </p:cNvPr>
              <p:cNvSpPr txBox="1"/>
              <p:nvPr/>
            </p:nvSpPr>
            <p:spPr>
              <a:xfrm>
                <a:off x="10510457" y="2415273"/>
                <a:ext cx="33489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95477F-76DA-F555-BB1C-A7B72C19E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457" y="2415273"/>
                <a:ext cx="334899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Cube outline">
            <a:extLst>
              <a:ext uri="{FF2B5EF4-FFF2-40B4-BE49-F238E27FC236}">
                <a16:creationId xmlns:a16="http://schemas.microsoft.com/office/drawing/2014/main" id="{0426DD84-B1FF-74B6-2D4E-6E80577853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7865120">
            <a:off x="6079142" y="195807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885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CE153-79A6-2630-5E1A-52589041C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D61BAF4-4294-B80B-28E8-DC06604F9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595" y="1937242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77DEC5-33D6-D421-7DA0-F2E1563B2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068" y="1758045"/>
            <a:ext cx="7830669" cy="179223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7C98B34-8664-4BBE-00BB-077F189828D3}"/>
              </a:ext>
            </a:extLst>
          </p:cNvPr>
          <p:cNvCxnSpPr/>
          <p:nvPr/>
        </p:nvCxnSpPr>
        <p:spPr>
          <a:xfrm flipH="1">
            <a:off x="8847786" y="1529411"/>
            <a:ext cx="746975" cy="81566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B858F28-6156-5673-705B-6A58700A313B}"/>
              </a:ext>
            </a:extLst>
          </p:cNvPr>
          <p:cNvCxnSpPr>
            <a:cxnSpLocks/>
          </p:cNvCxnSpPr>
          <p:nvPr/>
        </p:nvCxnSpPr>
        <p:spPr>
          <a:xfrm flipV="1">
            <a:off x="6357871" y="2654160"/>
            <a:ext cx="283335" cy="91306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697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EA80B-2133-AB36-E153-49B07D078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Platonic solids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49A31-410D-04ED-109A-5AC7D8EFD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&lt;a-box position="-4.0 1 -2.5" color="green"&gt;&lt;/a-box&gt; &lt;!-- </a:t>
            </a:r>
            <a:r>
              <a:rPr lang="en-US" sz="2400" dirty="0">
                <a:solidFill>
                  <a:srgbClr val="0070C0"/>
                </a:solidFill>
              </a:rPr>
              <a:t>cube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--&gt;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&lt;a-entity position="-2.0 1 -2.5"  geometry="primitive: </a:t>
            </a:r>
            <a:r>
              <a:rPr lang="en-US" sz="2400" dirty="0">
                <a:solidFill>
                  <a:srgbClr val="0070C0"/>
                </a:solidFill>
              </a:rPr>
              <a:t>tetrahedron</a:t>
            </a:r>
            <a:r>
              <a:rPr lang="en-US" sz="2400" dirty="0"/>
              <a:t>; radius: 1"&gt;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&lt;/a-entity&gt;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&lt;a-entity position="0 1 -2.5" geometry="primitive: </a:t>
            </a:r>
            <a:r>
              <a:rPr lang="en-US" sz="2400" dirty="0">
                <a:solidFill>
                  <a:srgbClr val="0070C0"/>
                </a:solidFill>
              </a:rPr>
              <a:t>dodecahedron</a:t>
            </a:r>
            <a:r>
              <a:rPr lang="en-US" sz="2400" dirty="0"/>
              <a:t>; radius: 1"&gt;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&lt;/a-entity&gt;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&lt;a-entity position="2.0 1 -2.5" geometry="primitive: </a:t>
            </a:r>
            <a:r>
              <a:rPr lang="en-US" sz="2400" dirty="0">
                <a:solidFill>
                  <a:srgbClr val="0070C0"/>
                </a:solidFill>
              </a:rPr>
              <a:t>octahedron</a:t>
            </a:r>
            <a:r>
              <a:rPr lang="en-US" sz="2400" dirty="0"/>
              <a:t>; radius: 1"&gt;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&lt;/a-entity&gt;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&lt;a-entity position="4.0 1 -2.5" geometry="primitive: </a:t>
            </a:r>
            <a:r>
              <a:rPr lang="en-US" sz="2400" dirty="0">
                <a:solidFill>
                  <a:srgbClr val="0070C0"/>
                </a:solidFill>
              </a:rPr>
              <a:t>icosahedron</a:t>
            </a:r>
            <a:r>
              <a:rPr lang="en-US" sz="2400" dirty="0"/>
              <a:t>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&lt;/a-entity&gt;</a:t>
            </a:r>
          </a:p>
        </p:txBody>
      </p:sp>
    </p:spTree>
    <p:extLst>
      <p:ext uri="{BB962C8B-B14F-4D97-AF65-F5344CB8AC3E}">
        <p14:creationId xmlns:p14="http://schemas.microsoft.com/office/powerpoint/2010/main" val="4050061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8B449-7214-6E8B-9A8B-A55959B69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views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2880B-1AAE-B245-7A49-96063FC1E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876" y="3087377"/>
            <a:ext cx="6982998" cy="28507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812E9B-EB4C-450D-241C-CC9BAEB69820}"/>
              </a:ext>
            </a:extLst>
          </p:cNvPr>
          <p:cNvSpPr txBox="1"/>
          <p:nvPr/>
        </p:nvSpPr>
        <p:spPr>
          <a:xfrm>
            <a:off x="5372100" y="1360714"/>
            <a:ext cx="2845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A-frame Inspector: Top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911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83C0E-F1D1-D452-BFA8-E610F1421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animation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64423-B4D1-72CD-ECD8-65DCC4821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&lt;a-box  id="PGB box" position="0 2 -2.5" rotation="45 45 45" 		color="green"</a:t>
            </a:r>
          </a:p>
          <a:p>
            <a:pPr marL="0" indent="0">
              <a:buNone/>
            </a:pPr>
            <a:r>
              <a:rPr lang="en-US" dirty="0"/>
              <a:t>	animation=   </a:t>
            </a:r>
            <a:r>
              <a:rPr lang="en-US" dirty="0">
                <a:solidFill>
                  <a:srgbClr val="0070C0"/>
                </a:solidFill>
              </a:rPr>
              <a:t>“property: rotation;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dur: 10000;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from: 0 0 0;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to: 0 360 0;   </a:t>
            </a:r>
            <a:r>
              <a:rPr lang="en-US" dirty="0">
                <a:solidFill>
                  <a:srgbClr val="FF0000"/>
                </a:solidFill>
              </a:rPr>
              <a:t>rotates around the y-axis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</a:t>
            </a:r>
            <a:r>
              <a:rPr lang="en-US" dirty="0" err="1">
                <a:solidFill>
                  <a:srgbClr val="0070C0"/>
                </a:solidFill>
              </a:rPr>
              <a:t>dir</a:t>
            </a:r>
            <a:r>
              <a:rPr lang="en-US" dirty="0">
                <a:solidFill>
                  <a:srgbClr val="0070C0"/>
                </a:solidFill>
              </a:rPr>
              <a:t>: normal;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easing: linear;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	loop: true;”</a:t>
            </a:r>
          </a:p>
          <a:p>
            <a:pPr marL="0" indent="0">
              <a:buNone/>
            </a:pPr>
            <a:r>
              <a:rPr lang="en-US" dirty="0"/>
              <a:t>	  &gt;&lt;/a-box&gt;</a:t>
            </a:r>
          </a:p>
        </p:txBody>
      </p:sp>
    </p:spTree>
    <p:extLst>
      <p:ext uri="{BB962C8B-B14F-4D97-AF65-F5344CB8AC3E}">
        <p14:creationId xmlns:p14="http://schemas.microsoft.com/office/powerpoint/2010/main" val="4149205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2360</TotalTime>
  <Words>787</Words>
  <Application>Microsoft Office PowerPoint</Application>
  <PresentationFormat>Widescreen</PresentationFormat>
  <Paragraphs>132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Meiryo</vt:lpstr>
      <vt:lpstr>Aptos</vt:lpstr>
      <vt:lpstr>Arial</vt:lpstr>
      <vt:lpstr>Calibri</vt:lpstr>
      <vt:lpstr>Calibri Light</vt:lpstr>
      <vt:lpstr>Cambria Math</vt:lpstr>
      <vt:lpstr>Wingdings</vt:lpstr>
      <vt:lpstr>office theme</vt:lpstr>
      <vt:lpstr>AR/VR Workshop Moving geometric objects</vt:lpstr>
      <vt:lpstr>Outline</vt:lpstr>
      <vt:lpstr>A-box - https://aframe.io/docs/1.7.0/components/animation.html</vt:lpstr>
      <vt:lpstr>A-box</vt:lpstr>
      <vt:lpstr>A-box static rotation – a-Platonic-solids</vt:lpstr>
      <vt:lpstr>Translation</vt:lpstr>
      <vt:lpstr>Platonic solids </vt:lpstr>
      <vt:lpstr>Other views</vt:lpstr>
      <vt:lpstr>Basic animation</vt:lpstr>
      <vt:lpstr>A-box dynamic rotation</vt:lpstr>
      <vt:lpstr>Basic animation – rotation in place</vt:lpstr>
      <vt:lpstr>How to create orbits?</vt:lpstr>
      <vt:lpstr>Orbits – frame of reference</vt:lpstr>
      <vt:lpstr>Several animations – frame of reference</vt:lpstr>
      <vt:lpstr>Several animations at the same time</vt:lpstr>
      <vt:lpstr>Multi animations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Bradford, Phillip</cp:lastModifiedBy>
  <cp:revision>261</cp:revision>
  <cp:lastPrinted>2024-05-23T21:19:58Z</cp:lastPrinted>
  <dcterms:created xsi:type="dcterms:W3CDTF">2023-10-08T23:58:23Z</dcterms:created>
  <dcterms:modified xsi:type="dcterms:W3CDTF">2025-05-30T18:35:01Z</dcterms:modified>
</cp:coreProperties>
</file>