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6" r:id="rId2"/>
    <p:sldId id="298" r:id="rId3"/>
    <p:sldId id="259" r:id="rId4"/>
    <p:sldId id="290" r:id="rId5"/>
    <p:sldId id="282" r:id="rId6"/>
    <p:sldId id="299" r:id="rId7"/>
    <p:sldId id="270" r:id="rId8"/>
    <p:sldId id="280" r:id="rId9"/>
    <p:sldId id="284" r:id="rId10"/>
    <p:sldId id="274" r:id="rId11"/>
    <p:sldId id="272" r:id="rId12"/>
    <p:sldId id="277" r:id="rId13"/>
    <p:sldId id="285" r:id="rId14"/>
    <p:sldId id="287" r:id="rId15"/>
    <p:sldId id="288" r:id="rId16"/>
    <p:sldId id="279" r:id="rId17"/>
    <p:sldId id="283" r:id="rId18"/>
    <p:sldId id="297" r:id="rId1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8" d="100"/>
          <a:sy n="88" d="100"/>
        </p:scale>
        <p:origin x="9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https://aframe.io/docs/1.5.0/components/geometry.html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6B424-CA33-4A3E-9131-9279D1BF9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amevr/sample-assets/tree/master/assets/ima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_GDTB5OVpz0CC5DPpdiDbJgHW3vchiRu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frame.io/docs/1.7.0/primitives/a-text.html" TargetMode="External"/><Relationship Id="rId7" Type="http://schemas.openxmlformats.org/officeDocument/2006/relationships/hyperlink" Target="https://aframe.io/docs/1.7.0/primitives/a-sphere.html" TargetMode="External"/><Relationship Id="rId2" Type="http://schemas.openxmlformats.org/officeDocument/2006/relationships/hyperlink" Target="https://aframe.io/docs/1.7.0/core/scene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frame.io/docs/1.7.0/primitives/a-plane.html" TargetMode="External"/><Relationship Id="rId5" Type="http://schemas.openxmlformats.org/officeDocument/2006/relationships/hyperlink" Target="https://aframe.io/docs/1.7.0/primitives/a-cylinder.html" TargetMode="External"/><Relationship Id="rId4" Type="http://schemas.openxmlformats.org/officeDocument/2006/relationships/hyperlink" Target="https://aframe.io/docs/1.7.0/primitives/a-bo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3048" y="77283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Basic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A72887-186A-8CCC-90D3-CBCF5C6A2FEF}"/>
              </a:ext>
            </a:extLst>
          </p:cNvPr>
          <p:cNvSpPr txBox="1">
            <a:spLocks/>
          </p:cNvSpPr>
          <p:nvPr/>
        </p:nvSpPr>
        <p:spPr>
          <a:xfrm>
            <a:off x="2099256" y="43189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0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A866-15E2-DE3C-5CE2-86809B89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848A-4F1B-16BA-1750-A6ACDC7F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Another tab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https://github.com/aframevr/sample-assets/tree/master/assets/images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 our own </a:t>
            </a:r>
            <a:r>
              <a:rPr lang="en-US" sz="2400" dirty="0" err="1"/>
              <a:t>src</a:t>
            </a:r>
            <a:r>
              <a:rPr lang="en-US" sz="2400" dirty="0"/>
              <a:t>=“…”  by uploading</a:t>
            </a:r>
          </a:p>
        </p:txBody>
      </p:sp>
    </p:spTree>
    <p:extLst>
      <p:ext uri="{BB962C8B-B14F-4D97-AF65-F5344CB8AC3E}">
        <p14:creationId xmlns:p14="http://schemas.microsoft.com/office/powerpoint/2010/main" val="350805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in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   </a:t>
            </a:r>
            <a:r>
              <a:rPr lang="en-US" b="1" dirty="0"/>
              <a:t>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/>
              <a:t>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    </a:t>
            </a:r>
            <a:r>
              <a:rPr lang="en-US" b="1" dirty="0"/>
              <a:t>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3AFC68-4BA8-6C3F-06F6-9900706C5F7F}"/>
              </a:ext>
            </a:extLst>
          </p:cNvPr>
          <p:cNvSpPr txBox="1"/>
          <p:nvPr/>
        </p:nvSpPr>
        <p:spPr>
          <a:xfrm>
            <a:off x="6236843" y="2525879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a-box.html</a:t>
            </a:r>
          </a:p>
        </p:txBody>
      </p:sp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="https://aframe.io/releases/1.7.1/aframe.min.js"&gt;&lt;/script&gt;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"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A489-0DE0-2146-07AC-716FE36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Design/debug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58437-F02E-527F-5695-8726A6DF8F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81858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CTRL-ALT-I in browser</a:t>
            </a:r>
            <a:r>
              <a:rPr lang="en-US" dirty="0"/>
              <a:t>    for debugging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58D49-968F-F404-3361-8E985E53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395" y="2909479"/>
            <a:ext cx="3861612" cy="27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6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https://www.shadedrelief.com/natural3/pages/textures.html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a-sphere.html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buNone/>
            </a:pPr>
            <a:r>
              <a:rPr lang="en-US" dirty="0"/>
              <a:t>      &lt;a-sphere position="0  3  -5" </a:t>
            </a:r>
            <a:r>
              <a:rPr lang="en-US" dirty="0" err="1"/>
              <a:t>src</a:t>
            </a:r>
            <a:r>
              <a:rPr lang="en-US" dirty="0"/>
              <a:t>="./IMAGES/waternormals.jpg" 			  radius="1"&gt;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&lt;/a-sphere&gt;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302311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A-box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&lt;a-assets&gt;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&lt;</a:t>
            </a:r>
            <a:r>
              <a:rPr lang="en-US" sz="2800" dirty="0" err="1"/>
              <a:t>img</a:t>
            </a:r>
            <a:r>
              <a:rPr lang="en-US" sz="2800" dirty="0"/>
              <a:t> id="</a:t>
            </a:r>
            <a:r>
              <a:rPr lang="en-US" sz="2800" dirty="0" err="1"/>
              <a:t>boxTexture</a:t>
            </a:r>
            <a:r>
              <a:rPr lang="en-US" sz="2800" dirty="0"/>
              <a:t>" </a:t>
            </a:r>
            <a:r>
              <a:rPr lang="en-US" sz="2800" dirty="0" err="1"/>
              <a:t>src</a:t>
            </a:r>
            <a:r>
              <a:rPr lang="en-US" sz="2800" dirty="0"/>
              <a:t>=“./IMAGES/…"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&lt;/a-assets&gt;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&lt;a-box position="0 3 -5" </a:t>
            </a:r>
            <a:r>
              <a:rPr lang="en-US" dirty="0" err="1"/>
              <a:t>src</a:t>
            </a:r>
            <a:r>
              <a:rPr lang="en-US" dirty="0"/>
              <a:t>= “#</a:t>
            </a:r>
            <a:r>
              <a:rPr lang="en-US" sz="2800" dirty="0" err="1"/>
              <a:t>boxTexture</a:t>
            </a:r>
            <a:r>
              <a:rPr lang="en-US" dirty="0"/>
              <a:t>" radius="1"&gt;&lt;/a-box&gt;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96882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  0.5  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  1.25  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Famous: Several </a:t>
            </a:r>
            <a:r>
              <a:rPr lang="en-US" b="1" dirty="0">
                <a:solidFill>
                  <a:srgbClr val="0070C0"/>
                </a:solidFill>
              </a:rPr>
              <a:t>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56" y="1585903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  0.5  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  1.25  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  0.75  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  0  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B586-F32E-B371-228B-B293195B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geometric shapes 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5731D18-368D-9CE8-9C6A-80CB9B3E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52" y="1542290"/>
            <a:ext cx="4255138" cy="45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1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CACB-31AD-38B8-D51C-B346653D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C0D6-8B17-C175-C78B-DAA3DB29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2D images most common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https://en.wikipedia.org/wiki/VR_photography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4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VR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84B10-7BA7-B1B6-0679-5BE1F81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2461739"/>
            <a:ext cx="7367579" cy="3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Viewing VR Images</a:t>
            </a:r>
          </a:p>
        </p:txBody>
      </p:sp>
      <p:pic>
        <p:nvPicPr>
          <p:cNvPr id="3" name="Graphic 2" descr="3d Glasses outline">
            <a:extLst>
              <a:ext uri="{FF2B5EF4-FFF2-40B4-BE49-F238E27FC236}">
                <a16:creationId xmlns:a16="http://schemas.microsoft.com/office/drawing/2014/main" id="{2992276D-8FBE-B2C3-6595-CEBF58E9D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400" y="553304"/>
            <a:ext cx="2927211" cy="2927211"/>
          </a:xfrm>
          <a:prstGeom prst="rect">
            <a:avLst/>
          </a:prstGeom>
        </p:spPr>
      </p:pic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731E0BA1-9A45-579E-E6C3-DE44B1333C52}"/>
              </a:ext>
            </a:extLst>
          </p:cNvPr>
          <p:cNvSpPr/>
          <p:nvPr/>
        </p:nvSpPr>
        <p:spPr>
          <a:xfrm rot="2295461">
            <a:off x="6256745" y="1887378"/>
            <a:ext cx="1506828" cy="1741034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Extract 5">
            <a:extLst>
              <a:ext uri="{FF2B5EF4-FFF2-40B4-BE49-F238E27FC236}">
                <a16:creationId xmlns:a16="http://schemas.microsoft.com/office/drawing/2014/main" id="{D4D614F6-46CB-46B0-519F-A0FA6EDA5810}"/>
              </a:ext>
            </a:extLst>
          </p:cNvPr>
          <p:cNvSpPr/>
          <p:nvPr/>
        </p:nvSpPr>
        <p:spPr>
          <a:xfrm rot="2295461">
            <a:off x="6929869" y="2245700"/>
            <a:ext cx="1506828" cy="1853988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AAE8A58E-92BC-307C-9B53-8B2F40797660}"/>
              </a:ext>
            </a:extLst>
          </p:cNvPr>
          <p:cNvSpPr/>
          <p:nvPr/>
        </p:nvSpPr>
        <p:spPr>
          <a:xfrm rot="2295461">
            <a:off x="6676171" y="2888528"/>
            <a:ext cx="775781" cy="901998"/>
          </a:xfrm>
          <a:prstGeom prst="flowChartExtra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EF467-9105-1D36-FAC8-2353B6FDBF79}"/>
              </a:ext>
            </a:extLst>
          </p:cNvPr>
          <p:cNvSpPr txBox="1"/>
          <p:nvPr/>
        </p:nvSpPr>
        <p:spPr>
          <a:xfrm>
            <a:off x="858539" y="4781333"/>
            <a:ext cx="8268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Field-of-vision intersection 60</a:t>
            </a:r>
            <a:r>
              <a:rPr lang="en-US" sz="2800" baseline="30000" dirty="0"/>
              <a:t>o</a:t>
            </a:r>
            <a:r>
              <a:rPr lang="en-US" sz="2800" dirty="0"/>
              <a:t> </a:t>
            </a:r>
          </a:p>
          <a:p>
            <a:r>
              <a:rPr lang="en-US" sz="2800" dirty="0"/>
              <a:t>Field-of-vision = 110</a:t>
            </a:r>
            <a:r>
              <a:rPr lang="en-US" sz="2800" baseline="30000" dirty="0"/>
              <a:t>o</a:t>
            </a:r>
            <a:r>
              <a:rPr lang="en-US" sz="2800" dirty="0"/>
              <a:t> left  110</a:t>
            </a:r>
            <a:r>
              <a:rPr lang="en-US" sz="2800" baseline="30000" dirty="0"/>
              <a:t>o</a:t>
            </a:r>
            <a:r>
              <a:rPr lang="en-US" sz="2800" dirty="0"/>
              <a:t> right – 60</a:t>
            </a:r>
            <a:r>
              <a:rPr lang="en-US" sz="2800" baseline="30000" dirty="0"/>
              <a:t>o</a:t>
            </a:r>
            <a:r>
              <a:rPr lang="en-US" sz="2800" dirty="0"/>
              <a:t> intersection</a:t>
            </a:r>
          </a:p>
        </p:txBody>
      </p:sp>
    </p:spTree>
    <p:extLst>
      <p:ext uri="{BB962C8B-B14F-4D97-AF65-F5344CB8AC3E}">
        <p14:creationId xmlns:p14="http://schemas.microsoft.com/office/powerpoint/2010/main" val="263569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2908-EAB8-F93F-3DF5-E3FEC9B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Scenes and geometric objects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F39CF6-740C-F2D1-8FCE-DCD896246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49528"/>
              </p:ext>
            </p:extLst>
          </p:nvPr>
        </p:nvGraphicFramePr>
        <p:xfrm>
          <a:off x="446391" y="2174164"/>
          <a:ext cx="1129921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13">
                  <a:extLst>
                    <a:ext uri="{9D8B030D-6E8A-4147-A177-3AD203B41FA5}">
                      <a16:colId xmlns:a16="http://schemas.microsoft.com/office/drawing/2014/main" val="3046300315"/>
                    </a:ext>
                  </a:extLst>
                </a:gridCol>
                <a:gridCol w="2549986">
                  <a:extLst>
                    <a:ext uri="{9D8B030D-6E8A-4147-A177-3AD203B41FA5}">
                      <a16:colId xmlns:a16="http://schemas.microsoft.com/office/drawing/2014/main" val="3310798745"/>
                    </a:ext>
                  </a:extLst>
                </a:gridCol>
                <a:gridCol w="7184919">
                  <a:extLst>
                    <a:ext uri="{9D8B030D-6E8A-4147-A177-3AD203B41FA5}">
                      <a16:colId xmlns:a16="http://schemas.microsoft.com/office/drawing/2014/main" val="390814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Global root object contains all entities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linkClick r:id="rId2"/>
                        </a:rPr>
                        <a:t>https://aframe.io/docs/1.7.0/core/scene.html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3"/>
                        </a:rPr>
                        <a:t>https://aframe.io/docs/1.7.0/primitives/a-text.html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4"/>
                        </a:rPr>
                        <a:t>https://aframe.io/docs/1.7.0/primitives/a-box.html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8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a-cylinder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5"/>
                        </a:rPr>
                        <a:t>https://aframe.io/docs/1.7.0/primitives/a-cylinder.html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2D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6"/>
                        </a:rPr>
                        <a:t>https://aframe.io/docs/1.7.0/primitives/a-plane.html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7"/>
                        </a:rPr>
                        <a:t>https://aframe.io/docs/1.7.0/primitives/a-sphere.html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0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9155-D35B-C848-17BB-F515278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Geometric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752A-9015-7C62-6AE4-AEB20169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Mesh or geometry</a:t>
            </a:r>
          </a:p>
          <a:p>
            <a:pPr marL="0" indent="0">
              <a:buNone/>
            </a:pPr>
            <a:r>
              <a:rPr lang="en-US" dirty="0"/>
              <a:t>         Vertices, edges and faces defining a 3D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Texture</a:t>
            </a:r>
          </a:p>
          <a:p>
            <a:pPr marL="0" indent="0">
              <a:buNone/>
            </a:pPr>
            <a:r>
              <a:rPr lang="en-US" dirty="0"/>
              <a:t>         Color and appearance of a surface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representation: mesh and texture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7BC5-3FDD-1DAF-88C5-EAEC45FE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A-Frame geometries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8390-75C6-9012-6E4C-1D6177CC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BA5CA-1762-AD6A-A287-46454091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7" y="2270341"/>
            <a:ext cx="10447594" cy="44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2304</TotalTime>
  <Words>740</Words>
  <Application>Microsoft Office PowerPoint</Application>
  <PresentationFormat>Widescreen</PresentationFormat>
  <Paragraphs>134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Meiryo</vt:lpstr>
      <vt:lpstr>Aptos</vt:lpstr>
      <vt:lpstr>Arial</vt:lpstr>
      <vt:lpstr>Calibri</vt:lpstr>
      <vt:lpstr>Calibri Light</vt:lpstr>
      <vt:lpstr>Cambria Math</vt:lpstr>
      <vt:lpstr>office theme</vt:lpstr>
      <vt:lpstr>AR/VR Workshop Basic geometric objects</vt:lpstr>
      <vt:lpstr>Module demo highlights: 3D geometric shapes </vt:lpstr>
      <vt:lpstr>Outline</vt:lpstr>
      <vt:lpstr>3D images</vt:lpstr>
      <vt:lpstr>VR Images</vt:lpstr>
      <vt:lpstr>Viewing VR Images</vt:lpstr>
      <vt:lpstr>Scenes and geometric objects</vt:lpstr>
      <vt:lpstr>Geometric terms</vt:lpstr>
      <vt:lpstr>Pre-defined A-Frame geometries </vt:lpstr>
      <vt:lpstr>Textures</vt:lpstr>
      <vt:lpstr>A-box – in a scene</vt:lpstr>
      <vt:lpstr>A-box</vt:lpstr>
      <vt:lpstr>Design/debug</vt:lpstr>
      <vt:lpstr>Full visual representation = mesh + texture</vt:lpstr>
      <vt:lpstr>Full visual representation = mesh + texture</vt:lpstr>
      <vt:lpstr>Several geometric components</vt:lpstr>
      <vt:lpstr>Famous: Several geometric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256</cp:revision>
  <cp:lastPrinted>2024-05-23T21:19:58Z</cp:lastPrinted>
  <dcterms:created xsi:type="dcterms:W3CDTF">2023-10-08T23:58:23Z</dcterms:created>
  <dcterms:modified xsi:type="dcterms:W3CDTF">2025-10-24T15:03:27Z</dcterms:modified>
</cp:coreProperties>
</file>