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81" r:id="rId2"/>
    <p:sldId id="259" r:id="rId3"/>
    <p:sldId id="261" r:id="rId4"/>
    <p:sldId id="274" r:id="rId5"/>
    <p:sldId id="275" r:id="rId6"/>
    <p:sldId id="273" r:id="rId7"/>
    <p:sldId id="276" r:id="rId8"/>
    <p:sldId id="277" r:id="rId9"/>
    <p:sldId id="278" r:id="rId10"/>
    <p:sldId id="279" r:id="rId11"/>
    <p:sldId id="280" r:id="rId12"/>
    <p:sldId id="29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79312" autoAdjust="0"/>
  </p:normalViewPr>
  <p:slideViewPr>
    <p:cSldViewPr snapToGrid="0">
      <p:cViewPr varScale="1">
        <p:scale>
          <a:sx n="77" d="100"/>
          <a:sy n="77" d="100"/>
        </p:scale>
        <p:origin x="1387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22E7C-05FA-4B07-9A3E-26967016A603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85EB0-CA0C-4149-A730-6931A131D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13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F3E416D2-D994-4F7A-8F62-B28B11BE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8" name="Picture 37" descr="A colorful squares and lines&#10;&#10;Description automatically generated">
            <a:extLst>
              <a:ext uri="{FF2B5EF4-FFF2-40B4-BE49-F238E27FC236}">
                <a16:creationId xmlns:a16="http://schemas.microsoft.com/office/drawing/2014/main" id="{F19E26CD-2E53-0914-FE6B-3EE538E80F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75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FB27C166-470E-467E-9E9E-E235EEF3C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24691" y="0"/>
            <a:ext cx="7365784" cy="6858000"/>
          </a:xfrm>
          <a:custGeom>
            <a:avLst/>
            <a:gdLst>
              <a:gd name="connsiteX0" fmla="*/ 5742761 w 7365784"/>
              <a:gd name="connsiteY0" fmla="*/ 0 h 6858000"/>
              <a:gd name="connsiteX1" fmla="*/ 3076369 w 7365784"/>
              <a:gd name="connsiteY1" fmla="*/ 0 h 6858000"/>
              <a:gd name="connsiteX2" fmla="*/ 1949196 w 7365784"/>
              <a:gd name="connsiteY2" fmla="*/ 0 h 6858000"/>
              <a:gd name="connsiteX3" fmla="*/ 1583228 w 7365784"/>
              <a:gd name="connsiteY3" fmla="*/ 0 h 6858000"/>
              <a:gd name="connsiteX4" fmla="*/ 1457787 w 7365784"/>
              <a:gd name="connsiteY4" fmla="*/ 0 h 6858000"/>
              <a:gd name="connsiteX5" fmla="*/ 1445578 w 7365784"/>
              <a:gd name="connsiteY5" fmla="*/ 0 h 6858000"/>
              <a:gd name="connsiteX6" fmla="*/ 571708 w 7365784"/>
              <a:gd name="connsiteY6" fmla="*/ 0 h 6858000"/>
              <a:gd name="connsiteX7" fmla="*/ 237757 w 7365784"/>
              <a:gd name="connsiteY7" fmla="*/ 0 h 6858000"/>
              <a:gd name="connsiteX8" fmla="*/ 205161 w 7365784"/>
              <a:gd name="connsiteY8" fmla="*/ 0 h 6858000"/>
              <a:gd name="connsiteX9" fmla="*/ 0 w 7365784"/>
              <a:gd name="connsiteY9" fmla="*/ 0 h 6858000"/>
              <a:gd name="connsiteX10" fmla="*/ 0 w 7365784"/>
              <a:gd name="connsiteY10" fmla="*/ 6858000 h 6858000"/>
              <a:gd name="connsiteX11" fmla="*/ 205161 w 7365784"/>
              <a:gd name="connsiteY11" fmla="*/ 6858000 h 6858000"/>
              <a:gd name="connsiteX12" fmla="*/ 237757 w 7365784"/>
              <a:gd name="connsiteY12" fmla="*/ 6858000 h 6858000"/>
              <a:gd name="connsiteX13" fmla="*/ 571708 w 7365784"/>
              <a:gd name="connsiteY13" fmla="*/ 6858000 h 6858000"/>
              <a:gd name="connsiteX14" fmla="*/ 1274834 w 7365784"/>
              <a:gd name="connsiteY14" fmla="*/ 6858000 h 6858000"/>
              <a:gd name="connsiteX15" fmla="*/ 1445578 w 7365784"/>
              <a:gd name="connsiteY15" fmla="*/ 6858000 h 6858000"/>
              <a:gd name="connsiteX16" fmla="*/ 1457787 w 7365784"/>
              <a:gd name="connsiteY16" fmla="*/ 6858000 h 6858000"/>
              <a:gd name="connsiteX17" fmla="*/ 1949196 w 7365784"/>
              <a:gd name="connsiteY17" fmla="*/ 6858000 h 6858000"/>
              <a:gd name="connsiteX18" fmla="*/ 3076369 w 7365784"/>
              <a:gd name="connsiteY18" fmla="*/ 6858000 h 6858000"/>
              <a:gd name="connsiteX19" fmla="*/ 4863030 w 7365784"/>
              <a:gd name="connsiteY19" fmla="*/ 6858000 h 6858000"/>
              <a:gd name="connsiteX20" fmla="*/ 4974786 w 7365784"/>
              <a:gd name="connsiteY20" fmla="*/ 6780599 h 6858000"/>
              <a:gd name="connsiteX21" fmla="*/ 5491434 w 7365784"/>
              <a:gd name="connsiteY21" fmla="*/ 6374814 h 6858000"/>
              <a:gd name="connsiteX22" fmla="*/ 7365784 w 7365784"/>
              <a:gd name="connsiteY22" fmla="*/ 3621656 h 6858000"/>
              <a:gd name="connsiteX23" fmla="*/ 5764885 w 7365784"/>
              <a:gd name="connsiteY23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365784" h="6858000">
                <a:moveTo>
                  <a:pt x="5742761" y="0"/>
                </a:moveTo>
                <a:lnTo>
                  <a:pt x="3076369" y="0"/>
                </a:lnTo>
                <a:lnTo>
                  <a:pt x="1949196" y="0"/>
                </a:lnTo>
                <a:lnTo>
                  <a:pt x="1583228" y="0"/>
                </a:lnTo>
                <a:lnTo>
                  <a:pt x="1457787" y="0"/>
                </a:lnTo>
                <a:lnTo>
                  <a:pt x="1445578" y="0"/>
                </a:lnTo>
                <a:lnTo>
                  <a:pt x="571708" y="0"/>
                </a:lnTo>
                <a:lnTo>
                  <a:pt x="237757" y="0"/>
                </a:lnTo>
                <a:lnTo>
                  <a:pt x="205161" y="0"/>
                </a:lnTo>
                <a:lnTo>
                  <a:pt x="0" y="0"/>
                </a:lnTo>
                <a:lnTo>
                  <a:pt x="0" y="6858000"/>
                </a:lnTo>
                <a:lnTo>
                  <a:pt x="205161" y="6858000"/>
                </a:lnTo>
                <a:lnTo>
                  <a:pt x="237757" y="6858000"/>
                </a:lnTo>
                <a:lnTo>
                  <a:pt x="571708" y="6858000"/>
                </a:lnTo>
                <a:lnTo>
                  <a:pt x="1274834" y="6858000"/>
                </a:lnTo>
                <a:lnTo>
                  <a:pt x="1445578" y="6858000"/>
                </a:lnTo>
                <a:lnTo>
                  <a:pt x="1457787" y="6858000"/>
                </a:lnTo>
                <a:lnTo>
                  <a:pt x="1949196" y="6858000"/>
                </a:lnTo>
                <a:lnTo>
                  <a:pt x="3076369" y="6858000"/>
                </a:lnTo>
                <a:lnTo>
                  <a:pt x="4863030" y="6858000"/>
                </a:lnTo>
                <a:lnTo>
                  <a:pt x="4974786" y="6780599"/>
                </a:lnTo>
                <a:cubicBezTo>
                  <a:pt x="5148604" y="6653108"/>
                  <a:pt x="5319231" y="6515397"/>
                  <a:pt x="5491434" y="6374814"/>
                </a:cubicBezTo>
                <a:cubicBezTo>
                  <a:pt x="6437059" y="5602839"/>
                  <a:pt x="7365784" y="4969131"/>
                  <a:pt x="7365784" y="3621656"/>
                </a:cubicBezTo>
                <a:cubicBezTo>
                  <a:pt x="7365784" y="2093192"/>
                  <a:pt x="6792048" y="754641"/>
                  <a:pt x="576488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73636C8-1392-483A-8A7A-CA259E806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3671" y="0"/>
            <a:ext cx="7208329" cy="6858000"/>
          </a:xfrm>
          <a:custGeom>
            <a:avLst/>
            <a:gdLst>
              <a:gd name="connsiteX0" fmla="*/ 5585306 w 7208329"/>
              <a:gd name="connsiteY0" fmla="*/ 0 h 6858000"/>
              <a:gd name="connsiteX1" fmla="*/ 2918914 w 7208329"/>
              <a:gd name="connsiteY1" fmla="*/ 0 h 6858000"/>
              <a:gd name="connsiteX2" fmla="*/ 1592911 w 7208329"/>
              <a:gd name="connsiteY2" fmla="*/ 0 h 6858000"/>
              <a:gd name="connsiteX3" fmla="*/ 1425773 w 7208329"/>
              <a:gd name="connsiteY3" fmla="*/ 0 h 6858000"/>
              <a:gd name="connsiteX4" fmla="*/ 1300332 w 7208329"/>
              <a:gd name="connsiteY4" fmla="*/ 0 h 6858000"/>
              <a:gd name="connsiteX5" fmla="*/ 1288123 w 7208329"/>
              <a:gd name="connsiteY5" fmla="*/ 0 h 6858000"/>
              <a:gd name="connsiteX6" fmla="*/ 414253 w 7208329"/>
              <a:gd name="connsiteY6" fmla="*/ 0 h 6858000"/>
              <a:gd name="connsiteX7" fmla="*/ 80302 w 7208329"/>
              <a:gd name="connsiteY7" fmla="*/ 0 h 6858000"/>
              <a:gd name="connsiteX8" fmla="*/ 47706 w 7208329"/>
              <a:gd name="connsiteY8" fmla="*/ 0 h 6858000"/>
              <a:gd name="connsiteX9" fmla="*/ 0 w 7208329"/>
              <a:gd name="connsiteY9" fmla="*/ 0 h 6858000"/>
              <a:gd name="connsiteX10" fmla="*/ 0 w 7208329"/>
              <a:gd name="connsiteY10" fmla="*/ 6858000 h 6858000"/>
              <a:gd name="connsiteX11" fmla="*/ 47706 w 7208329"/>
              <a:gd name="connsiteY11" fmla="*/ 6858000 h 6858000"/>
              <a:gd name="connsiteX12" fmla="*/ 80302 w 7208329"/>
              <a:gd name="connsiteY12" fmla="*/ 6858000 h 6858000"/>
              <a:gd name="connsiteX13" fmla="*/ 414253 w 7208329"/>
              <a:gd name="connsiteY13" fmla="*/ 6858000 h 6858000"/>
              <a:gd name="connsiteX14" fmla="*/ 1117379 w 7208329"/>
              <a:gd name="connsiteY14" fmla="*/ 6858000 h 6858000"/>
              <a:gd name="connsiteX15" fmla="*/ 1288123 w 7208329"/>
              <a:gd name="connsiteY15" fmla="*/ 6858000 h 6858000"/>
              <a:gd name="connsiteX16" fmla="*/ 1300332 w 7208329"/>
              <a:gd name="connsiteY16" fmla="*/ 6858000 h 6858000"/>
              <a:gd name="connsiteX17" fmla="*/ 1592911 w 7208329"/>
              <a:gd name="connsiteY17" fmla="*/ 6858000 h 6858000"/>
              <a:gd name="connsiteX18" fmla="*/ 2918914 w 7208329"/>
              <a:gd name="connsiteY18" fmla="*/ 6858000 h 6858000"/>
              <a:gd name="connsiteX19" fmla="*/ 4705575 w 7208329"/>
              <a:gd name="connsiteY19" fmla="*/ 6858000 h 6858000"/>
              <a:gd name="connsiteX20" fmla="*/ 4817331 w 7208329"/>
              <a:gd name="connsiteY20" fmla="*/ 6780599 h 6858000"/>
              <a:gd name="connsiteX21" fmla="*/ 5333979 w 7208329"/>
              <a:gd name="connsiteY21" fmla="*/ 6374814 h 6858000"/>
              <a:gd name="connsiteX22" fmla="*/ 7208329 w 7208329"/>
              <a:gd name="connsiteY22" fmla="*/ 3621656 h 6858000"/>
              <a:gd name="connsiteX23" fmla="*/ 5607430 w 7208329"/>
              <a:gd name="connsiteY23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08329" h="6858000">
                <a:moveTo>
                  <a:pt x="5585306" y="0"/>
                </a:moveTo>
                <a:lnTo>
                  <a:pt x="2918914" y="0"/>
                </a:lnTo>
                <a:lnTo>
                  <a:pt x="1592911" y="0"/>
                </a:lnTo>
                <a:lnTo>
                  <a:pt x="1425773" y="0"/>
                </a:lnTo>
                <a:lnTo>
                  <a:pt x="1300332" y="0"/>
                </a:lnTo>
                <a:lnTo>
                  <a:pt x="1288123" y="0"/>
                </a:lnTo>
                <a:lnTo>
                  <a:pt x="414253" y="0"/>
                </a:lnTo>
                <a:lnTo>
                  <a:pt x="80302" y="0"/>
                </a:lnTo>
                <a:lnTo>
                  <a:pt x="47706" y="0"/>
                </a:lnTo>
                <a:lnTo>
                  <a:pt x="0" y="0"/>
                </a:lnTo>
                <a:lnTo>
                  <a:pt x="0" y="6858000"/>
                </a:lnTo>
                <a:lnTo>
                  <a:pt x="47706" y="6858000"/>
                </a:lnTo>
                <a:lnTo>
                  <a:pt x="80302" y="6858000"/>
                </a:lnTo>
                <a:lnTo>
                  <a:pt x="414253" y="6858000"/>
                </a:lnTo>
                <a:lnTo>
                  <a:pt x="1117379" y="6858000"/>
                </a:lnTo>
                <a:lnTo>
                  <a:pt x="1288123" y="6858000"/>
                </a:lnTo>
                <a:lnTo>
                  <a:pt x="1300332" y="6858000"/>
                </a:lnTo>
                <a:lnTo>
                  <a:pt x="1592911" y="6858000"/>
                </a:lnTo>
                <a:lnTo>
                  <a:pt x="2918914" y="6858000"/>
                </a:lnTo>
                <a:lnTo>
                  <a:pt x="4705575" y="6858000"/>
                </a:lnTo>
                <a:lnTo>
                  <a:pt x="4817331" y="6780599"/>
                </a:lnTo>
                <a:cubicBezTo>
                  <a:pt x="4991149" y="6653108"/>
                  <a:pt x="5161776" y="6515397"/>
                  <a:pt x="5333979" y="6374814"/>
                </a:cubicBezTo>
                <a:cubicBezTo>
                  <a:pt x="6279604" y="5602839"/>
                  <a:pt x="7208329" y="4969131"/>
                  <a:pt x="7208329" y="3621656"/>
                </a:cubicBezTo>
                <a:cubicBezTo>
                  <a:pt x="7208329" y="2093192"/>
                  <a:pt x="6634593" y="754641"/>
                  <a:pt x="5607430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7539A79B-DFBA-4781-B0DE-4044B072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1139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0897" y="1346268"/>
            <a:ext cx="5568285" cy="280947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ea typeface="Calibri Light"/>
                <a:cs typeface="Calibri Light"/>
              </a:rPr>
              <a:t>AR/VR Workshop</a:t>
            </a:r>
            <a:br>
              <a:rPr lang="en-US" dirty="0">
                <a:ea typeface="Calibri Light"/>
                <a:cs typeface="Calibri Light"/>
              </a:rPr>
            </a:br>
            <a:r>
              <a:rPr lang="en-US" b="1" dirty="0">
                <a:latin typeface="Calibri"/>
                <a:ea typeface="Calibri"/>
                <a:cs typeface="Calibri"/>
              </a:rPr>
              <a:t>Defining A-Frame components</a:t>
            </a:r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9341" y="4251279"/>
            <a:ext cx="5569714" cy="103722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dirty="0">
                <a:solidFill>
                  <a:srgbClr val="0070C0"/>
                </a:solidFill>
                <a:ea typeface="Calibri"/>
                <a:cs typeface="Calibri"/>
              </a:rPr>
              <a:t>Phillip G. Bradford</a:t>
            </a:r>
          </a:p>
          <a:p>
            <a:pPr algn="l"/>
            <a:r>
              <a:rPr lang="en-US" dirty="0">
                <a:solidFill>
                  <a:srgbClr val="0070C0"/>
                </a:solidFill>
                <a:ea typeface="Calibri"/>
                <a:cs typeface="Calibri"/>
              </a:rPr>
              <a:t>University of Connecticut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875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AC5AD-3F49-0BD0-C02A-147A8E20E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On-click - </a:t>
            </a:r>
            <a:r>
              <a:rPr lang="en-US" dirty="0">
                <a:solidFill>
                  <a:srgbClr val="FF0000"/>
                </a:solidFill>
              </a:rPr>
              <a:t>a-boxs-events-test.html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E6BF6-8EE9-3397-E431-74360E5AA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AFRAME.registerComponent</a:t>
            </a:r>
            <a:r>
              <a:rPr lang="en-US" dirty="0"/>
              <a:t>('my-color-toggle',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init</a:t>
            </a:r>
            <a:r>
              <a:rPr lang="en-US" dirty="0"/>
              <a:t>: function() {</a:t>
            </a:r>
          </a:p>
          <a:p>
            <a:pPr marL="0" indent="0">
              <a:buNone/>
            </a:pPr>
            <a:r>
              <a:rPr lang="en-US" dirty="0"/>
              <a:t>		let </a:t>
            </a:r>
            <a:r>
              <a:rPr lang="en-US" dirty="0" err="1"/>
              <a:t>el</a:t>
            </a:r>
            <a:r>
              <a:rPr lang="en-US" dirty="0"/>
              <a:t> = </a:t>
            </a:r>
            <a:r>
              <a:rPr lang="en-US" dirty="0" err="1"/>
              <a:t>this.el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this.toggleColor</a:t>
            </a:r>
            <a:r>
              <a:rPr lang="en-US" dirty="0"/>
              <a:t> = function() { // adding a method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el.setAttribute</a:t>
            </a:r>
            <a:r>
              <a:rPr lang="en-US" dirty="0"/>
              <a:t>('</a:t>
            </a:r>
            <a:r>
              <a:rPr lang="en-US" dirty="0" err="1"/>
              <a:t>color','orange</a:t>
            </a:r>
            <a:r>
              <a:rPr lang="en-US" dirty="0"/>
              <a:t>');</a:t>
            </a:r>
          </a:p>
          <a:p>
            <a:pPr marL="0" indent="0">
              <a:buNone/>
            </a:pPr>
            <a:r>
              <a:rPr lang="en-US" dirty="0"/>
              <a:t>		};</a:t>
            </a:r>
          </a:p>
          <a:p>
            <a:pPr marL="0" indent="0">
              <a:buNone/>
            </a:pPr>
            <a:r>
              <a:rPr lang="en-US" dirty="0"/>
              <a:t>		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this.el.addEventListener</a:t>
            </a:r>
            <a:r>
              <a:rPr lang="en-US" dirty="0"/>
              <a:t>('click', </a:t>
            </a:r>
            <a:r>
              <a:rPr lang="en-US" dirty="0" err="1"/>
              <a:t>this.toggleColor</a:t>
            </a:r>
            <a:r>
              <a:rPr lang="en-US" dirty="0"/>
              <a:t>, { passive: true });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684332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DF5DA-88BB-B01B-CF9D-04E19BA8C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But, wait!  We can animate!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a-cube-rotation-as-AFRAME.html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2CFDCE-646F-9ADC-7EA5-3682AC0B3D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089" y="2753140"/>
            <a:ext cx="10962484" cy="2849280"/>
          </a:xfrm>
        </p:spPr>
      </p:pic>
    </p:spTree>
    <p:extLst>
      <p:ext uri="{BB962C8B-B14F-4D97-AF65-F5344CB8AC3E}">
        <p14:creationId xmlns:p14="http://schemas.microsoft.com/office/powerpoint/2010/main" val="1101907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C53F79-2BE7-9D02-E76B-9170C74561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75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179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2E1B-304C-70CA-4FE2-121036B45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ea typeface="Calibri Light"/>
                <a:cs typeface="Calibri Light"/>
              </a:rPr>
              <a:t>Outline</a:t>
            </a:r>
            <a:endParaRPr lang="en-US">
              <a:solidFill>
                <a:srgbClr val="0070C0"/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0D594-86CE-1ED4-994C-042A2971E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Motivation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Parts of A-frame components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Defining a new a-frame component 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69712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763E2-324A-C8CF-91A4-3F6EE9C6E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cs typeface="Calibri Light"/>
              </a:rPr>
              <a:t>Component schema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E68F0-47E1-542C-346B-86B74C346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 err="1">
                <a:latin typeface="Consolas"/>
                <a:cs typeface="Calibri" panose="020F0502020204030204"/>
              </a:rPr>
              <a:t>AFRAME.registerComponent</a:t>
            </a:r>
            <a:r>
              <a:rPr lang="en-US" dirty="0">
                <a:latin typeface="Consolas"/>
                <a:cs typeface="Calibri" panose="020F0502020204030204"/>
              </a:rPr>
              <a:t>(‘my-box', {</a:t>
            </a:r>
            <a:br>
              <a:rPr lang="en-US" dirty="0">
                <a:latin typeface="Consolas"/>
                <a:cs typeface="Calibri" panose="020F0502020204030204"/>
              </a:rPr>
            </a:br>
            <a:r>
              <a:rPr lang="en-US" dirty="0">
                <a:latin typeface="Consolas"/>
                <a:cs typeface="Calibri" panose="020F0502020204030204"/>
              </a:rPr>
              <a:t>  </a:t>
            </a:r>
            <a:r>
              <a:rPr lang="en-US" b="1" dirty="0">
                <a:solidFill>
                  <a:srgbClr val="0070C0"/>
                </a:solidFill>
                <a:latin typeface="Consolas"/>
                <a:cs typeface="Calibri" panose="020F0502020204030204"/>
              </a:rPr>
              <a:t>schema</a:t>
            </a:r>
            <a:r>
              <a:rPr lang="en-US" dirty="0">
                <a:latin typeface="Consolas"/>
                <a:cs typeface="Calibri" panose="020F0502020204030204"/>
              </a:rPr>
              <a:t>: {</a:t>
            </a:r>
            <a:br>
              <a:rPr lang="en-US" dirty="0">
                <a:latin typeface="Consolas"/>
                <a:cs typeface="Calibri" panose="020F0502020204030204"/>
              </a:rPr>
            </a:br>
            <a:r>
              <a:rPr lang="en-US" dirty="0">
                <a:latin typeface="Consolas"/>
                <a:cs typeface="Calibri" panose="020F0502020204030204"/>
              </a:rPr>
              <a:t>    width: {type: 'number', default: 1},</a:t>
            </a:r>
            <a:br>
              <a:rPr lang="en-US" dirty="0">
                <a:latin typeface="Consolas"/>
                <a:cs typeface="Calibri" panose="020F0502020204030204"/>
              </a:rPr>
            </a:br>
            <a:r>
              <a:rPr lang="en-US" dirty="0">
                <a:latin typeface="Consolas"/>
                <a:cs typeface="Calibri" panose="020F0502020204030204"/>
              </a:rPr>
              <a:t>    height: {type: 'number', default: 1},</a:t>
            </a:r>
            <a:br>
              <a:rPr lang="en-US" dirty="0">
                <a:latin typeface="Consolas"/>
                <a:cs typeface="Calibri" panose="020F0502020204030204"/>
              </a:rPr>
            </a:br>
            <a:r>
              <a:rPr lang="en-US" dirty="0">
                <a:latin typeface="Consolas"/>
                <a:cs typeface="Calibri" panose="020F0502020204030204"/>
              </a:rPr>
              <a:t>    depth: {type: 'number', default: 1},</a:t>
            </a:r>
            <a:br>
              <a:rPr lang="en-US" dirty="0">
                <a:latin typeface="Consolas"/>
                <a:cs typeface="Calibri" panose="020F0502020204030204"/>
              </a:rPr>
            </a:br>
            <a:r>
              <a:rPr lang="en-US" dirty="0">
                <a:latin typeface="Consolas"/>
                <a:cs typeface="Calibri" panose="020F0502020204030204"/>
              </a:rPr>
              <a:t>    color: {type: 'color', default: '#AAA'}</a:t>
            </a:r>
            <a:br>
              <a:rPr lang="en-US" dirty="0">
                <a:latin typeface="Consolas"/>
                <a:cs typeface="Calibri" panose="020F0502020204030204"/>
              </a:rPr>
            </a:br>
            <a:r>
              <a:rPr lang="en-US" dirty="0">
                <a:latin typeface="Consolas"/>
                <a:cs typeface="Calibri" panose="020F0502020204030204"/>
              </a:rPr>
              <a:t>  }</a:t>
            </a:r>
            <a:br>
              <a:rPr lang="en-US" dirty="0">
                <a:latin typeface="Consolas"/>
                <a:cs typeface="Calibri" panose="020F0502020204030204"/>
              </a:rPr>
            </a:br>
            <a:r>
              <a:rPr lang="en-US" dirty="0">
                <a:latin typeface="Consolas"/>
                <a:cs typeface="Calibri" panose="020F0502020204030204"/>
              </a:rPr>
              <a:t>});</a:t>
            </a:r>
            <a:endParaRPr lang="en-US" dirty="0"/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6A8849-B399-1034-C4A1-05F932E4A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content is protected and may not be shared, uploaded, or distributed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2ABA9-A571-E4F2-CB54-D06FA0A4B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60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FE3D0-8EBE-3F43-1AD0-7A677610F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 component - </a:t>
            </a:r>
            <a:r>
              <a:rPr lang="en-US" b="1" dirty="0">
                <a:solidFill>
                  <a:srgbClr val="FF0000"/>
                </a:solidFill>
              </a:rPr>
              <a:t>a-box-no-visible-events.html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7053B-CEFA-9A8B-2BEE-3508E0727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9334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AFRAME.registerComponent</a:t>
            </a:r>
            <a:r>
              <a:rPr lang="en-US" dirty="0"/>
              <a:t>(‘my-comp-test',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b="1" dirty="0" err="1">
                <a:solidFill>
                  <a:srgbClr val="0070C0"/>
                </a:solidFill>
              </a:rPr>
              <a:t>init</a:t>
            </a:r>
            <a:r>
              <a:rPr lang="en-US" b="1" dirty="0">
                <a:solidFill>
                  <a:srgbClr val="0070C0"/>
                </a:solidFill>
              </a:rPr>
              <a:t>: function()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    console.log(“Hello world");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  },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b="1" dirty="0">
                <a:solidFill>
                  <a:srgbClr val="0070C0"/>
                </a:solidFill>
              </a:rPr>
              <a:t>tick: function()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    console.log("click");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  },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b="1" dirty="0">
                <a:solidFill>
                  <a:srgbClr val="0070C0"/>
                </a:solidFill>
              </a:rPr>
              <a:t>remove: function()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    console.log("Goodnight moon!");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        }</a:t>
            </a:r>
          </a:p>
          <a:p>
            <a:pPr marL="0" indent="0">
              <a:buNone/>
            </a:pPr>
            <a:r>
              <a:rPr lang="en-US" dirty="0"/>
              <a:t> });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F1B632-DE13-B381-F2A5-78E81CD5CCB9}"/>
              </a:ext>
            </a:extLst>
          </p:cNvPr>
          <p:cNvSpPr/>
          <p:nvPr/>
        </p:nvSpPr>
        <p:spPr>
          <a:xfrm>
            <a:off x="6281529" y="2941983"/>
            <a:ext cx="4542183" cy="23804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Must invoke </a:t>
            </a:r>
            <a:r>
              <a:rPr lang="en-US" b="1" u="sng" dirty="0"/>
              <a:t>my-comp-test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r>
              <a:rPr lang="en-US" b="1" dirty="0"/>
              <a:t>&lt;a-box id="one" position="-2 0 -7" color="red" </a:t>
            </a:r>
            <a:r>
              <a:rPr lang="en-US" b="1" u="sng" dirty="0"/>
              <a:t>my-comp-test</a:t>
            </a:r>
            <a:r>
              <a:rPr lang="en-US" b="1" dirty="0"/>
              <a:t>&gt;&lt;/a-box&gt;</a:t>
            </a:r>
          </a:p>
        </p:txBody>
      </p:sp>
    </p:spTree>
    <p:extLst>
      <p:ext uri="{BB962C8B-B14F-4D97-AF65-F5344CB8AC3E}">
        <p14:creationId xmlns:p14="http://schemas.microsoft.com/office/powerpoint/2010/main" val="2560189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E6F10-78FC-DE35-9794-1FB5649F9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Methods in action – put &lt;script&gt; in &lt;body&gt;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For </a:t>
            </a:r>
            <a:r>
              <a:rPr lang="en-US" b="1" dirty="0" err="1">
                <a:solidFill>
                  <a:srgbClr val="0070C0"/>
                </a:solidFill>
              </a:rPr>
              <a:t>AFRAME.registerComponent</a:t>
            </a:r>
            <a:r>
              <a:rPr lang="en-US" b="1">
                <a:solidFill>
                  <a:srgbClr val="0070C0"/>
                </a:solidFill>
              </a:rPr>
              <a:t> (</a:t>
            </a:r>
            <a:r>
              <a:rPr lang="en-US" b="1">
                <a:solidFill>
                  <a:srgbClr val="FF0000"/>
                </a:solidFill>
              </a:rPr>
              <a:t>Not </a:t>
            </a:r>
            <a:r>
              <a:rPr lang="en-US" b="1" dirty="0">
                <a:solidFill>
                  <a:srgbClr val="FF0000"/>
                </a:solidFill>
              </a:rPr>
              <a:t>in </a:t>
            </a:r>
            <a:r>
              <a:rPr lang="en-US" b="1" dirty="0" err="1">
                <a:solidFill>
                  <a:srgbClr val="FF0000"/>
                </a:solidFill>
              </a:rPr>
              <a:t>hdr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0144C-C655-270C-CB5F-DA6E54875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sz="8000" dirty="0"/>
              <a:t>&lt;body&gt;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    &lt;script&gt;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    </a:t>
            </a:r>
            <a:r>
              <a:rPr lang="en-US" sz="8000" dirty="0" err="1"/>
              <a:t>AFRAME.registerComponent</a:t>
            </a:r>
            <a:r>
              <a:rPr lang="en-US" sz="8000" dirty="0"/>
              <a:t>(‘</a:t>
            </a:r>
            <a:r>
              <a:rPr lang="en-US" sz="8000" dirty="0">
                <a:solidFill>
                  <a:srgbClr val="0070C0"/>
                </a:solidFill>
              </a:rPr>
              <a:t>say-hello</a:t>
            </a:r>
            <a:r>
              <a:rPr lang="en-US" sz="8000" dirty="0"/>
              <a:t>',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        </a:t>
            </a:r>
            <a:r>
              <a:rPr lang="en-US" sz="8000" b="1" dirty="0" err="1">
                <a:solidFill>
                  <a:srgbClr val="0070C0"/>
                </a:solidFill>
              </a:rPr>
              <a:t>init</a:t>
            </a:r>
            <a:r>
              <a:rPr lang="en-US" sz="8000" dirty="0"/>
              <a:t>: function()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          console.log("HELLO");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      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        </a:t>
            </a:r>
            <a:r>
              <a:rPr lang="en-US" sz="8000" b="1" dirty="0">
                <a:solidFill>
                  <a:srgbClr val="0070C0"/>
                </a:solidFill>
              </a:rPr>
              <a:t>tick</a:t>
            </a:r>
            <a:r>
              <a:rPr lang="en-US" sz="8000" dirty="0"/>
              <a:t>: function()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          console.log(“tick");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        } });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    &lt;/script&gt;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    &lt;a-scene&gt;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	 &lt;a-entity </a:t>
            </a:r>
            <a:r>
              <a:rPr lang="en-US" sz="8000" dirty="0">
                <a:solidFill>
                  <a:srgbClr val="0070C0"/>
                </a:solidFill>
              </a:rPr>
              <a:t>say-hello</a:t>
            </a:r>
            <a:r>
              <a:rPr lang="en-US" sz="8000" dirty="0"/>
              <a:t>&gt;&lt;/a-entity&gt;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      &lt;/a-scene&gt;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0" dirty="0"/>
              <a:t>  &lt;/body&gt;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C5D037-F5EA-12E0-7E0E-25FC50F9DF95}"/>
              </a:ext>
            </a:extLst>
          </p:cNvPr>
          <p:cNvSpPr/>
          <p:nvPr/>
        </p:nvSpPr>
        <p:spPr>
          <a:xfrm>
            <a:off x="6932543" y="3344517"/>
            <a:ext cx="3548270" cy="16995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hello-world-</a:t>
            </a:r>
            <a:r>
              <a:rPr lang="en-US"/>
              <a:t>component.html</a:t>
            </a:r>
          </a:p>
        </p:txBody>
      </p:sp>
    </p:spTree>
    <p:extLst>
      <p:ext uri="{BB962C8B-B14F-4D97-AF65-F5344CB8AC3E}">
        <p14:creationId xmlns:p14="http://schemas.microsoft.com/office/powerpoint/2010/main" val="2397543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CC49E-6B1B-AD0B-25E0-9C57C78BE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cs typeface="Calibri Light"/>
              </a:rPr>
              <a:t>Basic of an a-frame component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6101C-B7C0-2860-35F1-EFF33EA47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80962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Name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a unique name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Schema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Defines the data or properties. It sets the types, default values, and other characteristics of the data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Init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This function is called when a component initialized. 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Update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Called when the component’s data changes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Tick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Called on every render loop or "frame" of the scene 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Remove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Called when the component is removed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Pause &amp; Play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Called when the scene or entity is paused or played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459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0B43C-7AB4-9845-E22B-9FE5BF15B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Another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5F020-86BA-8E32-E1E9-D017EB38A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&lt;script&gt;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		</a:t>
            </a:r>
            <a:r>
              <a:rPr lang="en-US" dirty="0" err="1"/>
              <a:t>AFRAME.registerComponent</a:t>
            </a:r>
            <a:r>
              <a:rPr lang="en-US" dirty="0"/>
              <a:t>('</a:t>
            </a:r>
            <a:r>
              <a:rPr lang="en-US" b="1" dirty="0">
                <a:solidFill>
                  <a:srgbClr val="FF0000"/>
                </a:solidFill>
              </a:rPr>
              <a:t>simple-comp</a:t>
            </a:r>
            <a:r>
              <a:rPr lang="en-US" dirty="0"/>
              <a:t>',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  </a:t>
            </a:r>
            <a:r>
              <a:rPr lang="en-US" dirty="0" err="1"/>
              <a:t>init</a:t>
            </a:r>
            <a:r>
              <a:rPr lang="en-US" dirty="0"/>
              <a:t>: function () { console.log("Yes: simple-comp");  }  });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dirty="0" err="1"/>
              <a:t>AFRAME.registerComponent</a:t>
            </a:r>
            <a:r>
              <a:rPr lang="en-US" dirty="0"/>
              <a:t>('other-comp',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  schema: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	message: {type: '</a:t>
            </a:r>
            <a:r>
              <a:rPr lang="en-US" dirty="0" err="1"/>
              <a:t>string',default</a:t>
            </a:r>
            <a:r>
              <a:rPr lang="en-US" dirty="0"/>
              <a:t>: "Good day!"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  </a:t>
            </a:r>
            <a:r>
              <a:rPr lang="en-US" dirty="0" err="1"/>
              <a:t>init</a:t>
            </a:r>
            <a:r>
              <a:rPr lang="en-US" dirty="0"/>
              <a:t>: function () { console.log(</a:t>
            </a:r>
            <a:r>
              <a:rPr lang="en-US" dirty="0" err="1"/>
              <a:t>this.data.message</a:t>
            </a:r>
            <a:r>
              <a:rPr lang="en-US" dirty="0"/>
              <a:t>);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0070C0"/>
                </a:solidFill>
              </a:rPr>
              <a:t>multiple: true   </a:t>
            </a:r>
            <a:r>
              <a:rPr lang="en-US" dirty="0"/>
              <a:t>});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76914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0B43C-7AB4-9845-E22B-9FE5BF15B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Another Example, </a:t>
            </a:r>
            <a:r>
              <a:rPr lang="en-US" b="1" dirty="0" err="1">
                <a:solidFill>
                  <a:srgbClr val="0070C0"/>
                </a:solidFill>
              </a:rPr>
              <a:t>cont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5F020-86BA-8E32-E1E9-D017EB38A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44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/>
              <a:t>&lt;a-scene&gt;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/>
              <a:t>     &lt;a-entity </a:t>
            </a:r>
            <a:r>
              <a:rPr lang="en-US" sz="4400" dirty="0">
                <a:solidFill>
                  <a:srgbClr val="FF0000"/>
                </a:solidFill>
              </a:rPr>
              <a:t>simple-comp</a:t>
            </a:r>
            <a:r>
              <a:rPr lang="en-US" sz="4400" dirty="0"/>
              <a:t>&gt;&lt;/a-entity&gt;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/>
              <a:t>     &lt;a-entity other-comp&gt;&lt;/a-entity&gt;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/>
              <a:t>     &lt;a-entity </a:t>
            </a:r>
            <a:r>
              <a:rPr lang="en-US" sz="4400" dirty="0">
                <a:solidFill>
                  <a:srgbClr val="FF0000"/>
                </a:solidFill>
              </a:rPr>
              <a:t>simple-comp</a:t>
            </a:r>
            <a:r>
              <a:rPr lang="en-US" sz="4400" dirty="0"/>
              <a:t>="message: Hello, Metaverse!"&gt;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/>
              <a:t>	&lt;/a-entity&gt;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/>
              <a:t>&lt;/a-scene&gt;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356988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1356C-484A-AB76-6132-5AAD54D2D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514" y="34000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Attaching a new component to a scene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20236-2515-D6E4-7C48-0874DD970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 err="1"/>
              <a:t>AFRAME.registerComponent</a:t>
            </a:r>
            <a:r>
              <a:rPr lang="en-US" sz="2800" dirty="0"/>
              <a:t>('new-comp',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/>
              <a:t>	  </a:t>
            </a:r>
            <a:r>
              <a:rPr lang="en-US" sz="2800" dirty="0" err="1"/>
              <a:t>init</a:t>
            </a:r>
            <a:r>
              <a:rPr lang="en-US" sz="2800" dirty="0"/>
              <a:t>: function 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b="1" dirty="0">
                <a:solidFill>
                  <a:srgbClr val="0070C0"/>
                </a:solidFill>
              </a:rPr>
              <a:t>var</a:t>
            </a:r>
            <a:r>
              <a:rPr lang="en-US" dirty="0">
                <a:solidFill>
                  <a:srgbClr val="0070C0"/>
                </a:solidFill>
              </a:rPr>
              <a:t> sceneE1 = this.e1;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/>
              <a:t>	}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/>
              <a:t>});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983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761</TotalTime>
  <Words>638</Words>
  <Application>Microsoft Office PowerPoint</Application>
  <PresentationFormat>Widescreen</PresentationFormat>
  <Paragraphs>94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Meiryo</vt:lpstr>
      <vt:lpstr>Arial</vt:lpstr>
      <vt:lpstr>Calibri</vt:lpstr>
      <vt:lpstr>Calibri Light</vt:lpstr>
      <vt:lpstr>Consolas</vt:lpstr>
      <vt:lpstr>Söhne</vt:lpstr>
      <vt:lpstr>office theme</vt:lpstr>
      <vt:lpstr>AR/VR Workshop Defining A-Frame components</vt:lpstr>
      <vt:lpstr>Outline</vt:lpstr>
      <vt:lpstr>Component schema</vt:lpstr>
      <vt:lpstr>A component - a-box-no-visible-events.html</vt:lpstr>
      <vt:lpstr>Methods in action – put &lt;script&gt; in &lt;body&gt; For AFRAME.registerComponent (Not in hdr)</vt:lpstr>
      <vt:lpstr>Basic of an a-frame component</vt:lpstr>
      <vt:lpstr>Another Example</vt:lpstr>
      <vt:lpstr>Another Example, cont</vt:lpstr>
      <vt:lpstr>Attaching a new component to a scene</vt:lpstr>
      <vt:lpstr>On-click - a-boxs-events-test.html</vt:lpstr>
      <vt:lpstr>But, wait!  We can animate! a-cube-rotation-as-AFRAME.html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Bradford, Phillip</dc:creator>
  <cp:lastModifiedBy>Bradford, Phillip</cp:lastModifiedBy>
  <cp:revision>170</cp:revision>
  <dcterms:created xsi:type="dcterms:W3CDTF">2023-10-08T23:58:23Z</dcterms:created>
  <dcterms:modified xsi:type="dcterms:W3CDTF">2025-05-30T23:35:09Z</dcterms:modified>
</cp:coreProperties>
</file>