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5495925" cy="5495925"/>
  <p:notesSz cx="6858000" cy="9144000"/>
  <p:defaultTextStyle>
    <a:defPPr>
      <a:defRPr lang="en-US"/>
    </a:defPPr>
    <a:lvl1pPr marL="0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1287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2574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3861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5148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56436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87723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19010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0297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720" y="-104"/>
      </p:cViewPr>
      <p:guideLst>
        <p:guide orient="horz" pos="1731"/>
        <p:guide pos="17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195" y="1707299"/>
            <a:ext cx="4671536" cy="1178062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389" y="3114358"/>
            <a:ext cx="3847148" cy="14045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1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2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3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5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56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87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1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0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02.08.17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02.08.17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8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4546" y="220093"/>
            <a:ext cx="1236583" cy="4689347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797" y="220093"/>
            <a:ext cx="3618150" cy="4689347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02.08.17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02.08.17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41" y="3531641"/>
            <a:ext cx="4671536" cy="1091552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141" y="2329409"/>
            <a:ext cx="4671536" cy="1202233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312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25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38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51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564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8772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190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502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02.08.17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796" y="1282383"/>
            <a:ext cx="2427367" cy="36270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3762" y="1282383"/>
            <a:ext cx="2427367" cy="36270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02.08.17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796" y="1230223"/>
            <a:ext cx="2428322" cy="51269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287" indent="0">
              <a:buNone/>
              <a:defRPr sz="1400" b="1"/>
            </a:lvl2pPr>
            <a:lvl3pPr marL="662574" indent="0">
              <a:buNone/>
              <a:defRPr sz="1300" b="1"/>
            </a:lvl3pPr>
            <a:lvl4pPr marL="993861" indent="0">
              <a:buNone/>
              <a:defRPr sz="1200" b="1"/>
            </a:lvl4pPr>
            <a:lvl5pPr marL="1325148" indent="0">
              <a:buNone/>
              <a:defRPr sz="1200" b="1"/>
            </a:lvl5pPr>
            <a:lvl6pPr marL="1656436" indent="0">
              <a:buNone/>
              <a:defRPr sz="1200" b="1"/>
            </a:lvl6pPr>
            <a:lvl7pPr marL="1987723" indent="0">
              <a:buNone/>
              <a:defRPr sz="1200" b="1"/>
            </a:lvl7pPr>
            <a:lvl8pPr marL="2319010" indent="0">
              <a:buNone/>
              <a:defRPr sz="1200" b="1"/>
            </a:lvl8pPr>
            <a:lvl9pPr marL="2650297" indent="0">
              <a:buNone/>
              <a:defRPr sz="12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796" y="1742921"/>
            <a:ext cx="2428322" cy="316651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91854" y="1230223"/>
            <a:ext cx="2429275" cy="51269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287" indent="0">
              <a:buNone/>
              <a:defRPr sz="1400" b="1"/>
            </a:lvl2pPr>
            <a:lvl3pPr marL="662574" indent="0">
              <a:buNone/>
              <a:defRPr sz="1300" b="1"/>
            </a:lvl3pPr>
            <a:lvl4pPr marL="993861" indent="0">
              <a:buNone/>
              <a:defRPr sz="1200" b="1"/>
            </a:lvl4pPr>
            <a:lvl5pPr marL="1325148" indent="0">
              <a:buNone/>
              <a:defRPr sz="1200" b="1"/>
            </a:lvl5pPr>
            <a:lvl6pPr marL="1656436" indent="0">
              <a:buNone/>
              <a:defRPr sz="1200" b="1"/>
            </a:lvl6pPr>
            <a:lvl7pPr marL="1987723" indent="0">
              <a:buNone/>
              <a:defRPr sz="1200" b="1"/>
            </a:lvl7pPr>
            <a:lvl8pPr marL="2319010" indent="0">
              <a:buNone/>
              <a:defRPr sz="1200" b="1"/>
            </a:lvl8pPr>
            <a:lvl9pPr marL="2650297" indent="0">
              <a:buNone/>
              <a:defRPr sz="12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91854" y="1742921"/>
            <a:ext cx="2429275" cy="316651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02.08.17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02.08.17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02.08.17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97" y="218819"/>
            <a:ext cx="1808122" cy="93125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754" y="218819"/>
            <a:ext cx="3072375" cy="46906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797" y="1150073"/>
            <a:ext cx="1808122" cy="3759366"/>
          </a:xfrm>
        </p:spPr>
        <p:txBody>
          <a:bodyPr/>
          <a:lstStyle>
            <a:lvl1pPr marL="0" indent="0">
              <a:buNone/>
              <a:defRPr sz="1000"/>
            </a:lvl1pPr>
            <a:lvl2pPr marL="331287" indent="0">
              <a:buNone/>
              <a:defRPr sz="900"/>
            </a:lvl2pPr>
            <a:lvl3pPr marL="662574" indent="0">
              <a:buNone/>
              <a:defRPr sz="700"/>
            </a:lvl3pPr>
            <a:lvl4pPr marL="993861" indent="0">
              <a:buNone/>
              <a:defRPr sz="700"/>
            </a:lvl4pPr>
            <a:lvl5pPr marL="1325148" indent="0">
              <a:buNone/>
              <a:defRPr sz="700"/>
            </a:lvl5pPr>
            <a:lvl6pPr marL="1656436" indent="0">
              <a:buNone/>
              <a:defRPr sz="700"/>
            </a:lvl6pPr>
            <a:lvl7pPr marL="1987723" indent="0">
              <a:buNone/>
              <a:defRPr sz="700"/>
            </a:lvl7pPr>
            <a:lvl8pPr marL="2319010" indent="0">
              <a:buNone/>
              <a:defRPr sz="700"/>
            </a:lvl8pPr>
            <a:lvl9pPr marL="2650297" indent="0">
              <a:buNone/>
              <a:defRPr sz="7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02.08.17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240" y="3847147"/>
            <a:ext cx="3297555" cy="45417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7240" y="491072"/>
            <a:ext cx="3297555" cy="3297555"/>
          </a:xfrm>
        </p:spPr>
        <p:txBody>
          <a:bodyPr/>
          <a:lstStyle>
            <a:lvl1pPr marL="0" indent="0">
              <a:buNone/>
              <a:defRPr sz="2300"/>
            </a:lvl1pPr>
            <a:lvl2pPr marL="331287" indent="0">
              <a:buNone/>
              <a:defRPr sz="2000"/>
            </a:lvl2pPr>
            <a:lvl3pPr marL="662574" indent="0">
              <a:buNone/>
              <a:defRPr sz="1700"/>
            </a:lvl3pPr>
            <a:lvl4pPr marL="993861" indent="0">
              <a:buNone/>
              <a:defRPr sz="1400"/>
            </a:lvl4pPr>
            <a:lvl5pPr marL="1325148" indent="0">
              <a:buNone/>
              <a:defRPr sz="1400"/>
            </a:lvl5pPr>
            <a:lvl6pPr marL="1656436" indent="0">
              <a:buNone/>
              <a:defRPr sz="1400"/>
            </a:lvl6pPr>
            <a:lvl7pPr marL="1987723" indent="0">
              <a:buNone/>
              <a:defRPr sz="1400"/>
            </a:lvl7pPr>
            <a:lvl8pPr marL="2319010" indent="0">
              <a:buNone/>
              <a:defRPr sz="1400"/>
            </a:lvl8pPr>
            <a:lvl9pPr marL="2650297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7240" y="4301326"/>
            <a:ext cx="3297555" cy="645007"/>
          </a:xfrm>
        </p:spPr>
        <p:txBody>
          <a:bodyPr/>
          <a:lstStyle>
            <a:lvl1pPr marL="0" indent="0">
              <a:buNone/>
              <a:defRPr sz="1000"/>
            </a:lvl1pPr>
            <a:lvl2pPr marL="331287" indent="0">
              <a:buNone/>
              <a:defRPr sz="900"/>
            </a:lvl2pPr>
            <a:lvl3pPr marL="662574" indent="0">
              <a:buNone/>
              <a:defRPr sz="700"/>
            </a:lvl3pPr>
            <a:lvl4pPr marL="993861" indent="0">
              <a:buNone/>
              <a:defRPr sz="700"/>
            </a:lvl4pPr>
            <a:lvl5pPr marL="1325148" indent="0">
              <a:buNone/>
              <a:defRPr sz="700"/>
            </a:lvl5pPr>
            <a:lvl6pPr marL="1656436" indent="0">
              <a:buNone/>
              <a:defRPr sz="700"/>
            </a:lvl6pPr>
            <a:lvl7pPr marL="1987723" indent="0">
              <a:buNone/>
              <a:defRPr sz="700"/>
            </a:lvl7pPr>
            <a:lvl8pPr marL="2319010" indent="0">
              <a:buNone/>
              <a:defRPr sz="700"/>
            </a:lvl8pPr>
            <a:lvl9pPr marL="2650297" indent="0">
              <a:buNone/>
              <a:defRPr sz="7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02.08.17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796" y="220092"/>
            <a:ext cx="4946333" cy="915988"/>
          </a:xfrm>
          <a:prstGeom prst="rect">
            <a:avLst/>
          </a:prstGeom>
        </p:spPr>
        <p:txBody>
          <a:bodyPr vert="horz" lIns="66257" tIns="33129" rIns="66257" bIns="33129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796" y="1282383"/>
            <a:ext cx="4946333" cy="3627056"/>
          </a:xfrm>
          <a:prstGeom prst="rect">
            <a:avLst/>
          </a:prstGeom>
        </p:spPr>
        <p:txBody>
          <a:bodyPr vert="horz" lIns="66257" tIns="33129" rIns="66257" bIns="33129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797" y="5093910"/>
            <a:ext cx="1282383" cy="292607"/>
          </a:xfrm>
          <a:prstGeom prst="rect">
            <a:avLst/>
          </a:prstGeom>
        </p:spPr>
        <p:txBody>
          <a:bodyPr vert="horz" lIns="66257" tIns="33129" rIns="66257" bIns="3312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7C15-D305-8647-8960-03AD332B9737}" type="datetimeFigureOut">
              <a:rPr lang="en-US" smtClean="0"/>
              <a:t>02.08.17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7775" y="5093910"/>
            <a:ext cx="1740376" cy="292607"/>
          </a:xfrm>
          <a:prstGeom prst="rect">
            <a:avLst/>
          </a:prstGeom>
        </p:spPr>
        <p:txBody>
          <a:bodyPr vert="horz" lIns="66257" tIns="33129" rIns="66257" bIns="3312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8746" y="5093910"/>
            <a:ext cx="1282383" cy="292607"/>
          </a:xfrm>
          <a:prstGeom prst="rect">
            <a:avLst/>
          </a:prstGeom>
        </p:spPr>
        <p:txBody>
          <a:bodyPr vert="horz" lIns="66257" tIns="33129" rIns="66257" bIns="3312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0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1287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465" indent="-248465" algn="l" defTabSz="33128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8342" indent="-207054" algn="l" defTabSz="33128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8218" indent="-165644" algn="l" defTabSz="331287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9505" indent="-165644" algn="l" defTabSz="331287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792" indent="-165644" algn="l" defTabSz="331287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2079" indent="-165644" algn="l" defTabSz="33128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53366" indent="-165644" algn="l" defTabSz="33128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4653" indent="-165644" algn="l" defTabSz="33128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15941" indent="-165644" algn="l" defTabSz="33128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287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2574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3861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148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6436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7723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9010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0297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252" y="653721"/>
            <a:ext cx="47375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Swiss pension funds do charge widely different fees – why?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423996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764" y="130744"/>
            <a:ext cx="47375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Comparing fees 2013 and 2016, expensive funds stayed expensive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424078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86" y="130744"/>
            <a:ext cx="47375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Comparing fees 2013 and 2016, most funds became more expensive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109349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86" y="46694"/>
            <a:ext cx="4737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Differences in fees might come from different investment strategies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211317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678"/>
            <a:ext cx="47375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One main difference:</a:t>
            </a:r>
            <a:br>
              <a:rPr lang="en-US" sz="5500" dirty="0" smtClean="0"/>
            </a:br>
            <a:r>
              <a:rPr lang="en-US" sz="5500" dirty="0" smtClean="0"/>
              <a:t>The funds’ allocation into stocks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11837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440" y="130744"/>
            <a:ext cx="487819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The </a:t>
            </a:r>
            <a:r>
              <a:rPr lang="en-US" sz="5500" dirty="0" smtClean="0"/>
              <a:t>higher </a:t>
            </a:r>
            <a:r>
              <a:rPr lang="en-US" sz="5500" dirty="0" smtClean="0"/>
              <a:t>the stock allocation, the more expensive the fund is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3877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441" y="130744"/>
            <a:ext cx="47375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A </a:t>
            </a:r>
            <a:r>
              <a:rPr lang="en-US" sz="5500" dirty="0" smtClean="0"/>
              <a:t>higher stock allocation brings better performance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06482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65" y="121407"/>
            <a:ext cx="507440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However</a:t>
            </a:r>
            <a:r>
              <a:rPr lang="de-CH" sz="5500" dirty="0" smtClean="0"/>
              <a:t>, in </a:t>
            </a:r>
            <a:r>
              <a:rPr lang="de-CH" sz="5500" dirty="0" err="1" smtClean="0"/>
              <a:t>most</a:t>
            </a:r>
            <a:r>
              <a:rPr lang="de-CH" sz="5500" dirty="0" smtClean="0"/>
              <a:t> </a:t>
            </a:r>
            <a:r>
              <a:rPr lang="de-CH" sz="5500" dirty="0" err="1" smtClean="0"/>
              <a:t>cases</a:t>
            </a:r>
            <a:r>
              <a:rPr lang="de-CH" sz="5500" dirty="0" smtClean="0"/>
              <a:t>, a </a:t>
            </a:r>
            <a:r>
              <a:rPr lang="de-CH" sz="5500" dirty="0" err="1" smtClean="0"/>
              <a:t>low-cost</a:t>
            </a:r>
            <a:r>
              <a:rPr lang="de-CH" sz="5500" dirty="0" smtClean="0"/>
              <a:t> </a:t>
            </a:r>
            <a:r>
              <a:rPr lang="de-CH" sz="5500" dirty="0" err="1" smtClean="0"/>
              <a:t>index</a:t>
            </a:r>
            <a:r>
              <a:rPr lang="de-CH" sz="5500" dirty="0" smtClean="0"/>
              <a:t> </a:t>
            </a:r>
            <a:r>
              <a:rPr lang="de-CH" sz="5500" dirty="0" err="1" smtClean="0"/>
              <a:t>strategy</a:t>
            </a:r>
            <a:r>
              <a:rPr lang="de-CH" sz="5500" dirty="0" smtClean="0"/>
              <a:t> </a:t>
            </a:r>
            <a:r>
              <a:rPr lang="de-CH" sz="5500" dirty="0" err="1" smtClean="0"/>
              <a:t>would</a:t>
            </a:r>
            <a:r>
              <a:rPr lang="de-CH" sz="5500" dirty="0" smtClean="0"/>
              <a:t> </a:t>
            </a:r>
            <a:r>
              <a:rPr lang="de-CH" sz="5500" dirty="0" err="1" smtClean="0"/>
              <a:t>have</a:t>
            </a:r>
            <a:r>
              <a:rPr lang="de-CH" sz="5500" dirty="0" smtClean="0"/>
              <a:t> </a:t>
            </a:r>
            <a:r>
              <a:rPr lang="de-CH" sz="5500" dirty="0" err="1" smtClean="0"/>
              <a:t>performed</a:t>
            </a:r>
            <a:r>
              <a:rPr lang="de-CH" sz="5500" dirty="0" smtClean="0"/>
              <a:t> </a:t>
            </a:r>
            <a:r>
              <a:rPr lang="de-CH" sz="5500" dirty="0" err="1" smtClean="0"/>
              <a:t>better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29467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441" y="102728"/>
            <a:ext cx="4737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Funds performing better than the average don’t have higher fees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29467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233" y="84049"/>
            <a:ext cx="528827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There even seems to be a negative relationship between costs and performance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97932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47" y="93389"/>
            <a:ext cx="4737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Funds performing better than the average don’t have higher fees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97932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112</Words>
  <Application>Microsoft Macintosh PowerPoint</Application>
  <PresentationFormat>Custom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Trentin</dc:creator>
  <cp:lastModifiedBy>Alexander Trentin</cp:lastModifiedBy>
  <cp:revision>5</cp:revision>
  <dcterms:created xsi:type="dcterms:W3CDTF">2017-08-01T13:10:10Z</dcterms:created>
  <dcterms:modified xsi:type="dcterms:W3CDTF">2017-08-02T17:46:42Z</dcterms:modified>
</cp:coreProperties>
</file>