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19" r:id="rId3"/>
    <p:sldId id="2911" r:id="rId4"/>
    <p:sldId id="2922" r:id="rId5"/>
    <p:sldId id="2917" r:id="rId6"/>
    <p:sldId id="2920" r:id="rId7"/>
    <p:sldId id="2928" r:id="rId8"/>
    <p:sldId id="1136" r:id="rId9"/>
    <p:sldId id="2923" r:id="rId10"/>
    <p:sldId id="2930" r:id="rId11"/>
    <p:sldId id="2924" r:id="rId12"/>
    <p:sldId id="2925" r:id="rId13"/>
    <p:sldId id="2927" r:id="rId14"/>
    <p:sldId id="2921" r:id="rId15"/>
    <p:sldId id="2926" r:id="rId16"/>
    <p:sldId id="1324" r:id="rId17"/>
    <p:sldId id="258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396F0D"/>
    <a:srgbClr val="EF2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 autoAdjust="0"/>
    <p:restoredTop sz="94708"/>
  </p:normalViewPr>
  <p:slideViewPr>
    <p:cSldViewPr snapToGrid="0">
      <p:cViewPr varScale="1">
        <p:scale>
          <a:sx n="103" d="100"/>
          <a:sy n="103" d="100"/>
        </p:scale>
        <p:origin x="10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9CC9E-3D4F-4C28-963A-3A7A37036FC9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6503-45A0-4B19-9F24-F1D65162F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5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04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54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2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51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91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14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81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5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89B5-A323-444B-9143-B068A09F19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4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9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86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9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2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1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27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6503-45A0-4B19-9F24-F1D65162F5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4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4112B9-3390-4864-AAE4-1AB598AA1C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7" t="47115" b="-1"/>
          <a:stretch/>
        </p:blipFill>
        <p:spPr>
          <a:xfrm rot="16200000" flipH="1">
            <a:off x="-1686108" y="1686109"/>
            <a:ext cx="6858000" cy="34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7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08F1E-950E-4E60-9E04-DE9D8087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FB977-B83B-41B8-95AE-C7F6A8587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D21B5-539B-4939-808E-5045AB89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76394-C20B-41F7-B246-309B1E3F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46B8E-F6C7-4FEA-A707-7E94E8CF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7204B3-F42B-457B-A08F-354C67CF5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FF529-AC57-433A-B42D-85B944E8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81C7A-01DE-4716-84FC-5BD9CBE6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8C4BE-8ED3-419C-A21A-7EF7A9A6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75FFD-DB46-4916-850B-6FFFA3B1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6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8ED01E-4EE5-45B7-A7F9-52D3408A9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2" t="47115" r="7256" b="-1"/>
          <a:stretch/>
        </p:blipFill>
        <p:spPr>
          <a:xfrm rot="16200000" flipH="1" flipV="1">
            <a:off x="7020109" y="1686109"/>
            <a:ext cx="6858000" cy="34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A9E005-2EA8-4F13-9E11-3E9E5D9080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60304" r="10805" b="-1642"/>
          <a:stretch/>
        </p:blipFill>
        <p:spPr>
          <a:xfrm flipV="1">
            <a:off x="0" y="3143791"/>
            <a:ext cx="12192000" cy="37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3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30863-E874-4FDD-A28E-94BFB43A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41C78-C500-428E-BD96-573251035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E977A2-ED00-4C31-8B36-A81E0DCA8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68EEF-0E7A-45CA-9F8B-146F9D65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5EEF0-B0BD-464E-9D4A-51E04E3D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D3952-9952-4862-99B4-D4783658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8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188F5-A678-41C6-A7F5-C33F68FA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79A2F-0AB3-4B30-B150-554022AE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611DD-FA71-4B24-94DC-254D1D90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68D5B-EB59-4C42-A180-0041DA11A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A2BEE6-7D84-4301-BA1C-A85E1C2F0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ABF59B-BACE-48B3-8C66-9C54553C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BD1919-85BF-439F-A4D1-A2CD0613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44A3FB-01FE-4CB2-BCB8-81C4B78E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9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F5837-41E9-4883-95E2-440EDE96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CE502B-4FD6-486F-857D-B49DCA2A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EA74AF-4DC3-4A73-BB10-2CB4C232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419C19-3AC1-4DEF-8A20-480C31CA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242B39-4B89-49D3-A42D-E87770B9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852875-E091-47CA-9E56-6DB6948D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600997-684D-4B6F-ACD7-70293049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2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BBC0A-2E57-4B49-AA8C-108A9365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4FC68-A622-4D2F-A701-4A78C51C7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EFFF1B-5DD0-4035-A61A-45E3E735B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0333E-918E-4C28-B12B-C36E73A1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6BAF7-43BA-4017-B5D2-0D37EA45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70A64-142A-4A10-8B19-CDAB2422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1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A644C-84F6-404C-AE08-509E0CFF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C8BEC7-7E11-4087-BA5F-1255A70A8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1FDA0-CD2A-4167-8717-6130594AE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2BC55-B400-48E0-B1AD-7DF2EFFD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319BD-E4AA-427D-A68C-E98B2F71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352765-FCD9-4AB4-B602-1DA0CE37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8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14C4DB-8A06-4513-AE57-BD90EDD1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8B964-14D7-476E-8951-9B0196AA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32830-A370-4710-8E08-632E8C05D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9126-C6FF-42F4-8612-CBDFEF8D6FC4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262A2-7B44-4B92-8A15-1A7C22C6B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5B9C3-466B-49D3-85FA-54A24A313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415C-84D5-4AF8-BC08-5FD8B2E66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3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4">
            <a:extLst>
              <a:ext uri="{FF2B5EF4-FFF2-40B4-BE49-F238E27FC236}">
                <a16:creationId xmlns:a16="http://schemas.microsoft.com/office/drawing/2014/main" id="{AB135403-2EFF-415F-95C5-575BC6D11760}"/>
              </a:ext>
            </a:extLst>
          </p:cNvPr>
          <p:cNvSpPr txBox="1"/>
          <p:nvPr/>
        </p:nvSpPr>
        <p:spPr>
          <a:xfrm>
            <a:off x="2589481" y="2017091"/>
            <a:ext cx="8689387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solidFill>
                  <a:srgbClr val="1A1A1A"/>
                </a:solidFill>
                <a:latin typeface="微软雅黑"/>
                <a:ea typeface="微软雅黑"/>
                <a:cs typeface="+mn-ea"/>
              </a:rPr>
              <a:t>Named Entity and Rare Word Recognition</a:t>
            </a:r>
          </a:p>
        </p:txBody>
      </p:sp>
      <p:sp>
        <p:nvSpPr>
          <p:cNvPr id="17" name="文本框 3">
            <a:extLst>
              <a:ext uri="{FF2B5EF4-FFF2-40B4-BE49-F238E27FC236}">
                <a16:creationId xmlns:a16="http://schemas.microsoft.com/office/drawing/2014/main" id="{7CDC3B9C-8140-4905-BDEB-F536E86E5147}"/>
              </a:ext>
            </a:extLst>
          </p:cNvPr>
          <p:cNvSpPr txBox="1"/>
          <p:nvPr/>
        </p:nvSpPr>
        <p:spPr>
          <a:xfrm>
            <a:off x="3114654" y="4072709"/>
            <a:ext cx="667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i="1" dirty="0"/>
              <a:t>Wang Dezhao, Liu Wenjing, Wei Jian</a:t>
            </a:r>
            <a:endParaRPr sz="14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9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720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Model Evaluation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D05F6D-811A-A94F-A97C-6DA9C4C81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053BCC-9E85-4B61-8B5F-FE419C9C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509" y="1967256"/>
            <a:ext cx="6514982" cy="39159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3DD8ED-BA3F-4638-A1FB-DBD00531E98E}"/>
              </a:ext>
            </a:extLst>
          </p:cNvPr>
          <p:cNvSpPr txBox="1"/>
          <p:nvPr/>
        </p:nvSpPr>
        <p:spPr>
          <a:xfrm>
            <a:off x="3182983" y="1283817"/>
            <a:ext cx="582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 of 3 Models(Kaggle data : Lab data = 7 : 3)</a:t>
            </a:r>
          </a:p>
        </p:txBody>
      </p:sp>
    </p:spTree>
    <p:extLst>
      <p:ext uri="{BB962C8B-B14F-4D97-AF65-F5344CB8AC3E}">
        <p14:creationId xmlns:p14="http://schemas.microsoft.com/office/powerpoint/2010/main" val="249239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720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Learn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from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mistakes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135137-7C1C-894B-ADE3-3422754B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6" y="1973649"/>
            <a:ext cx="1765300" cy="4368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B6D5A0-3575-D44F-870A-EE2B411868F3}"/>
              </a:ext>
            </a:extLst>
          </p:cNvPr>
          <p:cNvSpPr txBox="1"/>
          <p:nvPr/>
        </p:nvSpPr>
        <p:spPr>
          <a:xfrm>
            <a:off x="174624" y="782935"/>
            <a:ext cx="5206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holds itself and its suppliers to high standard of governance, which are outlined in the </a:t>
            </a:r>
            <a:r>
              <a:rPr kumimoji="1" lang="e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Group's Supplier Code of Product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4F3626-707B-114F-9C1F-2FC7B6F79CEF}"/>
              </a:ext>
            </a:extLst>
          </p:cNvPr>
          <p:cNvSpPr txBox="1"/>
          <p:nvPr/>
        </p:nvSpPr>
        <p:spPr>
          <a:xfrm>
            <a:off x="5721178" y="782935"/>
            <a:ext cx="530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was Chairman of the Advisory Board of the Asian Institute of Supply Chains &amp; Logistics of the </a:t>
            </a:r>
            <a:r>
              <a:rPr kumimoji="1" lang="e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 University of Hong Kong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D0E124E-099A-BD4D-9A12-243F29027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405" y="1973649"/>
            <a:ext cx="2184400" cy="4013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EF929B-418A-AC4D-8B5E-8E7C88B35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630" y="1973649"/>
            <a:ext cx="1778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5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720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Learn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from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mistakes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B6D5A0-3575-D44F-870A-EE2B411868F3}"/>
              </a:ext>
            </a:extLst>
          </p:cNvPr>
          <p:cNvSpPr txBox="1"/>
          <p:nvPr/>
        </p:nvSpPr>
        <p:spPr>
          <a:xfrm>
            <a:off x="174624" y="782935"/>
            <a:ext cx="52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 37 avenue Henri Lafleur ,NoumÃ©a,  New Caledonia, BP K3 98849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DD0743-1B22-7943-A779-37410CDD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01" y="1993042"/>
            <a:ext cx="2044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2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BB5C34-2251-8D41-BEF4-468D85C2BCC8}"/>
              </a:ext>
            </a:extLst>
          </p:cNvPr>
          <p:cNvSpPr txBox="1"/>
          <p:nvPr/>
        </p:nvSpPr>
        <p:spPr>
          <a:xfrm>
            <a:off x="481936" y="1720849"/>
            <a:ext cx="45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EB57AA-8601-5147-8D12-8225D6790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28" y="2239663"/>
            <a:ext cx="10769600" cy="4191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1F2C775-5E55-E645-B6C4-C7238357C1C2}"/>
              </a:ext>
            </a:extLst>
          </p:cNvPr>
          <p:cNvSpPr txBox="1"/>
          <p:nvPr/>
        </p:nvSpPr>
        <p:spPr>
          <a:xfrm>
            <a:off x="531128" y="2965622"/>
            <a:ext cx="45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	Dr.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B47F69-B1D7-9148-8177-20D82520E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523047"/>
            <a:ext cx="11315700" cy="406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A46E3C-9D45-B346-93D2-0DF109275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" y="4199238"/>
            <a:ext cx="10922000" cy="419100"/>
          </a:xfrm>
          <a:prstGeom prst="rect">
            <a:avLst/>
          </a:prstGeom>
        </p:spPr>
      </p:pic>
      <p:sp>
        <p:nvSpPr>
          <p:cNvPr id="15" name="文本框 10">
            <a:extLst>
              <a:ext uri="{FF2B5EF4-FFF2-40B4-BE49-F238E27FC236}">
                <a16:creationId xmlns:a16="http://schemas.microsoft.com/office/drawing/2014/main" id="{FD8BBBB2-5275-5947-B947-2D02D513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720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Some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example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rules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in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labeling</a:t>
            </a:r>
          </a:p>
        </p:txBody>
      </p:sp>
    </p:spTree>
    <p:extLst>
      <p:ext uri="{BB962C8B-B14F-4D97-AF65-F5344CB8AC3E}">
        <p14:creationId xmlns:p14="http://schemas.microsoft.com/office/powerpoint/2010/main" val="33331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35639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Rare Word Recognition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A31460-D6E2-8E4B-B0A7-16E58E7E7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35" y="3241759"/>
            <a:ext cx="8327342" cy="28104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0D0DC9-46A2-C24B-9524-66EED21BD90F}"/>
              </a:ext>
            </a:extLst>
          </p:cNvPr>
          <p:cNvSpPr txBox="1"/>
          <p:nvPr/>
        </p:nvSpPr>
        <p:spPr>
          <a:xfrm>
            <a:off x="1954835" y="1002090"/>
            <a:ext cx="64688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 word recognition rules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Frequency &lt; 2.0</a:t>
            </a:r>
          </a:p>
          <a:p>
            <a:pPr marL="342900" indent="-342900">
              <a:buFont typeface="+mj-lt"/>
              <a:buAutoNum type="arabicPeriod"/>
            </a:pP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digit(e.g., flight number, law's name), not Chinese character</a:t>
            </a:r>
          </a:p>
          <a:p>
            <a:pPr marL="342900" indent="-342900">
              <a:buFont typeface="+mj-lt"/>
              <a:buAutoNum type="arabicPeriod"/>
            </a:pP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&gt; 8</a:t>
            </a:r>
          </a:p>
        </p:txBody>
      </p:sp>
    </p:spTree>
    <p:extLst>
      <p:ext uri="{BB962C8B-B14F-4D97-AF65-F5344CB8AC3E}">
        <p14:creationId xmlns:p14="http://schemas.microsoft.com/office/powerpoint/2010/main" val="417765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35639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Rare Word Recognition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D2053A-CB47-3A4E-93C6-6637E134D4F8}"/>
              </a:ext>
            </a:extLst>
          </p:cNvPr>
          <p:cNvSpPr txBox="1"/>
          <p:nvPr/>
        </p:nvSpPr>
        <p:spPr>
          <a:xfrm>
            <a:off x="1309816" y="963827"/>
            <a:ext cx="94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wordfreq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056996-B79A-4818-9E35-6F92B32F8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14" y="1563812"/>
            <a:ext cx="10673670" cy="50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10">
            <a:extLst>
              <a:ext uri="{FF2B5EF4-FFF2-40B4-BE49-F238E27FC236}">
                <a16:creationId xmlns:a16="http://schemas.microsoft.com/office/drawing/2014/main" id="{51D93A68-8C02-4823-850D-AC025030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Schedule</a:t>
            </a:r>
          </a:p>
        </p:txBody>
      </p:sp>
      <p:sp>
        <p:nvSpPr>
          <p:cNvPr id="54" name="矩形 1">
            <a:extLst>
              <a:ext uri="{FF2B5EF4-FFF2-40B4-BE49-F238E27FC236}">
                <a16:creationId xmlns:a16="http://schemas.microsoft.com/office/drawing/2014/main" id="{8384A614-E458-4402-9013-70A55D14A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44A667-5284-324C-851B-4FEAA27B8E90}"/>
              </a:ext>
            </a:extLst>
          </p:cNvPr>
          <p:cNvSpPr txBox="1"/>
          <p:nvPr/>
        </p:nvSpPr>
        <p:spPr>
          <a:xfrm>
            <a:off x="2555607" y="1536174"/>
            <a:ext cx="67264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job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Architectures for NER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LSTM-CRF Models for Sequence Tagging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Model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 Word Recognition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2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4">
            <a:extLst>
              <a:ext uri="{FF2B5EF4-FFF2-40B4-BE49-F238E27FC236}">
                <a16:creationId xmlns:a16="http://schemas.microsoft.com/office/drawing/2014/main" id="{AB135403-2EFF-415F-95C5-575BC6D11760}"/>
              </a:ext>
            </a:extLst>
          </p:cNvPr>
          <p:cNvSpPr txBox="1"/>
          <p:nvPr/>
        </p:nvSpPr>
        <p:spPr>
          <a:xfrm>
            <a:off x="2233584" y="2785291"/>
            <a:ext cx="7724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5400" b="1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 </a:t>
            </a:r>
            <a:r>
              <a:rPr kumimoji="1" lang="en-US" altLang="zh-CN" sz="5400" b="1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THANK YOU!</a:t>
            </a:r>
          </a:p>
        </p:txBody>
      </p:sp>
      <p:sp>
        <p:nvSpPr>
          <p:cNvPr id="38" name="文本框 3">
            <a:extLst>
              <a:ext uri="{FF2B5EF4-FFF2-40B4-BE49-F238E27FC236}">
                <a16:creationId xmlns:a16="http://schemas.microsoft.com/office/drawing/2014/main" id="{5F9E5000-AA97-49ED-8EB8-8ADB1A939CF9}"/>
              </a:ext>
            </a:extLst>
          </p:cNvPr>
          <p:cNvSpPr txBox="1"/>
          <p:nvPr/>
        </p:nvSpPr>
        <p:spPr>
          <a:xfrm>
            <a:off x="3114654" y="4072709"/>
            <a:ext cx="667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i="1" dirty="0"/>
              <a:t>Wang Dezhao, Liu Wenjing, Wei Jian</a:t>
            </a:r>
            <a:endParaRPr sz="14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83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10">
            <a:extLst>
              <a:ext uri="{FF2B5EF4-FFF2-40B4-BE49-F238E27FC236}">
                <a16:creationId xmlns:a16="http://schemas.microsoft.com/office/drawing/2014/main" id="{9AC392D3-0AFE-4AA1-A231-B7FADFDD3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3765">
              <a:spcBef>
                <a:spcPct val="0"/>
              </a:spcBef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FZHei-B01S" panose="02010601030101010101" pitchFamily="2" charset="-122"/>
              </a:rPr>
              <a:t>Background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4" name="矩形 1">
            <a:extLst>
              <a:ext uri="{FF2B5EF4-FFF2-40B4-BE49-F238E27FC236}">
                <a16:creationId xmlns:a16="http://schemas.microsoft.com/office/drawing/2014/main" id="{0795AE70-59D1-4E4E-8F56-99FDB6676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Monaco" panose="020B0509030404040204" pitchFamily="49" charset="0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40A420-5ADD-45E2-94C9-EC1652D4918B}"/>
              </a:ext>
            </a:extLst>
          </p:cNvPr>
          <p:cNvSpPr/>
          <p:nvPr/>
        </p:nvSpPr>
        <p:spPr>
          <a:xfrm>
            <a:off x="643466" y="1075565"/>
            <a:ext cx="10126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NER?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F45460-A0A2-5942-AA15-7F112463F9DA}"/>
              </a:ext>
            </a:extLst>
          </p:cNvPr>
          <p:cNvSpPr txBox="1"/>
          <p:nvPr/>
        </p:nvSpPr>
        <p:spPr>
          <a:xfrm>
            <a:off x="1103227" y="1997839"/>
            <a:ext cx="31101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 Entailment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Coreference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A87BDF0-712E-3844-B22C-A3A054563D67}"/>
              </a:ext>
            </a:extLst>
          </p:cNvPr>
          <p:cNvSpPr txBox="1">
            <a:spLocks/>
          </p:cNvSpPr>
          <p:nvPr/>
        </p:nvSpPr>
        <p:spPr>
          <a:xfrm>
            <a:off x="5410522" y="682328"/>
            <a:ext cx="8229600" cy="5770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32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32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10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900" dirty="0">
                <a:latin typeface="Calibri" panose="020F0502020204030204" pitchFamily="34" charset="0"/>
              </a:rPr>
              <a:t>U.N.  I-ORG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1900" dirty="0">
                <a:latin typeface="Calibri" panose="020F0502020204030204" pitchFamily="34" charset="0"/>
              </a:rPr>
              <a:t>official O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1900" dirty="0" err="1">
                <a:latin typeface="Calibri" panose="020F0502020204030204" pitchFamily="34" charset="0"/>
              </a:rPr>
              <a:t>Ekeus</a:t>
            </a:r>
            <a:r>
              <a:rPr lang="en-US" altLang="zh-CN" sz="1900" dirty="0">
                <a:latin typeface="Calibri" panose="020F0502020204030204" pitchFamily="34" charset="0"/>
              </a:rPr>
              <a:t> I-PER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1900" dirty="0">
                <a:latin typeface="Calibri" panose="020F0502020204030204" pitchFamily="34" charset="0"/>
              </a:rPr>
              <a:t>heads O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1900" dirty="0">
                <a:latin typeface="Calibri" panose="020F0502020204030204" pitchFamily="34" charset="0"/>
              </a:rPr>
              <a:t>for O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1900" dirty="0">
                <a:latin typeface="Calibri" panose="020F0502020204030204" pitchFamily="34" charset="0"/>
              </a:rPr>
              <a:t>Baghdad I-LOC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1900" dirty="0">
                <a:latin typeface="Calibri" panose="020F0502020204030204" pitchFamily="34" charset="0"/>
              </a:rPr>
              <a:t>. . O 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900" dirty="0">
              <a:latin typeface="Calibri" panose="020F0502020204030204" pitchFamily="34" charset="0"/>
            </a:endParaRPr>
          </a:p>
        </p:txBody>
      </p:sp>
      <p:grpSp>
        <p:nvGrpSpPr>
          <p:cNvPr id="25" name="Group 50">
            <a:extLst>
              <a:ext uri="{FF2B5EF4-FFF2-40B4-BE49-F238E27FC236}">
                <a16:creationId xmlns:a16="http://schemas.microsoft.com/office/drawing/2014/main" id="{3C95B4C4-3EF6-9844-9F1E-8CFB735FCCB0}"/>
              </a:ext>
            </a:extLst>
          </p:cNvPr>
          <p:cNvGrpSpPr>
            <a:grpSpLocks/>
          </p:cNvGrpSpPr>
          <p:nvPr/>
        </p:nvGrpSpPr>
        <p:grpSpPr bwMode="auto">
          <a:xfrm>
            <a:off x="5297878" y="2006444"/>
            <a:ext cx="4330700" cy="666750"/>
            <a:chOff x="576612" y="2622412"/>
            <a:chExt cx="4330269" cy="666203"/>
          </a:xfrm>
        </p:grpSpPr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B0170635-DF1C-7044-9C3D-8CFA8CE3A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12" y="2622412"/>
              <a:ext cx="809544" cy="4044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7" name="Shape 30">
              <a:extLst>
                <a:ext uri="{FF2B5EF4-FFF2-40B4-BE49-F238E27FC236}">
                  <a16:creationId xmlns:a16="http://schemas.microsoft.com/office/drawing/2014/main" id="{0C20786E-2F5C-404A-92B6-A3FF75D5E6CA}"/>
                </a:ext>
              </a:extLst>
            </p:cNvPr>
            <p:cNvCxnSpPr>
              <a:cxnSpLocks noChangeShapeType="1"/>
              <a:stCxn id="26" idx="7"/>
            </p:cNvCxnSpPr>
            <p:nvPr/>
          </p:nvCxnSpPr>
          <p:spPr bwMode="auto">
            <a:xfrm rot="16200000" flipH="1">
              <a:off x="2737070" y="1211137"/>
              <a:ext cx="237930" cy="3177859"/>
            </a:xfrm>
            <a:prstGeom prst="curvedConnector4">
              <a:avLst>
                <a:gd name="adj1" fmla="val -96176"/>
                <a:gd name="adj2" fmla="val 100648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33">
              <a:extLst>
                <a:ext uri="{FF2B5EF4-FFF2-40B4-BE49-F238E27FC236}">
                  <a16:creationId xmlns:a16="http://schemas.microsoft.com/office/drawing/2014/main" id="{70297FE9-468D-034F-8FA9-6E696B2B0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022" y="2919283"/>
              <a:ext cx="66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800">
                  <a:latin typeface="Calibri" panose="020F0502020204030204" pitchFamily="34" charset="0"/>
                </a:rPr>
                <a:t>word</a:t>
              </a:r>
            </a:p>
          </p:txBody>
        </p:sp>
      </p:grpSp>
      <p:grpSp>
        <p:nvGrpSpPr>
          <p:cNvPr id="29" name="Group 52">
            <a:extLst>
              <a:ext uri="{FF2B5EF4-FFF2-40B4-BE49-F238E27FC236}">
                <a16:creationId xmlns:a16="http://schemas.microsoft.com/office/drawing/2014/main" id="{2D5CE34E-F9F5-264F-ABAA-B8600B373C3A}"/>
              </a:ext>
            </a:extLst>
          </p:cNvPr>
          <p:cNvGrpSpPr>
            <a:grpSpLocks/>
          </p:cNvGrpSpPr>
          <p:nvPr/>
        </p:nvGrpSpPr>
        <p:grpSpPr bwMode="auto">
          <a:xfrm>
            <a:off x="6305507" y="3774199"/>
            <a:ext cx="3802062" cy="409575"/>
            <a:chOff x="2103018" y="4430152"/>
            <a:chExt cx="3803077" cy="410567"/>
          </a:xfrm>
        </p:grpSpPr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CCA39971-3700-4E45-AB13-CD7372B70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018" y="4436517"/>
              <a:ext cx="808253" cy="404202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1" name="Straight Arrow Connector 45">
              <a:extLst>
                <a:ext uri="{FF2B5EF4-FFF2-40B4-BE49-F238E27FC236}">
                  <a16:creationId xmlns:a16="http://schemas.microsoft.com/office/drawing/2014/main" id="{9128BCBC-C9CD-8E49-B9BB-8524B54BB51C}"/>
                </a:ext>
              </a:extLst>
            </p:cNvPr>
            <p:cNvCxnSpPr>
              <a:cxnSpLocks noChangeShapeType="1"/>
              <a:stCxn id="30" idx="6"/>
            </p:cNvCxnSpPr>
            <p:nvPr/>
          </p:nvCxnSpPr>
          <p:spPr bwMode="auto">
            <a:xfrm flipV="1">
              <a:off x="2911271" y="4621113"/>
              <a:ext cx="1214762" cy="1750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Box 47">
              <a:extLst>
                <a:ext uri="{FF2B5EF4-FFF2-40B4-BE49-F238E27FC236}">
                  <a16:creationId xmlns:a16="http://schemas.microsoft.com/office/drawing/2014/main" id="{E359FCCA-DDFC-B249-BEA1-AE065A740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566" y="4430152"/>
              <a:ext cx="17795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800" dirty="0">
                  <a:latin typeface="Calibri" panose="020F0502020204030204" pitchFamily="34" charset="0"/>
                </a:rPr>
                <a:t>named entity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0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0">
            <a:extLst>
              <a:ext uri="{FF2B5EF4-FFF2-40B4-BE49-F238E27FC236}">
                <a16:creationId xmlns:a16="http://schemas.microsoft.com/office/drawing/2014/main" id="{C0F7B277-9B31-4A15-ACE5-DA5037C4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283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765">
              <a:spcBef>
                <a:spcPct val="0"/>
              </a:spcBef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Construction</a:t>
            </a:r>
          </a:p>
        </p:txBody>
      </p:sp>
      <p:sp>
        <p:nvSpPr>
          <p:cNvPr id="39" name="矩形 1">
            <a:extLst>
              <a:ext uri="{FF2B5EF4-FFF2-40B4-BE49-F238E27FC236}">
                <a16:creationId xmlns:a16="http://schemas.microsoft.com/office/drawing/2014/main" id="{6FF549FA-1FAA-4916-9023-F7CC0698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5563A2-4CCD-4A5F-A1C6-FCD035AC08D2}"/>
              </a:ext>
            </a:extLst>
          </p:cNvPr>
          <p:cNvSpPr/>
          <p:nvPr/>
        </p:nvSpPr>
        <p:spPr>
          <a:xfrm>
            <a:off x="564396" y="810356"/>
            <a:ext cx="5514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Word embeddings + LSTM + CRF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C1630B-A13E-47B0-9980-1D32B68EE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9" y="1461604"/>
            <a:ext cx="6159501" cy="48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3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0">
            <a:extLst>
              <a:ext uri="{FF2B5EF4-FFF2-40B4-BE49-F238E27FC236}">
                <a16:creationId xmlns:a16="http://schemas.microsoft.com/office/drawing/2014/main" id="{C0F7B277-9B31-4A15-ACE5-DA5037C4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283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765">
              <a:spcBef>
                <a:spcPct val="0"/>
              </a:spcBef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Construction</a:t>
            </a:r>
          </a:p>
        </p:txBody>
      </p:sp>
      <p:sp>
        <p:nvSpPr>
          <p:cNvPr id="39" name="矩形 1">
            <a:extLst>
              <a:ext uri="{FF2B5EF4-FFF2-40B4-BE49-F238E27FC236}">
                <a16:creationId xmlns:a16="http://schemas.microsoft.com/office/drawing/2014/main" id="{6FF549FA-1FAA-4916-9023-F7CC0698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5563A2-4CCD-4A5F-A1C6-FCD035AC08D2}"/>
              </a:ext>
            </a:extLst>
          </p:cNvPr>
          <p:cNvSpPr/>
          <p:nvPr/>
        </p:nvSpPr>
        <p:spPr>
          <a:xfrm>
            <a:off x="564396" y="810356"/>
            <a:ext cx="4390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Word embeddings + LSTM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5F1752-DCFA-494D-9484-7EADDC076F32}"/>
              </a:ext>
            </a:extLst>
          </p:cNvPr>
          <p:cNvSpPr/>
          <p:nvPr/>
        </p:nvSpPr>
        <p:spPr>
          <a:xfrm>
            <a:off x="5844850" y="810356"/>
            <a:ext cx="415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Word embeddings + CNN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63C229-02F9-6F45-98D0-66387BD0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13" y="1461604"/>
            <a:ext cx="4557371" cy="49635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370201-05F2-C443-B98B-C3A0BD0CB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79" y="1578650"/>
            <a:ext cx="5994708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0">
            <a:extLst>
              <a:ext uri="{FF2B5EF4-FFF2-40B4-BE49-F238E27FC236}">
                <a16:creationId xmlns:a16="http://schemas.microsoft.com/office/drawing/2014/main" id="{C0F7B277-9B31-4A15-ACE5-DA5037C4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283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765">
              <a:spcBef>
                <a:spcPct val="0"/>
              </a:spcBef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Construction</a:t>
            </a:r>
          </a:p>
        </p:txBody>
      </p:sp>
      <p:sp>
        <p:nvSpPr>
          <p:cNvPr id="39" name="矩形 1">
            <a:extLst>
              <a:ext uri="{FF2B5EF4-FFF2-40B4-BE49-F238E27FC236}">
                <a16:creationId xmlns:a16="http://schemas.microsoft.com/office/drawing/2014/main" id="{6FF549FA-1FAA-4916-9023-F7CC0698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ABCC09-C79D-491A-9121-E1AB21713FFE}"/>
              </a:ext>
            </a:extLst>
          </p:cNvPr>
          <p:cNvSpPr/>
          <p:nvPr/>
        </p:nvSpPr>
        <p:spPr>
          <a:xfrm>
            <a:off x="564396" y="810356"/>
            <a:ext cx="1200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LSTM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F5FBFA-5B69-43B4-893F-538154B64366}"/>
              </a:ext>
            </a:extLst>
          </p:cNvPr>
          <p:cNvSpPr/>
          <p:nvPr/>
        </p:nvSpPr>
        <p:spPr>
          <a:xfrm>
            <a:off x="564395" y="1461604"/>
            <a:ext cx="111791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given sentence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is represented as a d-dimensional vector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LSTM(forward LSTM) computes a representation          of the left context of the sentence at every word 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LSTM(backward) that reads the same sequence in reverse computes the right context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representation of a word using this model is obtained by concatenating its left and right context representations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EEF4F3-097E-4A5F-93A3-7278053B7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1" y="1461604"/>
            <a:ext cx="1701801" cy="375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7CA651-9E8C-4056-99F1-CECE45EB2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5" y="2101054"/>
            <a:ext cx="334979" cy="4019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BE276B3-AFB1-4F9B-B1BA-0DF1401C3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45" y="2503029"/>
            <a:ext cx="323308" cy="5773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DC7EDB-E039-4CB5-94DD-A59775CC61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142" y="3080365"/>
            <a:ext cx="357878" cy="45023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18A5A4-3166-40A6-A334-90A92871BD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5" y="4174955"/>
            <a:ext cx="1204390" cy="53910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39C263E-8710-4CDB-99F4-5E37B7AD5B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38" y="4083690"/>
            <a:ext cx="572532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6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NER Data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2E7946-A731-AC48-8C2F-E5E44908FC54}"/>
              </a:ext>
            </a:extLst>
          </p:cNvPr>
          <p:cNvSpPr txBox="1"/>
          <p:nvPr/>
        </p:nvSpPr>
        <p:spPr>
          <a:xfrm>
            <a:off x="1128714" y="1062633"/>
            <a:ext cx="8972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Annotated Corpus for Named Entity Recognition using GMB(Groningen Meaning Bank) corpus for entity classification with enhanced and popular features by Natural Language Processing applied to the data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extract from financial news and articles, annotated and built specifically to train the classifier to predict named entities such as organization, location, person, etc.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89B9BEB-DF31-4B84-95B8-1FF7C28E1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04" y="3546729"/>
            <a:ext cx="4584589" cy="2755631"/>
          </a:xfrm>
          <a:prstGeom prst="rect">
            <a:avLst/>
          </a:prstGeom>
        </p:spPr>
      </p:pic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720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Model Evaluation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on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LSTM-CRF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778DDF9-15E5-974A-AC6D-745410F2C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93761"/>
              </p:ext>
            </p:extLst>
          </p:nvPr>
        </p:nvGraphicFramePr>
        <p:xfrm>
          <a:off x="547768" y="1427667"/>
          <a:ext cx="6088285" cy="40026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62833">
                  <a:extLst>
                    <a:ext uri="{9D8B030D-6E8A-4147-A177-3AD203B41FA5}">
                      <a16:colId xmlns:a16="http://schemas.microsoft.com/office/drawing/2014/main" val="1226649338"/>
                    </a:ext>
                  </a:extLst>
                </a:gridCol>
                <a:gridCol w="985624">
                  <a:extLst>
                    <a:ext uri="{9D8B030D-6E8A-4147-A177-3AD203B41FA5}">
                      <a16:colId xmlns:a16="http://schemas.microsoft.com/office/drawing/2014/main" val="1816335823"/>
                    </a:ext>
                  </a:extLst>
                </a:gridCol>
                <a:gridCol w="1212375">
                  <a:extLst>
                    <a:ext uri="{9D8B030D-6E8A-4147-A177-3AD203B41FA5}">
                      <a16:colId xmlns:a16="http://schemas.microsoft.com/office/drawing/2014/main" val="145260429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3538291987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2692774480"/>
                    </a:ext>
                  </a:extLst>
                </a:gridCol>
                <a:gridCol w="891250">
                  <a:extLst>
                    <a:ext uri="{9D8B030D-6E8A-4147-A177-3AD203B41FA5}">
                      <a16:colId xmlns:a16="http://schemas.microsoft.com/office/drawing/2014/main" val="747497852"/>
                    </a:ext>
                  </a:extLst>
                </a:gridCol>
              </a:tblGrid>
              <a:tr h="453794"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Kaggle data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 data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641839966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39351207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782701261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332240290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4078428205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79186449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21349570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980981982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7493862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7D05F6D-811A-A94F-A97C-6DA9C4C81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419A8A-0DC5-447F-B984-02ADE7538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305" y="580772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720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Model Evaluation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on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Char-LSTM-LSTM-CRF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778DDF9-15E5-974A-AC6D-745410F2C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84940"/>
              </p:ext>
            </p:extLst>
          </p:nvPr>
        </p:nvGraphicFramePr>
        <p:xfrm>
          <a:off x="547768" y="1427667"/>
          <a:ext cx="6088285" cy="40026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62833">
                  <a:extLst>
                    <a:ext uri="{9D8B030D-6E8A-4147-A177-3AD203B41FA5}">
                      <a16:colId xmlns:a16="http://schemas.microsoft.com/office/drawing/2014/main" val="1226649338"/>
                    </a:ext>
                  </a:extLst>
                </a:gridCol>
                <a:gridCol w="985624">
                  <a:extLst>
                    <a:ext uri="{9D8B030D-6E8A-4147-A177-3AD203B41FA5}">
                      <a16:colId xmlns:a16="http://schemas.microsoft.com/office/drawing/2014/main" val="1816335823"/>
                    </a:ext>
                  </a:extLst>
                </a:gridCol>
                <a:gridCol w="1212375">
                  <a:extLst>
                    <a:ext uri="{9D8B030D-6E8A-4147-A177-3AD203B41FA5}">
                      <a16:colId xmlns:a16="http://schemas.microsoft.com/office/drawing/2014/main" val="145260429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3538291987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2692774480"/>
                    </a:ext>
                  </a:extLst>
                </a:gridCol>
                <a:gridCol w="891250">
                  <a:extLst>
                    <a:ext uri="{9D8B030D-6E8A-4147-A177-3AD203B41FA5}">
                      <a16:colId xmlns:a16="http://schemas.microsoft.com/office/drawing/2014/main" val="747497852"/>
                    </a:ext>
                  </a:extLst>
                </a:gridCol>
              </a:tblGrid>
              <a:tr h="453794"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Kaggle data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 data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641839966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39351207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782701261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332240290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4078428205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79186449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21349570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980981982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7493862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7D05F6D-811A-A94F-A97C-6DA9C4C81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B1231D-7252-4B0C-9F01-3CBBDDBF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02" y="652463"/>
            <a:ext cx="4584589" cy="27556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49D666-F106-4297-B72A-496888AB1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303" y="3546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9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id="{EF51FF39-6445-4064-9D0E-F06ABE2F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3"/>
            <a:ext cx="720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Model Evaluation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on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FZHei-B01S" panose="02010601030101010101" pitchFamily="2" charset="-122"/>
              </a:rPr>
              <a:t>Char-Conv-LSTM-CRF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D04C56C1-E4FD-451C-9C8F-90B88730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778DDF9-15E5-974A-AC6D-745410F2CBD3}"/>
              </a:ext>
            </a:extLst>
          </p:cNvPr>
          <p:cNvGraphicFramePr>
            <a:graphicFrameLocks noGrp="1"/>
          </p:cNvGraphicFramePr>
          <p:nvPr/>
        </p:nvGraphicFramePr>
        <p:xfrm>
          <a:off x="547768" y="1427667"/>
          <a:ext cx="6088285" cy="40026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62833">
                  <a:extLst>
                    <a:ext uri="{9D8B030D-6E8A-4147-A177-3AD203B41FA5}">
                      <a16:colId xmlns:a16="http://schemas.microsoft.com/office/drawing/2014/main" val="1226649338"/>
                    </a:ext>
                  </a:extLst>
                </a:gridCol>
                <a:gridCol w="985624">
                  <a:extLst>
                    <a:ext uri="{9D8B030D-6E8A-4147-A177-3AD203B41FA5}">
                      <a16:colId xmlns:a16="http://schemas.microsoft.com/office/drawing/2014/main" val="1816335823"/>
                    </a:ext>
                  </a:extLst>
                </a:gridCol>
                <a:gridCol w="1212375">
                  <a:extLst>
                    <a:ext uri="{9D8B030D-6E8A-4147-A177-3AD203B41FA5}">
                      <a16:colId xmlns:a16="http://schemas.microsoft.com/office/drawing/2014/main" val="145260429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3538291987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2692774480"/>
                    </a:ext>
                  </a:extLst>
                </a:gridCol>
                <a:gridCol w="891250">
                  <a:extLst>
                    <a:ext uri="{9D8B030D-6E8A-4147-A177-3AD203B41FA5}">
                      <a16:colId xmlns:a16="http://schemas.microsoft.com/office/drawing/2014/main" val="747497852"/>
                    </a:ext>
                  </a:extLst>
                </a:gridCol>
              </a:tblGrid>
              <a:tr h="453794"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Kaggle data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 data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641839966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39351207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782701261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332240290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4078428205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79186449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21349570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980981982"/>
                  </a:ext>
                </a:extLst>
              </a:tr>
              <a:tr h="44360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57493862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7D05F6D-811A-A94F-A97C-6DA9C4C81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65BA25-D5F8-0544-AA88-DB8B71070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54" y="652463"/>
            <a:ext cx="4907665" cy="29225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0F31B6-3801-2D4D-AF80-82EC931E1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646" y="3521597"/>
            <a:ext cx="4683082" cy="26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-1229-60"/>
</p:tagLst>
</file>

<file path=ppt/theme/theme1.xml><?xml version="1.0" encoding="utf-8"?>
<a:theme xmlns:a="http://schemas.openxmlformats.org/drawingml/2006/main" name="Office 主题​​">
  <a:themeElements>
    <a:clrScheme name="自定义 10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1BDCD"/>
      </a:accent1>
      <a:accent2>
        <a:srgbClr val="414141"/>
      </a:accent2>
      <a:accent3>
        <a:srgbClr val="F1E72A"/>
      </a:accent3>
      <a:accent4>
        <a:srgbClr val="414141"/>
      </a:accent4>
      <a:accent5>
        <a:srgbClr val="61BDCD"/>
      </a:accent5>
      <a:accent6>
        <a:srgbClr val="414141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580</Words>
  <Application>Microsoft Macintosh PowerPoint</Application>
  <PresentationFormat>宽屏</PresentationFormat>
  <Paragraphs>265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Calibri</vt:lpstr>
      <vt:lpstr>Monaco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u3556148</cp:lastModifiedBy>
  <cp:revision>55</cp:revision>
  <dcterms:created xsi:type="dcterms:W3CDTF">2018-06-14T06:37:52Z</dcterms:created>
  <dcterms:modified xsi:type="dcterms:W3CDTF">2019-07-13T02:23:06Z</dcterms:modified>
</cp:coreProperties>
</file>