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79" d="100"/>
          <a:sy n="79" d="100"/>
        </p:scale>
        <p:origin x="65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6AEBA-EBCD-714C-8B00-A5190317B96C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E3BC1-384E-B84B-823F-AC35A122D5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736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88%98%ED%95%99_%EC%83%81%EC%88%98" TargetMode="External"/><Relationship Id="rId3" Type="http://schemas.openxmlformats.org/officeDocument/2006/relationships/hyperlink" Target="https://ko.wikipedia.org/wiki/%EC%9B%90%EB%91%98%EB%A0%88" TargetMode="External"/><Relationship Id="rId7" Type="http://schemas.openxmlformats.org/officeDocument/2006/relationships/hyperlink" Target="https://ko.wikipedia.org/wiki/%EB%B9%84%EC%9C%A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B%91%98%EB%A0%88" TargetMode="External"/><Relationship Id="rId5" Type="http://schemas.openxmlformats.org/officeDocument/2006/relationships/hyperlink" Target="https://ko.wikipedia.org/wiki/%EC%A7%80%EB%A6%84" TargetMode="External"/><Relationship Id="rId4" Type="http://schemas.openxmlformats.org/officeDocument/2006/relationships/hyperlink" Target="https://ko.wikipedia.org/wiki/%EC%9B%90_(%EA%B8%B0%ED%95%98%ED%95%99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원둘레"/>
              </a:rPr>
              <a:t>원둘레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지름의 비 즉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원 (기하학)"/>
              </a:rPr>
              <a:t>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지름"/>
              </a:rPr>
              <a:t>지름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둘레"/>
              </a:rPr>
              <a:t>둘레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비율"/>
              </a:rPr>
              <a:t>비율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나타내는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수학 상수"/>
              </a:rPr>
              <a:t>수학 상수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무리수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3BC1-384E-B84B-823F-AC35A122D5E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98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506EA-D0A3-651A-DDC5-7D4E4F5DE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1810D-092F-4ED9-1C71-FFC64B9E8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B8B6C-86C3-1A49-380C-E71624B8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FF81C-5A04-259A-3461-9268061F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142DD-7A49-F81B-288E-5A1CEF1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406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FFC81-2871-80CF-DBC9-333743BA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EA2286-E657-9716-23D1-8167F2D49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0DA9B-7C9F-3983-491F-36F68A8C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D7F4D-49B4-8987-9AE6-A255C1CB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6EC64-32CF-62DD-4130-268BBE0D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598673-F076-1102-7F30-CA5258D52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A6412-2AD3-9EE6-19BF-6E162EA6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1EC2B-23BB-41E7-F50E-37CCDFDF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9B9F7-F77C-DA6D-D2D7-08017E1A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13D30-D793-12DF-53AC-843F6CC4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66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6F44-E59D-E36B-5673-352A39FA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8825D-76E4-9FCD-4A1C-92F2FDE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899AA-CA59-DE47-0FAA-4A4570A7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8AB7A-9F27-B524-0EA1-6FF2D31F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7EEC0-4F38-BDF9-A747-6DA424E3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76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08774-4AC9-F288-FF6F-13D6475A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8BB2B-10A7-6AC0-8A9E-6EDD1E1C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F8A58-8638-3D76-8E31-CEE4ED48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0F0D7-034C-0A03-1D32-07D4E0D8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76715-A064-549F-63E7-AD160323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309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A7B96-A193-125E-9B9A-7598DDA2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17CDF-2420-E50E-E5B8-835E9F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20B7E-1ACE-EA00-AA8B-2F80AFC96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68224-4BFF-F4F3-C096-7BA843AF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A2B62-9C65-496B-C1EB-B758D050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7B232-F060-E366-6591-8074E683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69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A569-3721-21DF-7C80-9BA9EBFE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9542F-C941-4B8E-187D-B6E22CC3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85601-0A79-E720-4018-59C0A97C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166587-6A5E-ED33-0091-6619E0572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32693-E091-04D8-E38A-F04ED2C38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B64DE-6FA1-C27D-F227-57ACDFB9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E1E8D-0B28-9A7A-5993-F28E87F5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E9A260-D4DD-A3E6-2957-B3522D3B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94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C9D2B-5E23-466D-53A3-22A95318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9B906B-E911-381C-D49A-F35CC923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75CB19-0B71-BE09-2F90-E8AEBC11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7D567-37E9-6423-1688-CED8DEBE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109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CAC3E8-938E-1B89-A7A8-AED47769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06E79-DC13-2945-B506-8D075908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3BAA7-7020-9C63-1EA0-235E3AAA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91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0618-62D2-BBDA-D533-E9F54FE5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D1F39-A673-6BEB-C504-3517D5CC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99298-0C24-0EBD-7719-48AECF539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18154-3489-1BBC-5267-D10549EF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61672-C4C0-F493-2E03-F350668A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FBBB1-79E4-A2DE-4878-142DD3F3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6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AFC5-05E3-F1AC-D4E2-1CBEFC2E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B9CF1-1811-D06A-FB0C-C60D25FB3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64326-546B-EF1C-B038-CEE81CBA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20238-E941-9435-1177-A4AB67CD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A0D6E-A9B8-A88B-4C7D-C4D5CE38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46783-1ED7-49FE-6FA6-5940D2E9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21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D905A1-A979-C6C8-FB69-3DCA17C2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6CD7D-EF6B-3694-9D20-690AA586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C1A91-1B5A-A2F2-0C0A-CC11226DB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7A4F-2411-0847-8691-823BF0F5444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76AD6-01C0-4527-3339-C7DE532AA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BE73B-0B0A-C1A3-2B50-6D70C8C5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4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khanacademy.org/math/statistics-probability/probability-library/basic-theoretical-probability/a/probability-the-basics" TargetMode="External"/><Relationship Id="rId2" Type="http://schemas.openxmlformats.org/officeDocument/2006/relationships/hyperlink" Target="https://www.sciencetimes.co.kr/news/&#47788;&#53580;&#52852;&#47484;&#47196;-&#48169;&#48277;&#44284;-&#51064;&#44277;&#51648;&#45733;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ko/3/library/turtl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7%8E%87" TargetMode="External"/><Relationship Id="rId2" Type="http://schemas.openxmlformats.org/officeDocument/2006/relationships/hyperlink" Target="https://namu.wiki/w/%E7%A2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8DBEE5-0F00-00CA-BA54-85F7D12EC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 b="1" dirty="0" err="1"/>
              <a:t>몬테</a:t>
            </a:r>
            <a:r>
              <a:rPr lang="ko-KR" altLang="en-US" sz="4400" b="1" dirty="0"/>
              <a:t> 카를로 방법을 통한 원주율 구하기 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시각화</a:t>
            </a:r>
            <a:r>
              <a:rPr lang="en-US" altLang="ko-KR" sz="4400" b="1" dirty="0"/>
              <a:t>)</a:t>
            </a:r>
            <a:endParaRPr kumimoji="1" lang="ko-Kore-KR" altLang="en-US" sz="5400" b="1" dirty="0"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42B28-E1D2-4FCA-7D91-A49E86DB8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ore-KR" sz="2000" dirty="0"/>
              <a:t>1</a:t>
            </a:r>
            <a:r>
              <a:rPr kumimoji="1" lang="en-US" altLang="ko-KR" sz="2000" dirty="0"/>
              <a:t>0729</a:t>
            </a:r>
            <a:r>
              <a:rPr kumimoji="1" lang="ko-KR" altLang="en-US" sz="2000" dirty="0"/>
              <a:t> 박준서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2113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FD9C-A873-834D-F29D-417E91E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6D742-A831-1AFD-5D8C-7A362B58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sz="2400" dirty="0">
                <a:hlinkClick r:id="rId2"/>
              </a:rPr>
              <a:t>https://</a:t>
            </a:r>
            <a:r>
              <a:rPr kumimoji="1" lang="en" altLang="ko-Kore-KR" sz="2400" dirty="0" err="1">
                <a:hlinkClick r:id="rId2"/>
              </a:rPr>
              <a:t>www.sciencetimes.co.kr</a:t>
            </a:r>
            <a:r>
              <a:rPr kumimoji="1" lang="en" altLang="ko-Kore-KR" sz="2400" dirty="0">
                <a:hlinkClick r:id="rId2"/>
              </a:rPr>
              <a:t>/news/</a:t>
            </a:r>
            <a:r>
              <a:rPr kumimoji="1" lang="ko-KR" altLang="en-US" sz="2400" dirty="0">
                <a:hlinkClick r:id="rId2"/>
              </a:rPr>
              <a:t>몬테카를로</a:t>
            </a:r>
            <a:r>
              <a:rPr kumimoji="1" lang="en-US" altLang="ko-KR" sz="2400" dirty="0">
                <a:hlinkClick r:id="rId2"/>
              </a:rPr>
              <a:t>-</a:t>
            </a:r>
            <a:r>
              <a:rPr kumimoji="1" lang="ko-KR" altLang="en-US" sz="2400" dirty="0">
                <a:hlinkClick r:id="rId2"/>
              </a:rPr>
              <a:t>방법과</a:t>
            </a:r>
            <a:r>
              <a:rPr kumimoji="1" lang="en-US" altLang="ko-KR" sz="2400" dirty="0">
                <a:hlinkClick r:id="rId2"/>
              </a:rPr>
              <a:t>-</a:t>
            </a:r>
            <a:r>
              <a:rPr kumimoji="1" lang="ko-KR" altLang="en-US" sz="2400" dirty="0">
                <a:hlinkClick r:id="rId2"/>
              </a:rPr>
              <a:t>인공지능</a:t>
            </a:r>
            <a:r>
              <a:rPr kumimoji="1" lang="en-US" altLang="ko-KR" sz="2400" dirty="0">
                <a:hlinkClick r:id="rId2"/>
              </a:rPr>
              <a:t>/</a:t>
            </a:r>
            <a:endParaRPr kumimoji="1" lang="en-US" altLang="ko-KR" sz="2400" dirty="0"/>
          </a:p>
          <a:p>
            <a:r>
              <a:rPr kumimoji="1" lang="en-US" altLang="ko-KR" sz="2400" dirty="0">
                <a:hlinkClick r:id="rId3"/>
              </a:rPr>
              <a:t>https://ko.khanacademy.org/math/statistics-probability/probability-library/basic-theoretical-probability/a/probability-the-basics</a:t>
            </a:r>
            <a:endParaRPr kumimoji="1" lang="en-US" altLang="ko-KR" sz="2400" dirty="0"/>
          </a:p>
          <a:p>
            <a:r>
              <a:rPr kumimoji="1" lang="en-US" altLang="ko-KR" sz="2400" dirty="0">
                <a:hlinkClick r:id="rId4"/>
              </a:rPr>
              <a:t>https://docs.python.org/ko/3/library/turtle.html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784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71512-6050-5A5F-401A-2CF13E8A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원주율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DAC6F-4DF0-5792-8F69-61BFF13FCF4D}"/>
              </a:ext>
            </a:extLst>
          </p:cNvPr>
          <p:cNvSpPr txBox="1"/>
          <p:nvPr/>
        </p:nvSpPr>
        <p:spPr>
          <a:xfrm>
            <a:off x="5475514" y="2321004"/>
            <a:ext cx="12409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ore-KR" sz="13800" b="1" dirty="0">
                <a:ea typeface="APPLE SD GOTHICNEO EXTRABOLD" panose="02000300000000000000" pitchFamily="2" charset="-127"/>
              </a:rPr>
              <a:t>π</a:t>
            </a:r>
            <a:endParaRPr kumimoji="1" lang="ko-Kore-KR" altLang="en-US" sz="6600" b="1" dirty="0"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67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081FD9-9BAE-76D1-C5D8-1816D9F07B30}"/>
              </a:ext>
            </a:extLst>
          </p:cNvPr>
          <p:cNvSpPr txBox="1"/>
          <p:nvPr/>
        </p:nvSpPr>
        <p:spPr>
          <a:xfrm>
            <a:off x="391886" y="1992086"/>
            <a:ext cx="12409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ore-KR" sz="13800" b="1" dirty="0">
                <a:ea typeface="APPLE SD GOTHICNEO EXTRABOLD" panose="02000300000000000000" pitchFamily="2" charset="-127"/>
              </a:rPr>
              <a:t>π</a:t>
            </a:r>
            <a:endParaRPr kumimoji="1" lang="ko-Kore-KR" altLang="en-US" sz="6600" b="1" dirty="0"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6590E-3E0C-7330-5290-09C27AD50606}"/>
              </a:ext>
            </a:extLst>
          </p:cNvPr>
          <p:cNvSpPr txBox="1"/>
          <p:nvPr/>
        </p:nvSpPr>
        <p:spPr>
          <a:xfrm>
            <a:off x="1632858" y="3030302"/>
            <a:ext cx="1013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ore-KR" sz="2400" dirty="0"/>
              <a:t>3.141592653589793238462643383279502884197169399375105820974944...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1748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7AD3-979A-561E-BF5E-09ADDD2B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몬테카를로 방법</a:t>
            </a:r>
            <a:endParaRPr kumimoji="1" lang="ko-Kore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2DDF6-EA57-44BE-378B-4F7FCF33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6946"/>
          </a:xfrm>
        </p:spPr>
        <p:txBody>
          <a:bodyPr/>
          <a:lstStyle/>
          <a:p>
            <a:pPr marL="0" indent="0">
              <a:buNone/>
            </a:pPr>
            <a:r>
              <a:rPr kumimoji="1"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반복된 무작위 추출을 이용하여 생성된 난수</a:t>
            </a:r>
            <a:r>
              <a:rPr kumimoji="1"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(Random Number)</a:t>
            </a:r>
            <a:r>
              <a:rPr kumimoji="1"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이용하여 함수의 값을 계산하는 통계학적 방법</a:t>
            </a:r>
            <a:endParaRPr kumimoji="1"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E09DC-302C-D948-E40C-124FF4A63D58}"/>
              </a:ext>
            </a:extLst>
          </p:cNvPr>
          <p:cNvSpPr txBox="1"/>
          <p:nvPr/>
        </p:nvSpPr>
        <p:spPr>
          <a:xfrm>
            <a:off x="4602642" y="3044279"/>
            <a:ext cx="2986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“ </a:t>
            </a:r>
            <a:r>
              <a:rPr kumimoji="1" lang="ko-Kore-KR" altLang="en-US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확률</a:t>
            </a:r>
            <a:r>
              <a:rPr kumimoji="1" lang="en-US" altLang="ko-KR" sz="1000" b="1" dirty="0"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(</a:t>
            </a:r>
            <a:r>
              <a:rPr lang="ko-KR" altLang="en-US" sz="1000" dirty="0" err="1">
                <a:hlinkClick r:id="rId2" tooltip="確"/>
              </a:rPr>
              <a:t>確</a:t>
            </a:r>
            <a:r>
              <a:rPr lang="ko-KR" altLang="en-US" sz="1000" dirty="0" err="1">
                <a:hlinkClick r:id="rId3" tooltip="率"/>
              </a:rPr>
              <a:t>率</a:t>
            </a:r>
            <a:r>
              <a:rPr lang="ko-KR" altLang="en-US" sz="1000" dirty="0"/>
              <a:t> </a:t>
            </a:r>
            <a:r>
              <a:rPr lang="en-US" altLang="ko-KR" sz="1000" dirty="0"/>
              <a:t>/ </a:t>
            </a:r>
            <a:r>
              <a:rPr lang="en" altLang="ko-Kore-KR" sz="1000" dirty="0"/>
              <a:t>Probability</a:t>
            </a:r>
            <a:r>
              <a:rPr lang="en-US" altLang="ko-KR" sz="1000" dirty="0"/>
              <a:t>)</a:t>
            </a:r>
            <a:r>
              <a:rPr kumimoji="1" lang="ko-Kore-KR" altLang="en-US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 </a:t>
            </a:r>
            <a:r>
              <a:rPr kumimoji="1" lang="en-US" altLang="ko-KR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”</a:t>
            </a:r>
            <a:endParaRPr kumimoji="1" lang="ko-Kore-KR" altLang="en-US" sz="4400" b="1" dirty="0">
              <a:solidFill>
                <a:srgbClr val="C00000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04407-E4E7-2C92-D038-D7672A06647D}"/>
                  </a:ext>
                </a:extLst>
              </p:cNvPr>
              <p:cNvSpPr txBox="1"/>
              <p:nvPr/>
            </p:nvSpPr>
            <p:spPr>
              <a:xfrm>
                <a:off x="3156027" y="4245428"/>
                <a:ext cx="5879943" cy="91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사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건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일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어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나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는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경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우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모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경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우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04407-E4E7-2C92-D038-D7672A06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027" y="4245428"/>
                <a:ext cx="5879943" cy="918585"/>
              </a:xfrm>
              <a:prstGeom prst="rect">
                <a:avLst/>
              </a:prstGeom>
              <a:blipFill>
                <a:blip r:embed="rId4"/>
                <a:stretch>
                  <a:fillRect l="-862" t="-2740" r="-1724" b="-232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0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7BE95C-70A8-244F-33EA-6778D77C1860}"/>
              </a:ext>
            </a:extLst>
          </p:cNvPr>
          <p:cNvSpPr/>
          <p:nvPr/>
        </p:nvSpPr>
        <p:spPr>
          <a:xfrm>
            <a:off x="4206000" y="1539000"/>
            <a:ext cx="3780000" cy="37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88E3C2-DCB4-E1A2-4EB8-3848765E7FA1}"/>
              </a:ext>
            </a:extLst>
          </p:cNvPr>
          <p:cNvSpPr/>
          <p:nvPr/>
        </p:nvSpPr>
        <p:spPr>
          <a:xfrm>
            <a:off x="4242000" y="1575000"/>
            <a:ext cx="3708000" cy="370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65B362-049D-C313-C71F-8045EC6F89E2}"/>
              </a:ext>
            </a:extLst>
          </p:cNvPr>
          <p:cNvSpPr/>
          <p:nvPr/>
        </p:nvSpPr>
        <p:spPr>
          <a:xfrm>
            <a:off x="641609" y="808976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4281F-1107-1FCD-3C76-200EEB526BE1}"/>
                  </a:ext>
                </a:extLst>
              </p:cNvPr>
              <p:cNvSpPr txBox="1"/>
              <p:nvPr/>
            </p:nvSpPr>
            <p:spPr>
              <a:xfrm>
                <a:off x="3152829" y="1339644"/>
                <a:ext cx="546656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 × 2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4281F-1107-1FCD-3C76-200EEB52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29" y="1339644"/>
                <a:ext cx="5466561" cy="738664"/>
              </a:xfrm>
              <a:prstGeom prst="rect">
                <a:avLst/>
              </a:prstGeom>
              <a:blipFill>
                <a:blip r:embed="rId2"/>
                <a:stretch>
                  <a:fillRect l="-232" t="-8475" b="-372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27EF85-02E0-2CD8-AFAF-25998F9EF4C0}"/>
                  </a:ext>
                </a:extLst>
              </p:cNvPr>
              <p:cNvSpPr txBox="1"/>
              <p:nvPr/>
            </p:nvSpPr>
            <p:spPr>
              <a:xfrm>
                <a:off x="3295844" y="4334247"/>
                <a:ext cx="5824800" cy="736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en-US" altLang="ko-K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27EF85-02E0-2CD8-AFAF-25998F9EF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44" y="4334247"/>
                <a:ext cx="5824800" cy="736484"/>
              </a:xfrm>
              <a:prstGeom prst="rect">
                <a:avLst/>
              </a:prstGeom>
              <a:blipFill>
                <a:blip r:embed="rId3"/>
                <a:stretch>
                  <a:fillRect l="-3478" t="-5085" b="-406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44AC8C12-4C24-39C3-25E8-53488C4270A0}"/>
              </a:ext>
            </a:extLst>
          </p:cNvPr>
          <p:cNvSpPr/>
          <p:nvPr/>
        </p:nvSpPr>
        <p:spPr>
          <a:xfrm>
            <a:off x="641609" y="3802489"/>
            <a:ext cx="1800000" cy="180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BEF24-C0C7-7990-1116-233E0CCFFB36}"/>
              </a:ext>
            </a:extLst>
          </p:cNvPr>
          <p:cNvSpPr txBox="1"/>
          <p:nvPr/>
        </p:nvSpPr>
        <p:spPr>
          <a:xfrm>
            <a:off x="8479971" y="152431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 </a:t>
            </a:r>
            <a:r>
              <a:rPr kumimoji="1" lang="ko-Kore-KR" altLang="en-US" dirty="0"/>
              <a:t>정사각형 안에 점이 찍히는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BDBA3-54F1-EFF1-B6DA-999CCEAACEB5}"/>
              </a:ext>
            </a:extLst>
          </p:cNvPr>
          <p:cNvSpPr txBox="1"/>
          <p:nvPr/>
        </p:nvSpPr>
        <p:spPr>
          <a:xfrm>
            <a:off x="8719457" y="462760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 </a:t>
            </a:r>
            <a:r>
              <a:rPr kumimoji="1" lang="ko-Kore-KR" altLang="en-US" dirty="0"/>
              <a:t>원 안에 점이 찍하는 경우</a:t>
            </a:r>
          </a:p>
        </p:txBody>
      </p:sp>
    </p:spTree>
    <p:extLst>
      <p:ext uri="{BB962C8B-B14F-4D97-AF65-F5344CB8AC3E}">
        <p14:creationId xmlns:p14="http://schemas.microsoft.com/office/powerpoint/2010/main" val="2384336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71448D-BBA7-77E8-5ECB-B71E0B4D9E80}"/>
                  </a:ext>
                </a:extLst>
              </p:cNvPr>
              <p:cNvSpPr txBox="1"/>
              <p:nvPr/>
            </p:nvSpPr>
            <p:spPr>
              <a:xfrm>
                <a:off x="328611" y="1557531"/>
                <a:ext cx="11301414" cy="2671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ore-KR" sz="8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ore-KR" sz="8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sz="8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sz="8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8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ko-Kore-KR" sz="8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ko-Kore-KR" sz="8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l-GR" altLang="ko-Kore-KR" sz="8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ko-Kore-KR" sz="8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kumimoji="1" lang="en-US" altLang="ko-KR" sz="8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ore-KR" altLang="en-US" sz="8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71448D-BBA7-77E8-5ECB-B71E0B4D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1" y="1557531"/>
                <a:ext cx="11301414" cy="2671693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29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2660D24-8466-C3B0-5D46-4BD6BDD8F92D}"/>
              </a:ext>
            </a:extLst>
          </p:cNvPr>
          <p:cNvCxnSpPr>
            <a:cxnSpLocks/>
          </p:cNvCxnSpPr>
          <p:nvPr/>
        </p:nvCxnSpPr>
        <p:spPr>
          <a:xfrm flipH="1">
            <a:off x="-644489" y="3504090"/>
            <a:ext cx="13084629" cy="25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A3710413-8A81-D001-F94F-9C48868C1A9D}"/>
              </a:ext>
            </a:extLst>
          </p:cNvPr>
          <p:cNvCxnSpPr>
            <a:cxnSpLocks/>
          </p:cNvCxnSpPr>
          <p:nvPr/>
        </p:nvCxnSpPr>
        <p:spPr>
          <a:xfrm>
            <a:off x="6096000" y="-370114"/>
            <a:ext cx="0" cy="72948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7BE95C-70A8-244F-33EA-6778D77C1860}"/>
              </a:ext>
            </a:extLst>
          </p:cNvPr>
          <p:cNvSpPr/>
          <p:nvPr/>
        </p:nvSpPr>
        <p:spPr>
          <a:xfrm>
            <a:off x="4206000" y="1539000"/>
            <a:ext cx="3780000" cy="37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88E3C2-DCB4-E1A2-4EB8-3848765E7FA1}"/>
              </a:ext>
            </a:extLst>
          </p:cNvPr>
          <p:cNvSpPr/>
          <p:nvPr/>
        </p:nvSpPr>
        <p:spPr>
          <a:xfrm>
            <a:off x="4242000" y="1575000"/>
            <a:ext cx="3708000" cy="370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883BBB-E83B-6F3F-919E-9675F4BAB68F}"/>
              </a:ext>
            </a:extLst>
          </p:cNvPr>
          <p:cNvSpPr/>
          <p:nvPr/>
        </p:nvSpPr>
        <p:spPr>
          <a:xfrm>
            <a:off x="4459713" y="267788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0C840E-8710-738A-6209-0D3640E1FD9E}"/>
              </a:ext>
            </a:extLst>
          </p:cNvPr>
          <p:cNvSpPr/>
          <p:nvPr/>
        </p:nvSpPr>
        <p:spPr>
          <a:xfrm>
            <a:off x="6669259" y="276788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B49733-E55F-56DB-09D6-4D662463BDEA}"/>
              </a:ext>
            </a:extLst>
          </p:cNvPr>
          <p:cNvSpPr/>
          <p:nvPr/>
        </p:nvSpPr>
        <p:spPr>
          <a:xfrm>
            <a:off x="5807826" y="425922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621C22-C52D-CD4A-353F-11DD4F951F70}"/>
              </a:ext>
            </a:extLst>
          </p:cNvPr>
          <p:cNvSpPr/>
          <p:nvPr/>
        </p:nvSpPr>
        <p:spPr>
          <a:xfrm>
            <a:off x="5013169" y="362785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294167-8F34-3ACB-CF7E-0BE8660EAEC9}"/>
              </a:ext>
            </a:extLst>
          </p:cNvPr>
          <p:cNvSpPr/>
          <p:nvPr/>
        </p:nvSpPr>
        <p:spPr>
          <a:xfrm>
            <a:off x="6818833" y="3787284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10E29A2-2259-9E84-0E33-F923A18933B5}"/>
              </a:ext>
            </a:extLst>
          </p:cNvPr>
          <p:cNvSpPr/>
          <p:nvPr/>
        </p:nvSpPr>
        <p:spPr>
          <a:xfrm>
            <a:off x="5653740" y="276788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A35CD1-E7F5-029B-F954-F8F0EF55E8B6}"/>
              </a:ext>
            </a:extLst>
          </p:cNvPr>
          <p:cNvSpPr/>
          <p:nvPr/>
        </p:nvSpPr>
        <p:spPr>
          <a:xfrm>
            <a:off x="5627826" y="340577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8EE3CD-4840-0A37-65F4-0C1081C3B97F}"/>
              </a:ext>
            </a:extLst>
          </p:cNvPr>
          <p:cNvSpPr/>
          <p:nvPr/>
        </p:nvSpPr>
        <p:spPr>
          <a:xfrm>
            <a:off x="7420373" y="18208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FEF25C-D7A4-319D-BB05-53A874B9223A}"/>
              </a:ext>
            </a:extLst>
          </p:cNvPr>
          <p:cNvSpPr/>
          <p:nvPr/>
        </p:nvSpPr>
        <p:spPr>
          <a:xfrm>
            <a:off x="4481356" y="18208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C1E963C-2ED2-09B3-E80F-EE5F5C753789}"/>
              </a:ext>
            </a:extLst>
          </p:cNvPr>
          <p:cNvSpPr/>
          <p:nvPr/>
        </p:nvSpPr>
        <p:spPr>
          <a:xfrm>
            <a:off x="4459713" y="48361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003C21-2D5C-AAC7-4ABF-DEF406B7B465}"/>
              </a:ext>
            </a:extLst>
          </p:cNvPr>
          <p:cNvSpPr/>
          <p:nvPr/>
        </p:nvSpPr>
        <p:spPr>
          <a:xfrm>
            <a:off x="7510373" y="21566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719B156-60A6-E065-10B6-B56091C8D21E}"/>
              </a:ext>
            </a:extLst>
          </p:cNvPr>
          <p:cNvSpPr/>
          <p:nvPr/>
        </p:nvSpPr>
        <p:spPr>
          <a:xfrm>
            <a:off x="6759259" y="51367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450202-C71A-7DD5-1AB6-3AF450C743A1}"/>
              </a:ext>
            </a:extLst>
          </p:cNvPr>
          <p:cNvSpPr txBox="1"/>
          <p:nvPr/>
        </p:nvSpPr>
        <p:spPr>
          <a:xfrm>
            <a:off x="5795862" y="345769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248C2-9091-81E0-A272-DCCA233BDD3E}"/>
              </a:ext>
            </a:extLst>
          </p:cNvPr>
          <p:cNvSpPr txBox="1"/>
          <p:nvPr/>
        </p:nvSpPr>
        <p:spPr>
          <a:xfrm>
            <a:off x="7950000" y="32164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DCF488-2D9D-609F-5A35-3D69BCE50BAA}"/>
              </a:ext>
            </a:extLst>
          </p:cNvPr>
          <p:cNvSpPr txBox="1"/>
          <p:nvPr/>
        </p:nvSpPr>
        <p:spPr>
          <a:xfrm>
            <a:off x="3617744" y="324433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-400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82C46D-1364-8619-9562-D173F4842F5B}"/>
              </a:ext>
            </a:extLst>
          </p:cNvPr>
          <p:cNvSpPr txBox="1"/>
          <p:nvPr/>
        </p:nvSpPr>
        <p:spPr>
          <a:xfrm>
            <a:off x="6061615" y="536865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-400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05D109-2DDD-6303-FB6E-729620443313}"/>
              </a:ext>
            </a:extLst>
          </p:cNvPr>
          <p:cNvSpPr txBox="1"/>
          <p:nvPr/>
        </p:nvSpPr>
        <p:spPr>
          <a:xfrm>
            <a:off x="6061615" y="1133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48100-CCC7-56D1-CF30-D7B91C03DCE8}"/>
              </a:ext>
            </a:extLst>
          </p:cNvPr>
          <p:cNvSpPr txBox="1"/>
          <p:nvPr/>
        </p:nvSpPr>
        <p:spPr>
          <a:xfrm>
            <a:off x="5443537" y="28289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4ECC63-D655-5616-9BEB-B59DA0818A7B}"/>
                  </a:ext>
                </a:extLst>
              </p:cNvPr>
              <p:cNvSpPr txBox="1"/>
              <p:nvPr/>
            </p:nvSpPr>
            <p:spPr>
              <a:xfrm>
                <a:off x="8217862" y="905554"/>
                <a:ext cx="37099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  <m:sup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4ECC63-D655-5616-9BEB-B59DA081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862" y="905554"/>
                <a:ext cx="3709926" cy="553998"/>
              </a:xfrm>
              <a:prstGeom prst="rect">
                <a:avLst/>
              </a:prstGeom>
              <a:blipFill>
                <a:blip r:embed="rId2"/>
                <a:stretch>
                  <a:fillRect l="-2389" r="-341" b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470C484-DD28-23C1-8420-1290361177D5}"/>
              </a:ext>
            </a:extLst>
          </p:cNvPr>
          <p:cNvSpPr txBox="1"/>
          <p:nvPr/>
        </p:nvSpPr>
        <p:spPr>
          <a:xfrm>
            <a:off x="5170240" y="2464880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(-100, 150)</a:t>
            </a:r>
            <a:endParaRPr kumimoji="1" lang="ko-Kore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5488C0-8A1A-8397-BD8E-662BBA5238E1}"/>
                  </a:ext>
                </a:extLst>
              </p:cNvPr>
              <p:cNvSpPr txBox="1"/>
              <p:nvPr/>
            </p:nvSpPr>
            <p:spPr>
              <a:xfrm>
                <a:off x="8442861" y="1538091"/>
                <a:ext cx="247644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(−100)</m:t>
                        </m:r>
                      </m:e>
                      <m:sup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e>
                      <m:sup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ko-Kore-KR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</m:e>
                      <m:sup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sz="1600" dirty="0">
                    <a:solidFill>
                      <a:schemeClr val="accent5"/>
                    </a:solidFill>
                  </a:rPr>
                  <a:t> ?</a:t>
                </a:r>
                <a:endParaRPr kumimoji="1" lang="ko-Kore-KR" altLang="en-US" sz="1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5488C0-8A1A-8397-BD8E-662BBA52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861" y="1538091"/>
                <a:ext cx="2476447" cy="246221"/>
              </a:xfrm>
              <a:prstGeom prst="rect">
                <a:avLst/>
              </a:prstGeom>
              <a:blipFill>
                <a:blip r:embed="rId3"/>
                <a:stretch>
                  <a:fillRect l="-3571" t="-19048" b="-42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0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90677-E40B-2634-7259-A64D12D0A5E9}"/>
              </a:ext>
            </a:extLst>
          </p:cNvPr>
          <p:cNvSpPr txBox="1"/>
          <p:nvPr/>
        </p:nvSpPr>
        <p:spPr>
          <a:xfrm>
            <a:off x="355147" y="0"/>
            <a:ext cx="53108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turtle </a:t>
            </a:r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t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그래픽 관련 라이브러리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random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난수 관련 라이브러리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ko-KR" altLang="en-US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는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ko-KR" altLang="en-US" sz="14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의미합니다</a:t>
            </a: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: (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x, y)</a:t>
            </a:r>
            <a:endParaRPr lang="en" altLang="ko-Kore-KR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화면 크기 지정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r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400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반지름 지정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ko-KR" altLang="en-US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두 점</a:t>
            </a: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c1, c2)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을 지나는 직선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penup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goto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(c1[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], c1[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pendown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goto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(c2[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], c2[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penup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점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ko-KR" altLang="en-US" sz="14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찍음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'red'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goto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], 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color)</a:t>
            </a: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점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가 원 안에 있는지 확인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"""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x^2 + y^2 </a:t>
            </a:r>
            <a:r>
              <a:rPr lang="ko-KR" altLang="en-US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에 점 </a:t>
            </a:r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x1, y1)</a:t>
            </a:r>
            <a:r>
              <a:rPr lang="ko-KR" altLang="en-US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을 대입했을 때 </a:t>
            </a:r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r^2</a:t>
            </a:r>
            <a:r>
              <a:rPr lang="ko-KR" altLang="en-US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보다 작다면 점이 원 안에 위치함</a:t>
            </a:r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.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"""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in_circle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r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ko-Kore-KR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원주율 구하기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pos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pos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total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ko-Kore-KR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F3E33-654B-AD90-0C3D-7AA6CC104571}"/>
              </a:ext>
            </a:extLst>
          </p:cNvPr>
          <p:cNvSpPr txBox="1"/>
          <p:nvPr/>
        </p:nvSpPr>
        <p:spPr>
          <a:xfrm>
            <a:off x="5746005" y="0"/>
            <a:ext cx="6445995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좌표평면 그리기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speed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'fastest'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b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원 그리기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goto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</a:t>
            </a: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pendown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circle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(r)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x^2 + y^2 = r^2 (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중심이 </a:t>
            </a:r>
            <a:r>
              <a:rPr lang="en-US" altLang="ko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0,0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반지름이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r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인 원</a:t>
            </a:r>
            <a:r>
              <a:rPr lang="en-US" altLang="ko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)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penup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원에 외접하는 정사각형 그리기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r), (r,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r), (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b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positive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점이 원 안에 있음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negative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점이 원 밖에 있음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br>
              <a:rPr lang="ko-KR" altLang="en-US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for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x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random.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randint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 r)</a:t>
            </a:r>
          </a:p>
          <a:p>
            <a:pPr lvl="1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y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random.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randint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 r)</a:t>
            </a:r>
          </a:p>
          <a:p>
            <a:pPr lvl="1"/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in_circle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((x, y), r):</a:t>
            </a: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res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'pos'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positive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+=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else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:</a:t>
            </a: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res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'neg'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negative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+=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C678DD"/>
                </a:solidFill>
                <a:latin typeface="Menlo" panose="020B0609030804020204" pitchFamily="49" charset="0"/>
              </a:rPr>
              <a:t>f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'#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 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x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y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) =&gt;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res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pi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(positive,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dot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x,y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'green'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res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'pos'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else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'red'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365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639</Words>
  <Application>Microsoft Macintosh PowerPoint</Application>
  <PresentationFormat>와이드스크린</PresentationFormat>
  <Paragraphs>82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Apple SD Gothic Neo</vt:lpstr>
      <vt:lpstr>APPLE SD GOTHICNEO EXTRABOLD</vt:lpstr>
      <vt:lpstr>Arial</vt:lpstr>
      <vt:lpstr>Calibri</vt:lpstr>
      <vt:lpstr>Calibri Light</vt:lpstr>
      <vt:lpstr>Cambria Math</vt:lpstr>
      <vt:lpstr>Menlo</vt:lpstr>
      <vt:lpstr>Office 테마</vt:lpstr>
      <vt:lpstr>몬테 카를로 방법을 통한 원주율 구하기 (시각화)</vt:lpstr>
      <vt:lpstr>원주율</vt:lpstr>
      <vt:lpstr>PowerPoint 프레젠테이션</vt:lpstr>
      <vt:lpstr>몬테카를로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원주율 구하기</dc:title>
  <dc:creator>박준서</dc:creator>
  <cp:lastModifiedBy>박준서</cp:lastModifiedBy>
  <cp:revision>2</cp:revision>
  <dcterms:created xsi:type="dcterms:W3CDTF">2022-07-06T01:31:00Z</dcterms:created>
  <dcterms:modified xsi:type="dcterms:W3CDTF">2022-07-06T11:55:05Z</dcterms:modified>
</cp:coreProperties>
</file>