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8" r:id="rId21"/>
    <p:sldId id="275" r:id="rId22"/>
    <p:sldId id="276" r:id="rId23"/>
    <p:sldId id="309" r:id="rId24"/>
    <p:sldId id="277" r:id="rId25"/>
    <p:sldId id="278" r:id="rId26"/>
    <p:sldId id="310" r:id="rId27"/>
    <p:sldId id="279" r:id="rId28"/>
    <p:sldId id="280" r:id="rId29"/>
    <p:sldId id="311" r:id="rId30"/>
    <p:sldId id="281" r:id="rId31"/>
    <p:sldId id="294" r:id="rId32"/>
    <p:sldId id="317" r:id="rId33"/>
    <p:sldId id="316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318" r:id="rId42"/>
    <p:sldId id="313" r:id="rId43"/>
    <p:sldId id="315" r:id="rId44"/>
    <p:sldId id="290" r:id="rId45"/>
    <p:sldId id="291" r:id="rId46"/>
    <p:sldId id="320" r:id="rId47"/>
    <p:sldId id="29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정빈" initials="최정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7A3"/>
    <a:srgbClr val="A7C5EB"/>
    <a:srgbClr val="C55A11"/>
    <a:srgbClr val="548235"/>
    <a:srgbClr val="FDE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6" autoAdjust="0"/>
    <p:restoredTop sz="62231" autoAdjust="0"/>
  </p:normalViewPr>
  <p:slideViewPr>
    <p:cSldViewPr snapToGrid="0">
      <p:cViewPr varScale="1">
        <p:scale>
          <a:sx n="46" d="100"/>
          <a:sy n="46" d="100"/>
        </p:scale>
        <p:origin x="62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B25C9A3-EBFB-4DA7-91F6-430FFB20AE3E}" type="datetime1">
              <a:rPr lang="ko-KR" altLang="en-US"/>
              <a:pPr lvl="0">
                <a:defRPr/>
              </a:pPr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56CEB6-3B0C-48D3-B621-74C3BD88618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biee/Trash_Classification/blob/master/2_multiClass_classification.ipynb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856CEB6-3B0C-48D3-B621-74C3BD88618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추출할 결과 세 가지 코드</a:t>
            </a:r>
            <a:r>
              <a:rPr lang="en-US" altLang="ko-KR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ko-KR" altLang="en-US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소개</a:t>
            </a:r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뒤에는 모델링 코드와 결과만 제시할 예정</a:t>
            </a:r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50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- SVM</a:t>
            </a:r>
            <a:r>
              <a:rPr lang="ko-KR" altLang="en-US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학습은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validation data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를 통해 최적의 모델 선정</a:t>
            </a:r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9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- SVM</a:t>
            </a:r>
            <a:r>
              <a:rPr lang="ko-KR" altLang="en-US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학습은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validation data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를 통해 최적의 모델 선정</a:t>
            </a:r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77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- SVM</a:t>
            </a:r>
            <a:r>
              <a:rPr lang="ko-KR" altLang="en-US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학습은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validation data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를 통해 최적의 모델 선정</a:t>
            </a:r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8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22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9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014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20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49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 번째 모델은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GoogLeNet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구글넷은 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층으로 이루어져 있으며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9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Inception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모듈을 포함하고 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연산을 하는 데 소모되는 자원의 사용 효율이 좋다는 특징이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inception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모듈이란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하나의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sub-network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구조로 구성하여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연산량을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대폭 줄일 수 있게 해준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GoogLeNet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핵심적인 구조입니다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0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/>
              <a:t>&lt;</a:t>
            </a:r>
            <a:r>
              <a:rPr lang="ko-KR" altLang="en-US"/>
              <a:t>제대로 되지 않는 분리수거</a:t>
            </a:r>
            <a:r>
              <a:rPr lang="en-US" altLang="ko-KR"/>
              <a:t>&gt;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/>
              <a:t>-  </a:t>
            </a:r>
            <a:r>
              <a:rPr lang="ko-KR" altLang="en-US"/>
              <a:t>꾸준하게 높은 연간 생활폐기물 발생량</a:t>
            </a:r>
            <a:r>
              <a:rPr lang="en-US" altLang="ko-KR"/>
              <a:t>(</a:t>
            </a: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/>
              </a:rPr>
              <a:t>지난 </a:t>
            </a:r>
            <a:r>
              <a:rPr lang="en-US" altLang="ko-KR" sz="1200" b="0" i="0" u="none" strike="noStrike">
                <a:solidFill>
                  <a:srgbClr val="000000"/>
                </a:solidFill>
                <a:effectLst/>
                <a:latin typeface="Arial"/>
              </a:rPr>
              <a:t>20</a:t>
            </a: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/>
              </a:rPr>
              <a:t>년간 평균 생활폐기물 발생량이 연간 약 </a:t>
            </a:r>
            <a:r>
              <a:rPr lang="en-US" altLang="ko-KR" sz="1200" b="0" i="0" u="none" strike="noStrike">
                <a:solidFill>
                  <a:srgbClr val="000000"/>
                </a:solidFill>
                <a:effectLst/>
                <a:latin typeface="Arial"/>
              </a:rPr>
              <a:t>1570</a:t>
            </a:r>
            <a:r>
              <a:rPr lang="ko-KR" altLang="en-US" sz="1200" b="0" i="0" u="none" strike="noStrike">
                <a:solidFill>
                  <a:srgbClr val="000000"/>
                </a:solidFill>
                <a:effectLst/>
                <a:latin typeface="Arial"/>
              </a:rPr>
              <a:t>만 톤</a:t>
            </a:r>
            <a:r>
              <a:rPr lang="en-US" altLang="ko-KR" sz="1200" b="0" i="0" u="none" strike="noStrike">
                <a:solidFill>
                  <a:srgbClr val="000000"/>
                </a:solidFill>
                <a:effectLst/>
                <a:latin typeface="Arial"/>
              </a:rPr>
              <a:t>)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/>
              <a:t>2020</a:t>
            </a:r>
            <a:r>
              <a:rPr lang="ko-KR" altLang="en-US"/>
              <a:t>년 </a:t>
            </a:r>
            <a:r>
              <a:rPr lang="en-US" altLang="ko-KR"/>
              <a:t>6</a:t>
            </a:r>
            <a:r>
              <a:rPr lang="ko-KR" altLang="en-US"/>
              <a:t>월 폐플라스틱 수입이 금지되기 이전에 수입 수출량을 나타내는 그래프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/>
              <a:t>폐플라스틱 수출국이던 우리나라는 </a:t>
            </a:r>
            <a:r>
              <a:rPr lang="en-US" altLang="ko-KR"/>
              <a:t>5</a:t>
            </a:r>
            <a:r>
              <a:rPr lang="ko-KR" altLang="en-US"/>
              <a:t>년 만에 수입국으로 바뀜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/>
              <a:t>플라스틱 생산은 늘어가지만</a:t>
            </a:r>
            <a:r>
              <a:rPr lang="en-US" altLang="ko-KR"/>
              <a:t>, </a:t>
            </a:r>
            <a:r>
              <a:rPr lang="ko-KR" altLang="en-US"/>
              <a:t>분리수거가 제대로 이루어 지지 않아 폐플라스틱 원재료가 부족하기 때문</a:t>
            </a:r>
          </a:p>
          <a:p>
            <a:pPr marL="0" indent="0">
              <a:buFontTx/>
              <a:buNone/>
              <a:defRPr/>
            </a:pPr>
            <a:r>
              <a:rPr lang="en-US" altLang="ko-KR"/>
              <a:t>&lt;</a:t>
            </a:r>
            <a:r>
              <a:rPr lang="ko-KR" altLang="en-US"/>
              <a:t>분리배출이 됐을 때의 재활용률</a:t>
            </a:r>
            <a:r>
              <a:rPr lang="en-US" altLang="ko-KR"/>
              <a:t>&gt;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/>
              <a:t>5</a:t>
            </a:r>
            <a:r>
              <a:rPr lang="ko-KR" altLang="en-US"/>
              <a:t>년간 전체 재활용율은 약 </a:t>
            </a:r>
            <a:r>
              <a:rPr lang="en-US" altLang="ko-KR"/>
              <a:t>60%</a:t>
            </a:r>
            <a:r>
              <a:rPr lang="ko-KR" altLang="en-US"/>
              <a:t>대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/>
              <a:t>분리 배출을 했음에도 재활용률이 높지 않음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b="0" i="0">
                <a:solidFill>
                  <a:srgbClr val="374151"/>
                </a:solidFill>
                <a:effectLst/>
                <a:latin typeface="Arial"/>
              </a:rPr>
              <a:t>분리 배출 시 정확하게 구분하여 분리하지 않는 경우 때문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856CEB6-3B0C-48D3-B621-74C3BD88618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InceptionV3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를 불러와서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Global Average Pooling layer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와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fully connected layer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를 두 층 쌓아준 뒤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컴파일해줬습니다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200" b="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21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그 결과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test loss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는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0.6043, test accuracy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는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0.8701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 나왔습니다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68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번째 모델은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ResNet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레즈넷은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인풋 값들이 중간의 특정 레이어들을 모두 거치지 않고 한번에 건너 뛰는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skip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connectio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사용한다는 특징이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구조를 보면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Convolution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Pooling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반복으로 통해 특징을 추출하고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마지막에 완전연결층을 통해 분류하는 것을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45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Resnet50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을 불러와서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Global Average Pooling layer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와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fully connected layer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를 두 층 쌓아준 뒤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컴파일해줬습니다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200" b="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30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그 결과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test loss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는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0.8219, test accuracy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는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0.8469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가 나왔습니다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71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번째 모델은 </a:t>
            </a:r>
            <a:r>
              <a:rPr lang="en-US" altLang="ko-KR" dirty="0" err="1"/>
              <a:t>DenseNet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DenseNet</a:t>
            </a:r>
            <a:r>
              <a:rPr lang="ko-KR" altLang="en-US" dirty="0"/>
              <a:t>은 </a:t>
            </a:r>
            <a:r>
              <a:rPr lang="en-US" altLang="ko-KR" dirty="0" err="1"/>
              <a:t>ResNet</a:t>
            </a:r>
            <a:r>
              <a:rPr lang="ko-KR" altLang="en-US" dirty="0"/>
              <a:t>보다 적은 파라미터 수로 더 높은 성능을 가진 모델로 </a:t>
            </a:r>
            <a:r>
              <a:rPr lang="en-US" altLang="ko-KR" dirty="0"/>
              <a:t>Skip Connection</a:t>
            </a:r>
            <a:r>
              <a:rPr lang="ko-KR" altLang="en-US" dirty="0"/>
              <a:t>이 덧셈을 통해 이루어지는 </a:t>
            </a:r>
            <a:r>
              <a:rPr lang="en-US" altLang="ko-KR" dirty="0" err="1"/>
              <a:t>ResNet</a:t>
            </a:r>
            <a:r>
              <a:rPr lang="ko-KR" altLang="en-US" dirty="0"/>
              <a:t>와 달리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dense block </a:t>
            </a:r>
            <a:r>
              <a:rPr lang="ko-KR" altLang="en-US" dirty="0"/>
              <a:t>내에서 </a:t>
            </a:r>
            <a:r>
              <a:rPr lang="en-US" altLang="ko-KR" dirty="0"/>
              <a:t>concatenation</a:t>
            </a:r>
            <a:r>
              <a:rPr lang="ko-KR" altLang="en-US" dirty="0"/>
              <a:t>을 통하여 이루어집니다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35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DenseNet201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을 불러와서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Global Average Pooling layer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와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fully connected layer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를 두 층 쌓아준 뒤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컴파일해줬습니다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200" b="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94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그 결과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test loss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는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0.4272, test accuracy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는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0.9142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가 나왔습니다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34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 err="1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EfficientNet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은 한정된 자원으로 최대의 효율을 내 더 나은 성능을 얻고자 만들어진 모델입니다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51515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최적의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depth, width, resolution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의 조합을 찾는 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compound scaling </a:t>
            </a:r>
            <a:r>
              <a:rPr lang="ko-KR" altLang="en-US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방법을 사용하고 있습니다</a:t>
            </a:r>
            <a:r>
              <a:rPr lang="en-US" altLang="ko-KR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48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EfficientNetB3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를 불러와서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Global Average Pooling layer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와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fully connected layer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를 두 층 쌓아준 뒤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컴파일해줬습니다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200" b="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ko-KR" altLang="en-US"/>
              <a:t>문제상황을 바탕으로 생활 폐기물을 자동으로 분류해주는 모델 구현 이라는 주제 선정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856CEB6-3B0C-48D3-B621-74C3BD88618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그 결과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test loss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는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0.7457, test accuracy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는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0.8353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가 나왔습니다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  <a:p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62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일반적으로 </a:t>
            </a:r>
            <a:r>
              <a:rPr lang="en-US" altLang="ko-KR" dirty="0"/>
              <a:t>EfficientB3</a:t>
            </a:r>
            <a:r>
              <a:rPr lang="ko-KR" altLang="en-US" dirty="0"/>
              <a:t>는 </a:t>
            </a:r>
            <a:r>
              <a:rPr lang="en-US" altLang="ko-KR" dirty="0"/>
              <a:t>ResNet50</a:t>
            </a:r>
            <a:r>
              <a:rPr lang="ko-KR" altLang="en-US" dirty="0"/>
              <a:t>과 </a:t>
            </a:r>
            <a:r>
              <a:rPr lang="en-US" altLang="ko-KR" dirty="0"/>
              <a:t>DenseNet201</a:t>
            </a:r>
            <a:r>
              <a:rPr lang="ko-KR" altLang="en-US" dirty="0"/>
              <a:t>보다 성능이 좋은 것으로 알려져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저희 분석 결과</a:t>
            </a:r>
            <a:r>
              <a:rPr lang="en-US" altLang="ko-KR" dirty="0"/>
              <a:t>, </a:t>
            </a:r>
            <a:r>
              <a:rPr lang="ko-KR" altLang="en-US" dirty="0"/>
              <a:t>오히려 </a:t>
            </a:r>
            <a:r>
              <a:rPr lang="en-US" altLang="ko-KR" dirty="0"/>
              <a:t>efficientnet-b3</a:t>
            </a:r>
            <a:r>
              <a:rPr lang="ko-KR" altLang="en-US" dirty="0"/>
              <a:t>가 </a:t>
            </a:r>
            <a:r>
              <a:rPr lang="en-US" altLang="ko-KR" dirty="0"/>
              <a:t>densenet201</a:t>
            </a:r>
            <a:r>
              <a:rPr lang="ko-KR" altLang="en-US" dirty="0"/>
              <a:t>과 </a:t>
            </a:r>
            <a:r>
              <a:rPr lang="en-US" altLang="ko-KR" dirty="0"/>
              <a:t>resnet50</a:t>
            </a:r>
            <a:r>
              <a:rPr lang="ko-KR" altLang="en-US" dirty="0"/>
              <a:t>보다 더 낮은 성능을 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이유를 찾아본 결과</a:t>
            </a:r>
            <a:r>
              <a:rPr lang="en-US" altLang="ko-KR" dirty="0"/>
              <a:t>, </a:t>
            </a:r>
            <a:r>
              <a:rPr lang="en-US" altLang="ko-KR" dirty="0" err="1"/>
              <a:t>efficientnet</a:t>
            </a:r>
            <a:r>
              <a:rPr lang="ko-KR" altLang="en-US" dirty="0"/>
              <a:t>에는 최적의 </a:t>
            </a:r>
            <a:r>
              <a:rPr lang="en-US" altLang="ko-KR" dirty="0"/>
              <a:t>input size</a:t>
            </a:r>
            <a:r>
              <a:rPr lang="ko-KR" altLang="en-US" dirty="0"/>
              <a:t>가 존재한다고 </a:t>
            </a:r>
            <a:r>
              <a:rPr lang="ko-KR" altLang="en-US" dirty="0" err="1"/>
              <a:t>알려져있었는데요</a:t>
            </a:r>
            <a:r>
              <a:rPr lang="en-US" altLang="ko-KR" dirty="0"/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Input size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는 실제로는 다른 값을 사용해도 되지만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각 모델에 대한 최적의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이므로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테스트할 당시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input size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를 위 표와 같이 먼저 시작하는 것이 좋습니다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dirty="0"/>
              <a:t>그래서 저희 모델에 해당하는 </a:t>
            </a:r>
            <a:r>
              <a:rPr lang="en-US" altLang="ko-KR" dirty="0"/>
              <a:t>efficientb3</a:t>
            </a:r>
            <a:r>
              <a:rPr lang="ko-KR" altLang="en-US" dirty="0"/>
              <a:t>의 최적 </a:t>
            </a:r>
            <a:r>
              <a:rPr lang="en-US" altLang="ko-KR" dirty="0"/>
              <a:t>input size</a:t>
            </a:r>
            <a:r>
              <a:rPr lang="ko-KR" altLang="en-US" dirty="0"/>
              <a:t>로 알려진 </a:t>
            </a:r>
            <a:r>
              <a:rPr lang="en-US" altLang="ko-KR" dirty="0"/>
              <a:t>300</a:t>
            </a:r>
            <a:r>
              <a:rPr lang="ko-KR" altLang="en-US" dirty="0"/>
              <a:t>으로 </a:t>
            </a:r>
            <a:r>
              <a:rPr lang="en-US" altLang="ko-KR" dirty="0"/>
              <a:t>resize</a:t>
            </a:r>
            <a:r>
              <a:rPr lang="ko-KR" altLang="en-US" dirty="0"/>
              <a:t>를 해 </a:t>
            </a:r>
            <a:r>
              <a:rPr lang="ko-KR" altLang="en-US" dirty="0" err="1"/>
              <a:t>준뒤</a:t>
            </a:r>
            <a:r>
              <a:rPr lang="ko-KR" altLang="en-US" dirty="0"/>
              <a:t> 다시 분석을 진행했습니다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21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그 결과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test loss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는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0.3406, test accuracy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는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0.9281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로 크게 향상된 결과를 얻을 수 있었습니다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66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다음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모델들의 성능을 더 높이기 위해 미세조정을 시도해봤습니다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미세조정은 보통 새로운 데이터셋에서 모델의 최상위 레이어를 제외한 다른 레이어들을 고정시킨 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최상위 레이어를 새로운 데이터셋에 맞게 학습하는 단계입니다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사전 학습된 모델의 일반적인 특징 추출 능력을 유지하면서 새로운 데이터셋에 특화된 패턴을 학습할 수 있도록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dirty="0"/>
          </a:p>
          <a:p>
            <a:r>
              <a:rPr lang="en-US" altLang="ko-KR" sz="1800" dirty="0" err="1"/>
              <a:t>Tensorflow</a:t>
            </a:r>
            <a:r>
              <a:rPr lang="ko-KR" altLang="en-US" sz="1800" dirty="0"/>
              <a:t>에서의 일반적인 미세조정 과정은 다음과 같습니다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사전 학습된 모델 가져오기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모델의 가중치와 아키텍처를 포함합니다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구조 수정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가져온 사전 학습된 모델의 최상위 레이어를 제거하거나 변경하여 새로운 데이터셋에 맞게 모델 구조를 수정합니다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데이터셋에 맞는 출력 클래스 수에 맞게 마지막 레이어를 조정해야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미세조정 수행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일부 또는 전체 레이어를 동결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(freeze)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일부 또는 전체 레이어의 학습 가능한 가중치를 재조정합니다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데이터셋으로 학습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수정된 모델과 새로운 데이터셋을 사용하여 학습을 진행합니다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이때 동결된 레이어는 고정되어 있으며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 가능한 레이어만 업데이트됩니다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29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미세조정 과정을 쉽게 진행하기 위해 저희는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fastai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 사용했습니다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fastai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라이브러리는 기본적으로 전이 학습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(transfer learning)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을 지원하며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이는 사전 학습된 모델의 가중치를 초기화하여 새로운 데이터셋에 대해 학습하는 데 사용됩니다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와 마찬가지로 사전 학습된 모델은 대규모 데이터셋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: ImageNet)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에서 미리 학습된 상태로 제공됩니다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저희는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lr_find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를 통해 찾은 최적의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learning rate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base learning rate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로 넣고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fine_tune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함수를 사용해 미세조정 진행하였습니다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81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실제 데이터의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class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와 예측한 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class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를 이용해서 정확도를 구하고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이를 바탕으로 혼동행렬을 만들었습니다</a:t>
            </a:r>
            <a:r>
              <a:rPr lang="en-US" altLang="ko-KR" sz="12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892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Fastai</a:t>
            </a:r>
            <a:r>
              <a:rPr lang="ko-KR" altLang="en-US" dirty="0"/>
              <a:t>역시 </a:t>
            </a:r>
            <a:r>
              <a:rPr lang="en-US" altLang="ko-KR" dirty="0" err="1"/>
              <a:t>tensorflow</a:t>
            </a:r>
            <a:r>
              <a:rPr lang="ko-KR" altLang="en-US" dirty="0"/>
              <a:t>를 사용할 때와 마찬가지로 </a:t>
            </a:r>
            <a:r>
              <a:rPr lang="en-US" altLang="ko-KR" dirty="0"/>
              <a:t>train data</a:t>
            </a:r>
            <a:r>
              <a:rPr lang="ko-KR" altLang="en-US" dirty="0"/>
              <a:t>에 </a:t>
            </a:r>
            <a:r>
              <a:rPr lang="en-US" altLang="ko-KR" dirty="0"/>
              <a:t>data augmentation</a:t>
            </a:r>
            <a:r>
              <a:rPr lang="ko-KR" altLang="en-US" dirty="0"/>
              <a:t>을 적용하였습니다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ko-KR" altLang="en-US" dirty="0"/>
              <a:t>에서 적용했던 </a:t>
            </a:r>
            <a:r>
              <a:rPr lang="en-US" altLang="ko-KR" dirty="0" err="1"/>
              <a:t>shear_range</a:t>
            </a:r>
            <a:r>
              <a:rPr lang="ko-KR" altLang="en-US" dirty="0"/>
              <a:t>는 </a:t>
            </a:r>
            <a:r>
              <a:rPr lang="en-US" altLang="ko-KR" dirty="0" err="1"/>
              <a:t>fastai</a:t>
            </a:r>
            <a:r>
              <a:rPr lang="en-US" altLang="ko-KR" dirty="0"/>
              <a:t> </a:t>
            </a:r>
            <a:r>
              <a:rPr lang="ko-KR" altLang="en-US" dirty="0"/>
              <a:t>내 함수에 없어 제외했습니다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856CEB6-3B0C-48D3-B621-74C3BD88618E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65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각 모델별로 </a:t>
            </a:r>
            <a:r>
              <a:rPr lang="en-US" altLang="ko-KR" sz="1800" b="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fastai</a:t>
            </a:r>
            <a:r>
              <a:rPr lang="ko-KR" altLang="en-US" sz="1800" b="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를</a:t>
            </a:r>
            <a:r>
              <a:rPr lang="ko-KR" altLang="en-US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통해 미세조정을 진행한 결과</a:t>
            </a:r>
            <a:endParaRPr lang="en-US" altLang="ko-KR" sz="1800" b="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0" indent="0">
              <a:buFontTx/>
              <a:buNone/>
            </a:pPr>
            <a:endParaRPr lang="en-US" altLang="ko-KR" sz="1800" b="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0" indent="0">
              <a:buFontTx/>
              <a:buNone/>
            </a:pPr>
            <a:r>
              <a:rPr lang="ko-KR" altLang="en-US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구글넷은 </a:t>
            </a:r>
            <a:r>
              <a:rPr lang="en-US" altLang="ko-KR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92.5754%</a:t>
            </a:r>
          </a:p>
          <a:p>
            <a:pPr marL="0" indent="0">
              <a:buFontTx/>
              <a:buNone/>
            </a:pPr>
            <a:r>
              <a:rPr lang="ko-KR" altLang="en-US" sz="1800" b="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레즈넷</a:t>
            </a:r>
            <a:r>
              <a:rPr lang="en-US" altLang="ko-KR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50</a:t>
            </a:r>
            <a:r>
              <a:rPr lang="ko-KR" altLang="en-US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은 </a:t>
            </a:r>
            <a:r>
              <a:rPr lang="en-US" altLang="ko-KR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94.1995%</a:t>
            </a:r>
          </a:p>
          <a:p>
            <a:pPr marL="0" indent="0">
              <a:buFontTx/>
              <a:buNone/>
            </a:pPr>
            <a:r>
              <a:rPr lang="ko-KR" altLang="en-US" sz="1800" b="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덴스넷</a:t>
            </a:r>
            <a:r>
              <a:rPr lang="en-US" altLang="ko-KR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201</a:t>
            </a:r>
            <a:r>
              <a:rPr lang="ko-KR" altLang="en-US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은 </a:t>
            </a:r>
            <a:r>
              <a:rPr lang="en-US" altLang="ko-KR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95.1276%</a:t>
            </a:r>
          </a:p>
          <a:p>
            <a:pPr marL="0" indent="0">
              <a:buFontTx/>
              <a:buNone/>
            </a:pPr>
            <a:endParaRPr lang="en-US" altLang="ko-KR" sz="1800" b="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0" indent="0">
              <a:buFontTx/>
              <a:buNone/>
            </a:pPr>
            <a:r>
              <a:rPr lang="ko-KR" altLang="en-US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의 정확도를 보였습니다</a:t>
            </a:r>
            <a:r>
              <a:rPr lang="en-US" altLang="ko-KR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  <a:p>
            <a:pPr marL="0" indent="0">
              <a:buFontTx/>
              <a:buNone/>
            </a:pPr>
            <a:endParaRPr lang="en-US" altLang="ko-KR" sz="1800" b="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0" indent="0">
              <a:buFontTx/>
              <a:buNone/>
            </a:pPr>
            <a:endParaRPr lang="en-US" altLang="ko-KR" sz="1800" b="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0" indent="0">
              <a:buFontTx/>
              <a:buNone/>
            </a:pPr>
            <a:r>
              <a:rPr lang="ko-KR" altLang="en-US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하지만</a:t>
            </a:r>
            <a:r>
              <a:rPr lang="en-US" altLang="ko-KR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efficientnetb3</a:t>
            </a:r>
            <a:r>
              <a:rPr lang="ko-KR" altLang="en-US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는 </a:t>
            </a:r>
            <a:r>
              <a:rPr lang="ko-KR" altLang="en-US" sz="1800" b="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코랩의</a:t>
            </a:r>
            <a:r>
              <a:rPr lang="ko-KR" altLang="en-US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메모리 부족문제로 미세조정이 불가능했습니다</a:t>
            </a:r>
            <a:r>
              <a:rPr lang="en-US" altLang="ko-KR" sz="1800" b="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28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전이 학습 후의 결과가 각각 모델을 구현하여 돌렸을 때의 성능 비교와 다른 이유는 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~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ONE 모바일고딕 Regular" panose="00000500000000000000" pitchFamily="2" charset="-127"/>
              </a:rPr>
              <a:t>-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ONE 모바일고딕 Regular" panose="00000500000000000000" pitchFamily="2" charset="-127"/>
              </a:rPr>
              <a:t> 직접 구현한 모델의 정확도를 바탕으로 결과를 해석해 보고자 함</a:t>
            </a:r>
            <a:endParaRPr lang="en-US" altLang="ko-KR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  <a:ea typeface="ONE 모바일고딕 Regular" panose="00000500000000000000" pitchFamily="2" charset="-127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altLang="ko-KR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기본적으로 </a:t>
            </a:r>
            <a:r>
              <a:rPr lang="en-US" altLang="ko-KR" sz="28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는 모델 훈련에 사용되는 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optimizer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에 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learning rate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값을 제공</a:t>
            </a:r>
            <a:endParaRPr lang="en-US" altLang="ko-KR" sz="2800" b="0" i="0" dirty="0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ONE 모바일고딕 Regular" panose="00000500000000000000" pitchFamily="2" charset="-127"/>
              </a:rPr>
              <a:t>(Adam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ONE 모바일고딕 Regular" panose="00000500000000000000" pitchFamily="2" charset="-127"/>
              </a:rPr>
              <a:t>의 경우 기본 </a:t>
            </a:r>
            <a:r>
              <a:rPr lang="ko-KR" altLang="en-US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ONE 모바일고딕 Regular" panose="00000500000000000000" pitchFamily="2" charset="-127"/>
              </a:rPr>
              <a:t>학습률은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ONE 모바일고딕 Regular" panose="00000500000000000000" pitchFamily="2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ONE 모바일고딕 Regular" panose="00000500000000000000" pitchFamily="2" charset="-127"/>
              </a:rPr>
              <a:t>0.001)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973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1.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지역적인 특징 추출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: CNN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은 이미지의 지역적인 특징을 추출하기 위해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컨볼루션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연산을 사용합니다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이를 통해 이미지의 공간적인 구조를 고려하여 특징을 추출할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반면에 전통적인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머신러닝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기법은 이미지를 사전에 정의된 특징 벡터로 변환하여 분류에 사용합니다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 CNN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은 이미지의 지역적인 정보를 제대로 반영하여 이미지 분류 작업에서 더 좋은 성능을 발휘할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자동 특징 학습</a:t>
            </a:r>
            <a:endParaRPr lang="en-US" altLang="ko-KR" b="0" i="0" dirty="0">
              <a:solidFill>
                <a:srgbClr val="374151"/>
              </a:solidFill>
              <a:effectLst/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: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딥러닝은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이미지의 특징을 자동으로 학습할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이는 데이터로부터 고수준 특징을 추출하기 위해 여러 개의 은닉 계층으로 구성된 심층 신경망을 학습하는 것을 의미합니다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딥러닝 모델은 이미지의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저수준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특징부터 고수준 추상 특징까지 계층적으로 학습하여 복잡한 패턴과 의미를 잘 이해할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  <a:p>
            <a:pPr algn="l"/>
            <a:endParaRPr lang="en-US" altLang="ko-KR" dirty="0">
              <a:solidFill>
                <a:srgbClr val="37415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3.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계층적 구조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딥러닝 모델은 여러 개의 계층적인 구조를 갖고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저수준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특징을 추출하는 계층과 고수준 추상 특징을 추출하는 계층이 순차적으로 연결되어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이러한 계층 구조는 이미지의 다양한 수준의 특징을 효과적으로 학습할 수 있도록 도와줍니다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초기 계층은 간단한 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모서리 등의 특징을 탐지하고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후반 계층은 더 복잡한 형태와 의미 있는 패턴을 탐지할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  <a:p>
            <a:endParaRPr lang="en-US" altLang="ko-KR" dirty="0">
              <a:solidFill>
                <a:srgbClr val="37415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4.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역전파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알고리즘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: CNN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역전파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알고리즘을 사용하여 학습합니다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역전파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알고리즘은 네트워크의 가중치를 조정하여 손실 함수를 최소화하는 방향으로 학습합니다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이를 통해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CNN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은 이미지 분류 작업에 최적화된 가중치를 자동으로 학습할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CNN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 데이터에 더 잘 적응하고 일반화 성능을 향상시킬 수 있게 해줍니다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8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lang="en-US" altLang="ko-KR" sz="1200">
                <a:latin typeface="ONE 모바일고딕 Regular"/>
                <a:ea typeface="ONE 모바일고딕 Regular"/>
              </a:rPr>
              <a:t>6</a:t>
            </a:r>
            <a:r>
              <a:rPr lang="ko-KR" altLang="en-US" sz="1200">
                <a:latin typeface="ONE 모바일고딕 Regular"/>
                <a:ea typeface="ONE 모바일고딕 Regular"/>
              </a:rPr>
              <a:t>가지 종류의 쓰레기에서 가져온 </a:t>
            </a:r>
            <a:r>
              <a:rPr lang="en-US" altLang="ko-KR" sz="1200">
                <a:latin typeface="ONE 모바일고딕 Regular"/>
                <a:ea typeface="ONE 모바일고딕 Regular"/>
              </a:rPr>
              <a:t>2,467</a:t>
            </a:r>
            <a:r>
              <a:rPr lang="ko-KR" altLang="en-US" sz="1200">
                <a:latin typeface="ONE 모바일고딕 Regular"/>
                <a:ea typeface="ONE 모바일고딕 Regular"/>
              </a:rPr>
              <a:t>개의 이미지</a:t>
            </a:r>
          </a:p>
          <a:p>
            <a:pPr marL="171450" marR="0" lvl="0" indent="-17145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lang="ko-KR" altLang="en-US" sz="1200">
                <a:latin typeface="ONE 모바일고딕 Regular"/>
                <a:ea typeface="ONE 모바일고딕 Regular"/>
              </a:rPr>
              <a:t>사진은 데이터의 예시</a:t>
            </a:r>
            <a:endParaRPr lang="en-US" altLang="ko-KR" sz="1200">
              <a:latin typeface="ONE 모바일고딕 Regular"/>
              <a:ea typeface="ONE 모바일고딕 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856CEB6-3B0C-48D3-B621-74C3BD88618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데이터 분포를 보면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paper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trash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는 약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1:5 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정도로 불균형한 데이터라고 볼 수 있습니다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저희는 </a:t>
            </a:r>
            <a:r>
              <a:rPr lang="en-US" altLang="ko-KR" sz="12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가 불균형한 데이터에서 강점을 보이기 때문에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SVM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보다 더 좋은 성능을 보일 것으로 예상했습니다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하지만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실험 결과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SVM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 sz="12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보다 높은 정확도를 보였습니다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저희 조원들은 이 이유가 </a:t>
            </a:r>
            <a:r>
              <a:rPr lang="en-US" altLang="ko-KR" sz="12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의 모델 학습 시간이 길어 파라미터 적합을 충분히 시키지 못했기 때문이라고 추정하였습니다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en-US" altLang="ko-KR" sz="12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그래서 우리 데이터셋에서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CNN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lang="en-US" altLang="ko-KR" sz="12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기법을 결합한 방법을 사용한다면 더 좋은 정확도를 낼 수 있을 것이라고 생각했고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이를 진행해보았습니다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0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865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288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87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저희 데이터는 각 이미지에 하나의 폐기물만 존재합니다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따라서 여러 폐기물이 존재하는 이미지에 대해서는 분류가 불가능하다는 단점이 존재합니다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altLang="ko-KR" sz="12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이에 대한 분석을 진행하고자 함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하나의 이미지에 여러 폐기물이 존재하는 이미지를 찾을 수 없었기 때문에 현재 모델에 사용한 이미지를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장을 결합해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multi-class 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데이터를 만들고 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Densenet201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모델을 사용해서 이에 대한 분석을 진행해보았습니다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altLang="ko-KR" sz="12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그 결과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89.34%</a:t>
            </a:r>
            <a:r>
              <a:rPr lang="ko-KR" altLang="en-US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의 정확도를 보였습니다</a:t>
            </a:r>
            <a:r>
              <a:rPr lang="en-US" altLang="ko-KR" sz="12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2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307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현재 우리 모델은 생활 폐기물을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가지의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로만 분류한다는 한계가 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altLang="ko-KR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리소스 문제로 최적화되지 않은 모델이 존재한다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660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생활 폐기물 분류 시스템은 다음과 같은 의의를 갖습니다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스마트 쓰레기통 개발에 활용될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분리배출율을 증가시킬 수 있고</a:t>
            </a:r>
            <a:r>
              <a:rPr lang="en-US" altLang="ko-KR" dirty="0"/>
              <a:t>, </a:t>
            </a:r>
            <a:r>
              <a:rPr lang="ko-KR" altLang="en-US" dirty="0"/>
              <a:t>폐기물을 쓰레기통에 넣으면 어떤 종류의 폐기물인지 판단해 자동으로 분류해줄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분리 배출이 잘못 되었을 경우에 다시 분리 배출하는 데 드는 시간</a:t>
            </a:r>
            <a:r>
              <a:rPr lang="en-US" altLang="ko-KR" dirty="0"/>
              <a:t>, </a:t>
            </a:r>
            <a:r>
              <a:rPr lang="ko-KR" altLang="en-US" dirty="0"/>
              <a:t>인력</a:t>
            </a:r>
            <a:r>
              <a:rPr lang="en-US" altLang="ko-KR" dirty="0"/>
              <a:t>, </a:t>
            </a:r>
            <a:r>
              <a:rPr lang="ko-KR" altLang="en-US" dirty="0"/>
              <a:t>예산 등을 감소시킬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</a:t>
            </a:r>
            <a:r>
              <a:rPr lang="ko-KR" altLang="en-US" dirty="0"/>
              <a:t> 어플이나 웹사이트로 구현될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분리 배출하고자 하는 폐기물의 사진을 업로드하면 어떤 종류의 폐기물인지 알려주는 자동 분류 서비스를 통해 올바른 분리배출을 늘릴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lang="ko-KR" altLang="en-US" b="0" i="0">
                <a:solidFill>
                  <a:srgbClr val="374151"/>
                </a:solidFill>
                <a:effectLst/>
                <a:latin typeface="Arial"/>
              </a:rPr>
              <a:t>주어진 경로에서 파일을 탐색하고</a:t>
            </a:r>
            <a:r>
              <a:rPr lang="en-US" altLang="ko-KR" b="0" i="0">
                <a:solidFill>
                  <a:srgbClr val="374151"/>
                </a:solidFill>
                <a:effectLst/>
                <a:latin typeface="Arial"/>
              </a:rPr>
              <a:t>, </a:t>
            </a:r>
            <a:r>
              <a:rPr lang="ko-KR" altLang="en-US" b="0" i="0">
                <a:solidFill>
                  <a:srgbClr val="374151"/>
                </a:solidFill>
                <a:effectLst/>
                <a:latin typeface="Arial"/>
              </a:rPr>
              <a:t>파일들을 </a:t>
            </a:r>
            <a:r>
              <a:rPr lang="en-US" altLang="ko-KR" b="0" i="0">
                <a:solidFill>
                  <a:srgbClr val="374151"/>
                </a:solidFill>
                <a:effectLst/>
                <a:latin typeface="Arial"/>
              </a:rPr>
              <a:t>6</a:t>
            </a:r>
            <a:r>
              <a:rPr lang="ko-KR" altLang="en-US" b="0" i="0">
                <a:solidFill>
                  <a:srgbClr val="374151"/>
                </a:solidFill>
                <a:effectLst/>
                <a:latin typeface="Arial"/>
              </a:rPr>
              <a:t>개의 클래스로 분류하여 딕셔너리에 저장하는 작업을 수행하는 코드를 실행한 결과</a:t>
            </a:r>
            <a:endParaRPr lang="en-US" altLang="ko-KR" sz="1200">
              <a:latin typeface="ONE 모바일고딕 Regular"/>
              <a:ea typeface="ONE 모바일고딕 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856CEB6-3B0C-48D3-B621-74C3BD88618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latin typeface="ONE 모바일고딕 Regular"/>
                <a:ea typeface="ONE 모바일고딕 Regular"/>
              </a:rPr>
              <a:t>&lt;</a:t>
            </a:r>
            <a:r>
              <a:rPr lang="ko-KR" altLang="en-US" sz="1200">
                <a:latin typeface="ONE 모바일고딕 Regular"/>
                <a:ea typeface="ONE 모바일고딕 Regular"/>
              </a:rPr>
              <a:t>데이터 증강</a:t>
            </a:r>
            <a:r>
              <a:rPr lang="en-US" altLang="ko-KR" sz="1200">
                <a:latin typeface="ONE 모바일고딕 Regular"/>
                <a:ea typeface="ONE 모바일고딕 Regular"/>
              </a:rPr>
              <a:t>&gt;</a:t>
            </a:r>
          </a:p>
          <a:p>
            <a:pPr rtl="0">
              <a:spcBef>
                <a:spcPts val="0"/>
              </a:spcBef>
              <a:spcAft>
                <a:spcPts val="1200"/>
              </a:spcAft>
              <a:buFont typeface="Arial"/>
              <a:buNone/>
              <a:defRPr/>
            </a:pP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- </a:t>
            </a:r>
            <a:r>
              <a:rPr lang="ko-KR" altLang="en-US" sz="1800" b="0" i="0" u="none" strike="noStrike">
                <a:solidFill>
                  <a:srgbClr val="595959"/>
                </a:solidFill>
                <a:effectLst/>
                <a:latin typeface="Arial"/>
              </a:rPr>
              <a:t>색상 변경은 </a:t>
            </a: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cardboard</a:t>
            </a:r>
            <a:r>
              <a:rPr lang="ko-KR" altLang="en-US" sz="1800" b="0" i="0" u="none" strike="noStrike">
                <a:solidFill>
                  <a:srgbClr val="595959"/>
                </a:solidFill>
                <a:effectLst/>
                <a:latin typeface="Arial"/>
              </a:rPr>
              <a:t>와 </a:t>
            </a: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paper</a:t>
            </a:r>
            <a:r>
              <a:rPr lang="ko-KR" altLang="en-US" sz="1800" b="0" i="0" u="none" strike="noStrike">
                <a:solidFill>
                  <a:srgbClr val="595959"/>
                </a:solidFill>
                <a:effectLst/>
                <a:latin typeface="Arial"/>
              </a:rPr>
              <a:t>가</a:t>
            </a: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 </a:t>
            </a:r>
            <a:r>
              <a:rPr lang="ko-KR" altLang="en-US" sz="1800" b="0" i="0" u="none" strike="noStrike">
                <a:solidFill>
                  <a:srgbClr val="595959"/>
                </a:solidFill>
                <a:effectLst/>
                <a:latin typeface="Arial"/>
              </a:rPr>
              <a:t>제대로 구별되지 않을 것 같아 선택</a:t>
            </a: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X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- </a:t>
            </a:r>
            <a:r>
              <a:rPr lang="ko-KR" altLang="en-US" sz="1800" b="0" i="0" u="none" strike="noStrike">
                <a:solidFill>
                  <a:srgbClr val="595959"/>
                </a:solidFill>
                <a:effectLst/>
                <a:latin typeface="Arial"/>
              </a:rPr>
              <a:t>머신러닝 기법에 데이터 증강을 적용하면 이미지를 </a:t>
            </a: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array</a:t>
            </a:r>
            <a:r>
              <a:rPr lang="ko-KR" altLang="en-US" sz="1800" b="0" i="0" u="none" strike="noStrike">
                <a:solidFill>
                  <a:srgbClr val="595959"/>
                </a:solidFill>
                <a:effectLst/>
                <a:latin typeface="Arial"/>
              </a:rPr>
              <a:t>로 바꾸는 과정에서 리소스 문제로 세션 다운 </a:t>
            </a: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-&gt; </a:t>
            </a:r>
            <a:r>
              <a:rPr lang="ko-KR" altLang="en-US" sz="1800" b="0" i="0" u="none" strike="noStrike">
                <a:solidFill>
                  <a:srgbClr val="595959"/>
                </a:solidFill>
                <a:effectLst/>
                <a:latin typeface="Arial"/>
              </a:rPr>
              <a:t>머신러닝 사용할 때는 데이터 증강 </a:t>
            </a: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X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&lt;</a:t>
            </a:r>
            <a:r>
              <a:rPr lang="ko-KR" altLang="en-US" sz="1800" b="0" i="0" u="none" strike="noStrike">
                <a:solidFill>
                  <a:srgbClr val="595959"/>
                </a:solidFill>
                <a:effectLst/>
                <a:latin typeface="Arial"/>
              </a:rPr>
              <a:t>이미지 크기 조정</a:t>
            </a: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&gt;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- 224*224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&lt;</a:t>
            </a:r>
            <a:r>
              <a:rPr lang="ko-KR" altLang="en-US" sz="1800" b="0" i="0" u="none" strike="noStrike">
                <a:solidFill>
                  <a:srgbClr val="595959"/>
                </a:solidFill>
                <a:effectLst/>
                <a:latin typeface="Arial"/>
              </a:rPr>
              <a:t>정규화</a:t>
            </a:r>
            <a:r>
              <a:rPr lang="en-US" altLang="ko-KR" sz="1800" b="0" i="0" u="none" strike="noStrike">
                <a:solidFill>
                  <a:srgbClr val="595959"/>
                </a:solidFill>
                <a:effectLst/>
                <a:latin typeface="Arial"/>
              </a:rPr>
              <a:t>&gt;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2800" b="0" i="0">
                <a:solidFill>
                  <a:srgbClr val="374151"/>
                </a:solidFill>
                <a:effectLst/>
                <a:latin typeface="Arial"/>
              </a:rPr>
              <a:t>-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Arial"/>
              </a:rPr>
              <a:t>이미지 데이터를 로드할 때 픽셀 값을 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Arial"/>
              </a:rPr>
              <a:t>0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Arial"/>
              </a:rPr>
              <a:t>에서 </a:t>
            </a:r>
            <a:r>
              <a:rPr lang="en-US" altLang="ko-KR" sz="2800" b="0" i="0">
                <a:solidFill>
                  <a:srgbClr val="374151"/>
                </a:solidFill>
                <a:effectLst/>
                <a:latin typeface="Arial"/>
              </a:rPr>
              <a:t>1 </a:t>
            </a:r>
            <a:r>
              <a:rPr lang="ko-KR" altLang="en-US" sz="2800" b="0" i="0">
                <a:solidFill>
                  <a:srgbClr val="374151"/>
                </a:solidFill>
                <a:effectLst/>
                <a:latin typeface="Arial"/>
              </a:rPr>
              <a:t>사이의 실수 값으로 정규화 하도록 지정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200">
              <a:latin typeface="ONE 모바일고딕 Regular"/>
              <a:ea typeface="ONE 모바일고딕 Regula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856CEB6-3B0C-48D3-B621-74C3BD88618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- validation / test dataset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의 설정은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 augmentation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을 제외한 모든 설정은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train dataset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과 동일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en-US" altLang="ko-KR" sz="12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11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각 모델마다의 성능 비교를 위해 모든 모델은 손실함수로 </a:t>
            </a:r>
            <a:r>
              <a:rPr lang="en-US" altLang="ko-KR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Cross Entropy, </a:t>
            </a:r>
            <a:r>
              <a:rPr lang="ko-KR" altLang="en-US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최적화 알고리즘으로 </a:t>
            </a:r>
            <a:r>
              <a:rPr lang="en-US" altLang="ko-KR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Adam </a:t>
            </a:r>
            <a:r>
              <a:rPr lang="ko-KR" altLang="en-US" sz="12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사용</a:t>
            </a:r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최적의 성능을 갖는 모형은 다음과 같은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callback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사용</a:t>
            </a:r>
            <a:endParaRPr lang="en-US" altLang="ko-KR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DenseNet121,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GoogLeNet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, ResNet50, EfficientNetB0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은 딥러닝 기반의 이미지 분류 모델로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일반적으로 큰 규모의 데이터셋에서 높은 성능을 발휘하는 경향이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이들 중에서는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DenseNet121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이 가장 깊고 밀집한 구조를 가지고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그만큼 높은 성능을 기대할 수 있을 것 같아서 다음과 같이 예상하였습니다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SVM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 기법 중 하나로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선형 및 비선형 분류에 사용되는 알고리즘입니다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. SVM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은 작은 데이터셋에서도 상대적으로 좋은 성능을 보이는 경향이 있으나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딥러닝 모델들보다는 일반적으로 성능이 상대적으로 낮을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그래서 다음과 같이 예상하였습니다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부스팅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 기반의 앙상블 학습 방법으로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일반적으로 대규모 데이터셋에 대해 좋은 성능을 보이는 경향이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2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6CEB6-3B0C-48D3-B621-74C3BD8861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6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699C4-6158-689B-82FA-1EC8245EE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EC775A-2CE4-8961-F70A-D46FD767B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68449-307F-348B-BBCB-F45ABD11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223E9-90B5-968A-E1E6-6EA4A9A1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C471A-450A-CC08-FC0E-A296CC9C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FA696-E12E-D3C4-2D05-58B44688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520B2-A3BF-1CB1-A486-985F6FD83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297CF-CA31-AD1C-9E26-2BC34D8E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277AF-9FC4-0209-93CB-29AE8EB6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F3785-307A-5EEA-680D-768681CF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AA5614-B894-EBDE-C150-1E076B751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34F65-49E7-6B1B-6E3B-7CEB72FB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1CCCF-6186-83A0-30E1-A2170352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18DB7-6370-9197-13B3-631F2770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58444-1963-3431-33E0-9DDBBD4A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5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07FEF-A254-1A33-CF38-878EA74E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DE9D8-68B7-B4D7-9F36-7FE84641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CC81A-4004-12F5-8E26-2A58A210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5805D-3A76-DE9A-2A62-5CFBC769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84B23-6364-B3F0-F9D8-AAEBA0F0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7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13D8E-91A9-8662-7824-FA7088A0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B5D96-2E90-2B8F-D987-2B8E2E9A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EDE19-3AB9-4627-1E4C-7ECB6239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D63A6-CB0B-8C62-E99C-D77B8DA7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42CFE-C1B5-9F53-4D5C-9D1228AA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8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7AE4-C63E-4636-A2F7-94933442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9455D-CB98-E24D-B97E-3237EC4B3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1ECF8-2DFE-6472-7D02-56C2F401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C01B1-C804-DCD9-C731-7878987C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41D1B-7659-DBEF-300B-777D714E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0C82C-718D-8FDD-BA18-1A02CE80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0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6814F-0935-5871-7CAD-BDDAE335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BEEA3-21B4-2350-221A-AB62A37C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7B855-BD93-7BCF-71D5-24CA9659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B9FA37-BCC2-EC83-B697-A8790B46A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43F0E6-0241-B10E-830E-48949ABD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DF0036-D26C-215F-1C2F-49EEACCA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65FD67-AB02-4080-C467-FFE8B38D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3F79F7-DB1E-1129-4D56-5678E5D2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C269E-D1DE-880B-377F-2D21B7F4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54C91C-2DE8-72AF-EBC4-3997130A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9EF016-EBBB-2FF0-9768-13B6E88C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7849F1-933F-FDF5-4270-F8F6F60C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6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40A0E9-A3B4-E477-239B-634C8415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ABB4D1-A07B-6A77-B49C-FB0EB7C1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30D146-973D-4A2C-4514-A9EFF833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B1FF-0C72-0AE1-2165-04B758FB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C4C2C-5628-A484-4A81-307275AE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8A986-FF10-F656-E6F5-A3BB3514E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2EE89-0C52-908B-6E8E-B943AFE7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DEBBB-4FAF-D532-BE10-55DED5C6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E53A6-161A-F9D1-0679-1251FBB1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8420C-282C-B007-C270-EF9F0EE5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C0F4F9-85E7-FD2D-117B-E1E929C34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B4332-9682-0653-1256-3A15B08C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3DA2AF-B5D9-2835-099C-0888288B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C18DF-D982-6907-E676-077D5A2A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0C8CA-0F37-81D8-C1EE-0394E0D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7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698A5A-CF28-5CA1-3328-6819AFF8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D8CF3-F635-B462-FF71-7D9D738B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92101-4EB7-4FBB-58CB-17C2127E8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AA2B-747D-4EAB-B9BB-95734A03ED4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C717-0FE1-F9FE-A5A2-B36E54962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FF1FE-7031-DD32-1047-07638DEC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36CD-4F68-4928-98F5-C862D5361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E39D79-4F4E-C4A4-CF92-0002B23EDF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06B"/>
          </a:solidFill>
          <a:ln>
            <a:solidFill>
              <a:srgbClr val="373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026CC-79CC-A6C0-74BB-F875FF0D0923}"/>
              </a:ext>
            </a:extLst>
          </p:cNvPr>
          <p:cNvSpPr txBox="1"/>
          <p:nvPr/>
        </p:nvSpPr>
        <p:spPr>
          <a:xfrm>
            <a:off x="590550" y="812466"/>
            <a:ext cx="7878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생활 폐기물 분류 모델</a:t>
            </a:r>
            <a:endParaRPr lang="en-US" altLang="ko-KR" sz="3600" b="1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(Garbage Classification Model)</a:t>
            </a:r>
            <a:endParaRPr lang="ko-KR" altLang="en-US" sz="3600" b="1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7EC618-3F02-7F7F-6BF4-6F613806C9AF}"/>
              </a:ext>
            </a:extLst>
          </p:cNvPr>
          <p:cNvCxnSpPr/>
          <p:nvPr/>
        </p:nvCxnSpPr>
        <p:spPr>
          <a:xfrm>
            <a:off x="590550" y="2012795"/>
            <a:ext cx="77057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1A7D3-30F0-E51B-D819-D1CE17A588A0}"/>
              </a:ext>
            </a:extLst>
          </p:cNvPr>
          <p:cNvSpPr txBox="1"/>
          <p:nvPr/>
        </p:nvSpPr>
        <p:spPr>
          <a:xfrm>
            <a:off x="720000" y="2206029"/>
            <a:ext cx="5295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8</a:t>
            </a:r>
            <a:r>
              <a:rPr lang="ko-KR" altLang="en-US" b="1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조</a:t>
            </a:r>
            <a:endParaRPr lang="en-US" altLang="ko-KR" b="1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20200759 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김다현</a:t>
            </a:r>
            <a:endParaRPr lang="en-US" altLang="ko-KR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20201177 </a:t>
            </a:r>
            <a:r>
              <a:rPr lang="ko-KR" altLang="en-US" dirty="0" err="1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은보라</a:t>
            </a:r>
            <a:endParaRPr lang="en-US" altLang="ko-KR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20210868 </a:t>
            </a:r>
            <a:r>
              <a:rPr lang="ko-KR" altLang="en-US" dirty="0" err="1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이호은</a:t>
            </a:r>
            <a:endParaRPr lang="en-US" altLang="ko-KR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20210892 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오수아</a:t>
            </a:r>
            <a:endParaRPr lang="en-US" altLang="ko-KR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20210900 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최정빈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04E066-F99E-5B98-E014-CA7E6C5FD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3666373"/>
            <a:ext cx="3191627" cy="31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1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D08A02-8B50-8BB3-5386-D463F271B9B6}"/>
              </a:ext>
            </a:extLst>
          </p:cNvPr>
          <p:cNvGrpSpPr/>
          <p:nvPr/>
        </p:nvGrpSpPr>
        <p:grpSpPr>
          <a:xfrm>
            <a:off x="817200" y="1499739"/>
            <a:ext cx="10757852" cy="4528973"/>
            <a:chOff x="817200" y="1452114"/>
            <a:chExt cx="10757852" cy="452897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0D532A7-67F2-06F9-43FF-C2C1A7E64DC8}"/>
                </a:ext>
              </a:extLst>
            </p:cNvPr>
            <p:cNvSpPr/>
            <p:nvPr/>
          </p:nvSpPr>
          <p:spPr>
            <a:xfrm>
              <a:off x="817200" y="1485911"/>
              <a:ext cx="83976" cy="335899"/>
            </a:xfrm>
            <a:prstGeom prst="rect">
              <a:avLst/>
            </a:prstGeom>
            <a:solidFill>
              <a:srgbClr val="373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3D3184-BC8C-568D-6E6E-E42678D83B6E}"/>
                </a:ext>
              </a:extLst>
            </p:cNvPr>
            <p:cNvSpPr txBox="1"/>
            <p:nvPr/>
          </p:nvSpPr>
          <p:spPr>
            <a:xfrm>
              <a:off x="900748" y="1452114"/>
              <a:ext cx="10474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손실함수 </a:t>
              </a:r>
              <a:r>
                <a:rPr lang="en-US" altLang="ko-KR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:</a:t>
              </a:r>
              <a:r>
                <a:rPr lang="ko-KR" altLang="en-US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 </a:t>
              </a:r>
              <a:r>
                <a:rPr lang="en-US" altLang="ko-KR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Cross Entropy, </a:t>
              </a:r>
              <a:r>
                <a:rPr lang="ko-KR" altLang="en-US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최적화 알고리즘</a:t>
              </a:r>
              <a:r>
                <a:rPr lang="en-US" altLang="ko-KR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:</a:t>
              </a:r>
              <a:r>
                <a:rPr lang="ko-KR" altLang="en-US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 </a:t>
              </a:r>
              <a:r>
                <a:rPr lang="en-US" altLang="ko-KR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Adam   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※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딥러닝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O, </a:t>
              </a:r>
              <a:r>
                <a:rPr lang="ko-KR" altLang="en-US" sz="1600" dirty="0" err="1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머신러닝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X 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14AC763-9EA1-26D6-F033-6D8D44C764FB}"/>
                </a:ext>
              </a:extLst>
            </p:cNvPr>
            <p:cNvSpPr/>
            <p:nvPr/>
          </p:nvSpPr>
          <p:spPr>
            <a:xfrm>
              <a:off x="817200" y="2251629"/>
              <a:ext cx="83976" cy="335899"/>
            </a:xfrm>
            <a:prstGeom prst="rect">
              <a:avLst/>
            </a:prstGeom>
            <a:solidFill>
              <a:srgbClr val="373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09CDE4-13FD-FFCB-7D34-9E694857C75E}"/>
                </a:ext>
              </a:extLst>
            </p:cNvPr>
            <p:cNvSpPr txBox="1"/>
            <p:nvPr/>
          </p:nvSpPr>
          <p:spPr>
            <a:xfrm>
              <a:off x="901176" y="2219523"/>
              <a:ext cx="5756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최적의 성능을 갖는 모형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B77D3FE-8B52-4348-752E-121B3FFC09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5"/>
            <a:stretch/>
          </p:blipFill>
          <p:spPr>
            <a:xfrm>
              <a:off x="900748" y="2843247"/>
              <a:ext cx="9360000" cy="2342021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2814774-C7D1-6D45-F581-23D8BA775A94}"/>
                </a:ext>
              </a:extLst>
            </p:cNvPr>
            <p:cNvGrpSpPr/>
            <p:nvPr/>
          </p:nvGrpSpPr>
          <p:grpSpPr>
            <a:xfrm>
              <a:off x="817200" y="5580331"/>
              <a:ext cx="10757852" cy="400756"/>
              <a:chOff x="816772" y="5408881"/>
              <a:chExt cx="10757852" cy="400756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A8C364D-AB8B-9023-479D-112B7AD22B7F}"/>
                  </a:ext>
                </a:extLst>
              </p:cNvPr>
              <p:cNvSpPr/>
              <p:nvPr/>
            </p:nvSpPr>
            <p:spPr>
              <a:xfrm>
                <a:off x="816772" y="5440987"/>
                <a:ext cx="83976" cy="335899"/>
              </a:xfrm>
              <a:prstGeom prst="rect">
                <a:avLst/>
              </a:prstGeom>
              <a:solidFill>
                <a:srgbClr val="3730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CE0875-A480-784B-2B72-81FB399E69DD}"/>
                  </a:ext>
                </a:extLst>
              </p:cNvPr>
              <p:cNvSpPr txBox="1"/>
              <p:nvPr/>
            </p:nvSpPr>
            <p:spPr>
              <a:xfrm>
                <a:off x="900748" y="5408881"/>
                <a:ext cx="106738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2000" dirty="0">
                    <a:latin typeface="ONE 모바일고딕 Bold" panose="00000800000000000000" pitchFamily="2" charset="-127"/>
                    <a:ea typeface="ONE 모바일고딕 Bold" panose="00000800000000000000" pitchFamily="2" charset="-127"/>
                  </a:rPr>
                  <a:t>예상결과 </a:t>
                </a:r>
                <a:r>
                  <a:rPr lang="en-US" altLang="ko-KR" sz="2000" dirty="0">
                    <a:latin typeface="ONE 모바일고딕 Bold" panose="00000800000000000000" pitchFamily="2" charset="-127"/>
                    <a:ea typeface="ONE 모바일고딕 Bold" panose="00000800000000000000" pitchFamily="2" charset="-127"/>
                  </a:rPr>
                  <a:t>: </a:t>
                </a:r>
                <a:r>
                  <a:rPr lang="en-US" altLang="ko-KR" sz="2000" i="0" dirty="0">
                    <a:solidFill>
                      <a:srgbClr val="374151"/>
                    </a:solidFill>
                    <a:effectLst/>
                    <a:latin typeface="ONE 모바일고딕 Bold" panose="00000800000000000000" pitchFamily="2" charset="-127"/>
                    <a:ea typeface="ONE 모바일고딕 Bold" panose="00000800000000000000" pitchFamily="2" charset="-127"/>
                  </a:rPr>
                  <a:t>DenseNet201 &gt; </a:t>
                </a:r>
                <a:r>
                  <a:rPr lang="en-US" altLang="ko-KR" sz="2000" i="0" dirty="0" err="1">
                    <a:solidFill>
                      <a:srgbClr val="374151"/>
                    </a:solidFill>
                    <a:effectLst/>
                    <a:latin typeface="ONE 모바일고딕 Bold" panose="00000800000000000000" pitchFamily="2" charset="-127"/>
                    <a:ea typeface="ONE 모바일고딕 Bold" panose="00000800000000000000" pitchFamily="2" charset="-127"/>
                  </a:rPr>
                  <a:t>GoogLeNet</a:t>
                </a:r>
                <a:r>
                  <a:rPr lang="en-US" altLang="ko-KR" sz="2000" dirty="0">
                    <a:solidFill>
                      <a:srgbClr val="374151"/>
                    </a:solidFill>
                    <a:latin typeface="ONE 모바일고딕 Bold" panose="00000800000000000000" pitchFamily="2" charset="-127"/>
                    <a:ea typeface="ONE 모바일고딕 Bold" panose="00000800000000000000" pitchFamily="2" charset="-127"/>
                  </a:rPr>
                  <a:t> &gt; </a:t>
                </a:r>
                <a:r>
                  <a:rPr lang="en-US" altLang="ko-KR" sz="2000" i="0" dirty="0">
                    <a:solidFill>
                      <a:srgbClr val="374151"/>
                    </a:solidFill>
                    <a:effectLst/>
                    <a:latin typeface="ONE 모바일고딕 Bold" panose="00000800000000000000" pitchFamily="2" charset="-127"/>
                    <a:ea typeface="ONE 모바일고딕 Bold" panose="00000800000000000000" pitchFamily="2" charset="-127"/>
                  </a:rPr>
                  <a:t>ResNet50 &gt; EfficientNetB0 </a:t>
                </a:r>
                <a:r>
                  <a:rPr lang="en-US" altLang="ko-KR" sz="2000" dirty="0">
                    <a:solidFill>
                      <a:srgbClr val="374151"/>
                    </a:solidFill>
                    <a:latin typeface="ONE 모바일고딕 Bold" panose="00000800000000000000" pitchFamily="2" charset="-127"/>
                    <a:ea typeface="ONE 모바일고딕 Bold" panose="00000800000000000000" pitchFamily="2" charset="-127"/>
                  </a:rPr>
                  <a:t>&gt; </a:t>
                </a:r>
                <a:r>
                  <a:rPr lang="en-US" altLang="ko-KR" sz="2000" i="0" dirty="0">
                    <a:solidFill>
                      <a:srgbClr val="374151"/>
                    </a:solidFill>
                    <a:effectLst/>
                    <a:latin typeface="ONE 모바일고딕 Bold" panose="00000800000000000000" pitchFamily="2" charset="-127"/>
                    <a:ea typeface="ONE 모바일고딕 Bold" panose="00000800000000000000" pitchFamily="2" charset="-127"/>
                  </a:rPr>
                  <a:t>SVM &gt; </a:t>
                </a:r>
                <a:r>
                  <a:rPr lang="en-US" altLang="ko-KR" sz="2000" i="0" dirty="0" err="1">
                    <a:solidFill>
                      <a:srgbClr val="374151"/>
                    </a:solidFill>
                    <a:effectLst/>
                    <a:latin typeface="ONE 모바일고딕 Bold" panose="00000800000000000000" pitchFamily="2" charset="-127"/>
                    <a:ea typeface="ONE 모바일고딕 Bold" panose="00000800000000000000" pitchFamily="2" charset="-127"/>
                  </a:rPr>
                  <a:t>XGBoost</a:t>
                </a:r>
                <a:endParaRPr lang="en-US" altLang="ko-KR" sz="2000" i="0" dirty="0">
                  <a:solidFill>
                    <a:srgbClr val="374151"/>
                  </a:solidFill>
                  <a:effectLst/>
                  <a:latin typeface="ONE 모바일고딕 Bold" panose="00000800000000000000" pitchFamily="2" charset="-127"/>
                  <a:ea typeface="ONE 모바일고딕 Bold" panose="00000800000000000000" pitchFamily="2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6D8C793F-BAE0-7185-6D72-9782B3668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48" y="5809637"/>
                <a:ext cx="7200000" cy="0"/>
              </a:xfrm>
              <a:prstGeom prst="line">
                <a:avLst/>
              </a:prstGeom>
              <a:ln w="76200">
                <a:solidFill>
                  <a:srgbClr val="A7C5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6C375077-BC6E-E684-B058-F88C7635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3270" y="5807732"/>
                <a:ext cx="1944000" cy="0"/>
              </a:xfrm>
              <a:prstGeom prst="line">
                <a:avLst/>
              </a:prstGeom>
              <a:ln w="76200">
                <a:solidFill>
                  <a:srgbClr val="4A47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C6803B9-0497-A99F-8C26-A4E2F8B68035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</a:t>
            </a:r>
          </a:p>
        </p:txBody>
      </p:sp>
    </p:spTree>
    <p:extLst>
      <p:ext uri="{BB962C8B-B14F-4D97-AF65-F5344CB8AC3E}">
        <p14:creationId xmlns:p14="http://schemas.microsoft.com/office/powerpoint/2010/main" val="105287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09CDE4-13FD-FFCB-7D34-9E694857C75E}"/>
              </a:ext>
            </a:extLst>
          </p:cNvPr>
          <p:cNvSpPr txBox="1"/>
          <p:nvPr/>
        </p:nvSpPr>
        <p:spPr>
          <a:xfrm>
            <a:off x="6096000" y="1443698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최적의 성능을 갖는 모형 성능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8C364D-AB8B-9023-479D-112B7AD22B7F}"/>
              </a:ext>
            </a:extLst>
          </p:cNvPr>
          <p:cNvSpPr/>
          <p:nvPr/>
        </p:nvSpPr>
        <p:spPr>
          <a:xfrm>
            <a:off x="6012024" y="3196644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E0875-A480-784B-2B72-81FB399E69DD}"/>
              </a:ext>
            </a:extLst>
          </p:cNvPr>
          <p:cNvSpPr txBox="1"/>
          <p:nvPr/>
        </p:nvSpPr>
        <p:spPr>
          <a:xfrm>
            <a:off x="6096000" y="3164538"/>
            <a:ext cx="10474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Confusion </a:t>
            </a:r>
            <a:r>
              <a:rPr lang="en-US" altLang="ko-KR" sz="2000" b="1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mateix</a:t>
            </a:r>
            <a:r>
              <a:rPr lang="en-US" altLang="ko-KR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BF49AD-847F-BF6A-491D-63FFBBD4C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52" b="57659"/>
          <a:stretch/>
        </p:blipFill>
        <p:spPr>
          <a:xfrm>
            <a:off x="6096000" y="2127345"/>
            <a:ext cx="4834110" cy="758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823FFD-DF9B-CFA6-928A-11FA14F16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43651"/>
            <a:ext cx="5810250" cy="21145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E7F8F8-CE2F-E64E-199B-611BC9F1C3EC}"/>
              </a:ext>
            </a:extLst>
          </p:cNvPr>
          <p:cNvGrpSpPr/>
          <p:nvPr/>
        </p:nvGrpSpPr>
        <p:grpSpPr>
          <a:xfrm>
            <a:off x="327600" y="1937830"/>
            <a:ext cx="5143331" cy="3311439"/>
            <a:chOff x="327999" y="927031"/>
            <a:chExt cx="5143331" cy="33114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3D3184-BC8C-568D-6E6E-E42678D83B6E}"/>
                </a:ext>
              </a:extLst>
            </p:cNvPr>
            <p:cNvSpPr txBox="1"/>
            <p:nvPr/>
          </p:nvSpPr>
          <p:spPr>
            <a:xfrm>
              <a:off x="406849" y="927031"/>
              <a:ext cx="3301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Accuracy, loss </a:t>
              </a:r>
              <a:r>
                <a:rPr lang="ko-KR" altLang="en-US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그래프</a:t>
              </a:r>
              <a:endPara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35BBAE-913E-4909-4FE6-3FF98AF55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222"/>
            <a:stretch/>
          </p:blipFill>
          <p:spPr>
            <a:xfrm>
              <a:off x="406849" y="1577752"/>
              <a:ext cx="5064481" cy="266071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42A55A-5158-1FFB-E3F7-8E955E6AFD93}"/>
                </a:ext>
              </a:extLst>
            </p:cNvPr>
            <p:cNvSpPr/>
            <p:nvPr/>
          </p:nvSpPr>
          <p:spPr>
            <a:xfrm>
              <a:off x="327999" y="959738"/>
              <a:ext cx="83976" cy="335899"/>
            </a:xfrm>
            <a:prstGeom prst="rect">
              <a:avLst/>
            </a:prstGeom>
            <a:solidFill>
              <a:srgbClr val="373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F5C45D-863F-FFAD-759A-2C87EB39EDE7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74C3B4-FE13-FD51-29A7-9D626CF76782}"/>
              </a:ext>
            </a:extLst>
          </p:cNvPr>
          <p:cNvSpPr/>
          <p:nvPr/>
        </p:nvSpPr>
        <p:spPr>
          <a:xfrm>
            <a:off x="6012024" y="1478471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93697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D532A7-67F2-06F9-43FF-C2C1A7E64DC8}"/>
              </a:ext>
            </a:extLst>
          </p:cNvPr>
          <p:cNvSpPr/>
          <p:nvPr/>
        </p:nvSpPr>
        <p:spPr>
          <a:xfrm>
            <a:off x="1368458" y="2308066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1452433" y="2275960"/>
            <a:ext cx="689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SVM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학습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: </a:t>
            </a:r>
            <a:r>
              <a:rPr lang="en-US" altLang="ko-KR" sz="1600" b="0" i="0" dirty="0">
                <a:solidFill>
                  <a:srgbClr val="21212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validation data</a:t>
            </a:r>
            <a:r>
              <a:rPr lang="ko-KR" altLang="en-US" sz="1600" b="0" i="0" dirty="0">
                <a:solidFill>
                  <a:srgbClr val="21212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를 통해 최적의 모델 선정</a:t>
            </a:r>
            <a:endParaRPr lang="ko-KR" altLang="en-US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988AB6-1326-A9FE-999D-D350F073AB24}"/>
              </a:ext>
            </a:extLst>
          </p:cNvPr>
          <p:cNvSpPr/>
          <p:nvPr/>
        </p:nvSpPr>
        <p:spPr>
          <a:xfrm>
            <a:off x="1368458" y="2976366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64641-E6FE-05B8-487E-9E2ED29ADCC9}"/>
              </a:ext>
            </a:extLst>
          </p:cNvPr>
          <p:cNvSpPr txBox="1"/>
          <p:nvPr/>
        </p:nvSpPr>
        <p:spPr>
          <a:xfrm>
            <a:off x="1452433" y="2946273"/>
            <a:ext cx="689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Kernel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종류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2ADC9-2E97-5281-2208-70062B5C0940}"/>
              </a:ext>
            </a:extLst>
          </p:cNvPr>
          <p:cNvSpPr txBox="1"/>
          <p:nvPr/>
        </p:nvSpPr>
        <p:spPr>
          <a:xfrm>
            <a:off x="3185115" y="2976366"/>
            <a:ext cx="3426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Linear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Poly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rbf</a:t>
            </a: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sigmoid</a:t>
            </a:r>
            <a:endParaRPr lang="ko-KR" altLang="en-US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4DC2B-C689-77FB-9FFD-BF914253E7AC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-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머신러닝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(1)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246812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D532A7-67F2-06F9-43FF-C2C1A7E64DC8}"/>
              </a:ext>
            </a:extLst>
          </p:cNvPr>
          <p:cNvSpPr/>
          <p:nvPr/>
        </p:nvSpPr>
        <p:spPr>
          <a:xfrm>
            <a:off x="447541" y="1177373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531517" y="1145266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SVM : Linear kernel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B219FE-CF6C-B88B-A703-AD49F1513B41}"/>
              </a:ext>
            </a:extLst>
          </p:cNvPr>
          <p:cNvSpPr/>
          <p:nvPr/>
        </p:nvSpPr>
        <p:spPr>
          <a:xfrm>
            <a:off x="6204529" y="1177372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2995D-B113-41F3-4C02-2F1A680DE870}"/>
              </a:ext>
            </a:extLst>
          </p:cNvPr>
          <p:cNvSpPr txBox="1"/>
          <p:nvPr/>
        </p:nvSpPr>
        <p:spPr>
          <a:xfrm>
            <a:off x="6288505" y="1141538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SVM : Poly kernel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A23BDC-1029-612B-FE6E-C8CCFFE52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7" y="1772117"/>
            <a:ext cx="5292669" cy="43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C5B37A-1916-0B2D-6DA3-E0267332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505" y="1772117"/>
            <a:ext cx="5265639" cy="43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DA30F7-4FC5-B78F-653C-0B4A66B450EC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-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머신러닝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(1)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102278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2CCC08-B875-3FFE-87EA-31B13C13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8" y="1777395"/>
            <a:ext cx="5188035" cy="4320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D532A7-67F2-06F9-43FF-C2C1A7E64DC8}"/>
              </a:ext>
            </a:extLst>
          </p:cNvPr>
          <p:cNvSpPr/>
          <p:nvPr/>
        </p:nvSpPr>
        <p:spPr>
          <a:xfrm>
            <a:off x="447541" y="1177373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531517" y="1145266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SVM : RBF kernel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B219FE-CF6C-B88B-A703-AD49F1513B41}"/>
              </a:ext>
            </a:extLst>
          </p:cNvPr>
          <p:cNvSpPr/>
          <p:nvPr/>
        </p:nvSpPr>
        <p:spPr>
          <a:xfrm>
            <a:off x="6204529" y="1177372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2995D-B113-41F3-4C02-2F1A680DE870}"/>
              </a:ext>
            </a:extLst>
          </p:cNvPr>
          <p:cNvSpPr txBox="1"/>
          <p:nvPr/>
        </p:nvSpPr>
        <p:spPr>
          <a:xfrm>
            <a:off x="6288505" y="1145266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SVM : Sigmoid kernel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65F507-BFDE-7F60-2407-38F85BD78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505" y="1777395"/>
            <a:ext cx="5432213" cy="432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5642FA-A275-1FA9-3B5B-977A0E41AA42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-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머신러닝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(1)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2658234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531517" y="1142878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SVM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B691-49E6-117D-0477-411C633DC505}"/>
              </a:ext>
            </a:extLst>
          </p:cNvPr>
          <p:cNvSpPr txBox="1"/>
          <p:nvPr/>
        </p:nvSpPr>
        <p:spPr>
          <a:xfrm>
            <a:off x="531517" y="1670913"/>
            <a:ext cx="654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가장 좋은 커널은 </a:t>
            </a:r>
            <a:r>
              <a:rPr lang="en-US" altLang="ko-KR" sz="160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rbf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: gamma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와 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C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를 최적화</a:t>
            </a: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가장 좋은 모델 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test dataset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으로 성능 확인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AEF0A2-7AEA-6EE0-E696-19E7D152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7" y="2383613"/>
            <a:ext cx="5454000" cy="16862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58C97E-8E2B-5FCA-BED6-0891D67F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517" y="1513272"/>
            <a:ext cx="4898689" cy="486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EFAF64-17A8-8C7A-943E-428FB1716291}"/>
              </a:ext>
            </a:extLst>
          </p:cNvPr>
          <p:cNvSpPr txBox="1"/>
          <p:nvPr/>
        </p:nvSpPr>
        <p:spPr>
          <a:xfrm>
            <a:off x="1945303" y="4753683"/>
            <a:ext cx="424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F1 score : 0.6185</a:t>
            </a:r>
          </a:p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accuracy: 0.6265</a:t>
            </a:r>
            <a:endParaRPr lang="en-US" altLang="ko-KR" sz="20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293576-942C-6C57-C358-4A8436858C3A}"/>
              </a:ext>
            </a:extLst>
          </p:cNvPr>
          <p:cNvCxnSpPr>
            <a:cxnSpLocks/>
          </p:cNvCxnSpPr>
          <p:nvPr/>
        </p:nvCxnSpPr>
        <p:spPr>
          <a:xfrm>
            <a:off x="1773043" y="4197799"/>
            <a:ext cx="757990" cy="707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48DE08-8304-B98C-C460-6597C898CA3D}"/>
              </a:ext>
            </a:extLst>
          </p:cNvPr>
          <p:cNvSpPr/>
          <p:nvPr/>
        </p:nvSpPr>
        <p:spPr>
          <a:xfrm>
            <a:off x="447541" y="1177373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0242A-ECB1-21AE-2F13-01B6F0639E56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-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머신러닝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(1)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303924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411975" y="927796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기본적인 </a:t>
            </a:r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XGBoost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D96826-27FE-6EB2-2EEC-01626142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5" y="4408813"/>
            <a:ext cx="11193399" cy="208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278B94-7564-66BD-4CA4-45D4E6A2C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75" y="1546518"/>
            <a:ext cx="4067308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265512-0D3A-EDDD-1F3C-D63071B6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75" y="3400813"/>
            <a:ext cx="2656731" cy="9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42617E-7782-853C-37C9-404793C2E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730" y="1546518"/>
            <a:ext cx="6954295" cy="23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F41AEF-1061-90B7-6590-73D465D2A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3426" y="2608813"/>
            <a:ext cx="1573544" cy="1584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B2C9F1-E846-4647-E2BC-5CCC6F12AF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6182" y="2608813"/>
            <a:ext cx="1594631" cy="1584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C602ED-A926-99B1-0C92-546E32DD42F2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F8017-7360-E502-0362-D46476AA7FD7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-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머신러닝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(2)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10364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0B38086-D6FE-4F77-5F4B-552FFC143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5" y="4447094"/>
            <a:ext cx="5454000" cy="18609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60F65D-E583-B203-ECCF-7D62C7CC5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75" y="1511229"/>
            <a:ext cx="6908400" cy="26835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FD6FA5-2D08-2F8F-3247-79146F8D3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328" y="1523926"/>
            <a:ext cx="4542694" cy="457200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1CC1B2A-EF1A-0A59-22E6-D4CDE5F68BBE}"/>
              </a:ext>
            </a:extLst>
          </p:cNvPr>
          <p:cNvCxnSpPr>
            <a:cxnSpLocks/>
          </p:cNvCxnSpPr>
          <p:nvPr/>
        </p:nvCxnSpPr>
        <p:spPr>
          <a:xfrm flipV="1">
            <a:off x="2943763" y="4969948"/>
            <a:ext cx="1132594" cy="112597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88DABC-D469-F7B9-9FF1-D60BD8B4C39D}"/>
              </a:ext>
            </a:extLst>
          </p:cNvPr>
          <p:cNvSpPr txBox="1"/>
          <p:nvPr/>
        </p:nvSpPr>
        <p:spPr>
          <a:xfrm>
            <a:off x="3662995" y="4739515"/>
            <a:ext cx="38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F1</a:t>
            </a:r>
            <a:r>
              <a:rPr lang="ko-KR" altLang="en-US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score</a:t>
            </a:r>
            <a:r>
              <a:rPr lang="ko-KR" altLang="en-US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: 0.5657</a:t>
            </a:r>
          </a:p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accuracy : 0.6148</a:t>
            </a:r>
            <a:endParaRPr lang="en-US" altLang="ko-KR" sz="20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454F0-3A12-7168-6890-0BBA919C2553}"/>
              </a:ext>
            </a:extLst>
          </p:cNvPr>
          <p:cNvSpPr txBox="1"/>
          <p:nvPr/>
        </p:nvSpPr>
        <p:spPr>
          <a:xfrm>
            <a:off x="411975" y="927796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기본적인 </a:t>
            </a:r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XGBoost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결과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2A9ED0-7B2A-41BC-307E-4BE103BEBD8D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307A2-F445-E2EB-656B-F1585DB4D819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-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머신러닝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(2)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349690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EC7C10-2A6D-F372-06EE-A80D211F6B38}"/>
              </a:ext>
            </a:extLst>
          </p:cNvPr>
          <p:cNvGrpSpPr/>
          <p:nvPr/>
        </p:nvGrpSpPr>
        <p:grpSpPr>
          <a:xfrm>
            <a:off x="324000" y="1213546"/>
            <a:ext cx="11389887" cy="5090204"/>
            <a:chOff x="432774" y="1213546"/>
            <a:chExt cx="11389887" cy="50902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DC2164A-D309-65A6-4BE7-27A1285B8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750" y="1885952"/>
              <a:ext cx="11305911" cy="2196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5A0EB0-8761-ECB8-4415-C2CE2C31CEE2}"/>
                </a:ext>
              </a:extLst>
            </p:cNvPr>
            <p:cNvSpPr txBox="1"/>
            <p:nvPr/>
          </p:nvSpPr>
          <p:spPr>
            <a:xfrm>
              <a:off x="516750" y="4359500"/>
              <a:ext cx="11223904" cy="1944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앙상블에 사용되는 트리의 개수를 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100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개로 지정</a:t>
              </a:r>
              <a:endPara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모델 훈련에 사용되는 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CPU 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코어의 수를 지정 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: -1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로 설정되어 있어 가능한 모든 코어 사용</a:t>
              </a:r>
              <a:endPara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각 트리의 기여도를 조절하는 </a:t>
              </a:r>
              <a:r>
                <a:rPr lang="ko-KR" altLang="en-US" sz="1600" dirty="0" err="1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학습률을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0.5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로 설정 </a:t>
              </a:r>
              <a:endPara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트리의 최대 깊이를 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5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로 제한 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</a:t>
              </a: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최소 가중치 합을 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1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로 설정</a:t>
              </a:r>
              <a:endPara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0950ED-2EC2-4517-A8F2-E1861FB3A713}"/>
                </a:ext>
              </a:extLst>
            </p:cNvPr>
            <p:cNvSpPr txBox="1"/>
            <p:nvPr/>
          </p:nvSpPr>
          <p:spPr>
            <a:xfrm>
              <a:off x="516750" y="1213546"/>
              <a:ext cx="5756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파라미터 조절한 </a:t>
              </a:r>
              <a:r>
                <a:rPr lang="en-US" altLang="ko-KR" sz="2000" dirty="0" err="1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XGBoost</a:t>
              </a:r>
              <a:endPara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8058FB-4AFC-C55B-B08B-AED38E83E19D}"/>
                </a:ext>
              </a:extLst>
            </p:cNvPr>
            <p:cNvSpPr/>
            <p:nvPr/>
          </p:nvSpPr>
          <p:spPr>
            <a:xfrm>
              <a:off x="432774" y="1245488"/>
              <a:ext cx="83976" cy="335899"/>
            </a:xfrm>
            <a:prstGeom prst="rect">
              <a:avLst/>
            </a:prstGeom>
            <a:solidFill>
              <a:srgbClr val="373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C3E07E-6FA8-55A9-E38E-E705D1A4BFD2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-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머신러닝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(2)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1211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411975" y="924186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파라미터 조절한 </a:t>
            </a:r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XGBoost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결과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1E487A-F255-789D-6582-20AC1CEB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6" y="1511536"/>
            <a:ext cx="6919109" cy="268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A57731-A0B9-1EAD-DE2C-33F56330B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75" y="4441001"/>
            <a:ext cx="5454000" cy="1810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A38CCE-1998-1B63-AC9F-A7F797214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085" y="1576874"/>
            <a:ext cx="4579282" cy="457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A700A-6752-7B4D-BC61-C87536A0E919}"/>
              </a:ext>
            </a:extLst>
          </p:cNvPr>
          <p:cNvSpPr txBox="1"/>
          <p:nvPr/>
        </p:nvSpPr>
        <p:spPr>
          <a:xfrm>
            <a:off x="4783437" y="5697941"/>
            <a:ext cx="38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F1</a:t>
            </a:r>
            <a:r>
              <a:rPr lang="ko-KR" altLang="en-US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score</a:t>
            </a:r>
            <a:r>
              <a:rPr lang="ko-KR" altLang="en-US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 </a:t>
            </a:r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: 0.5946</a:t>
            </a:r>
          </a:p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accuracy : 0.6241</a:t>
            </a:r>
            <a:endParaRPr lang="en-US" altLang="ko-KR" sz="20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609697-1DC5-98F4-EFDE-E764DB940066}"/>
              </a:ext>
            </a:extLst>
          </p:cNvPr>
          <p:cNvCxnSpPr/>
          <p:nvPr/>
        </p:nvCxnSpPr>
        <p:spPr>
          <a:xfrm>
            <a:off x="2923674" y="6051884"/>
            <a:ext cx="220177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FDBABB-C9EA-A41E-E889-CF9500F4CFA9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CEB70-F14B-A39A-DFC9-4D4D38EE1FEA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-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머신러닝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(2)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188232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06B"/>
          </a:solidFill>
          <a:ln>
            <a:solidFill>
              <a:srgbClr val="373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299938" y="3311565"/>
            <a:ext cx="57694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0">
                <a:solidFill>
                  <a:schemeClr val="bg1"/>
                </a:solidFill>
                <a:latin typeface="ONE 모바일고딕 Title"/>
                <a:ea typeface="ONE 모바일고딕 Title"/>
              </a:rPr>
              <a:t>CONTENTS</a:t>
            </a:r>
            <a:endParaRPr lang="ko-KR" altLang="en-US" sz="8000">
              <a:solidFill>
                <a:schemeClr val="bg1"/>
              </a:solidFill>
              <a:latin typeface="ONE 모바일고딕 Title"/>
              <a:ea typeface="ONE 모바일고딕 Titl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9" y="1471123"/>
            <a:ext cx="4814025" cy="4469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주제 선정 배경 및 목적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데이터 설명 및 </a:t>
            </a:r>
            <a:r>
              <a:rPr lang="ko-KR" altLang="en-US" sz="2400" dirty="0" err="1">
                <a:solidFill>
                  <a:schemeClr val="bg1"/>
                </a:solidFill>
                <a:latin typeface="ONE 모바일고딕 Title"/>
                <a:ea typeface="ONE 모바일고딕 Title"/>
              </a:rPr>
              <a:t>전처리</a:t>
            </a:r>
            <a:endParaRPr lang="ko-KR" altLang="en-US" sz="2400" dirty="0">
              <a:solidFill>
                <a:schemeClr val="bg1"/>
              </a:solidFill>
              <a:latin typeface="ONE 모바일고딕 Title"/>
              <a:ea typeface="ONE 모바일고딕 Title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분석 방법론 설명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모델의 결과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결과의 해석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6. </a:t>
            </a:r>
            <a:r>
              <a:rPr lang="ko-KR" altLang="en-US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추가분석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7. </a:t>
            </a:r>
            <a:r>
              <a:rPr lang="ko-KR" altLang="en-US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한계점</a:t>
            </a:r>
            <a:endParaRPr lang="en-US" altLang="ko-KR" sz="2400" dirty="0">
              <a:solidFill>
                <a:schemeClr val="bg1"/>
              </a:solidFill>
              <a:latin typeface="ONE 모바일고딕 Title"/>
              <a:ea typeface="ONE 모바일고딕 Title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8. </a:t>
            </a:r>
            <a:r>
              <a:rPr lang="ko-KR" altLang="en-US" sz="2400" dirty="0">
                <a:solidFill>
                  <a:schemeClr val="bg1"/>
                </a:solidFill>
                <a:latin typeface="ONE 모바일고딕 Title"/>
                <a:ea typeface="ONE 모바일고딕 Title"/>
              </a:rPr>
              <a:t>분석 의의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13B6973B-A1EF-83CB-1846-95DF76B6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0548" y="3100730"/>
            <a:ext cx="5868178" cy="131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05B770-825E-97C1-236C-861BF2DF1FA4}"/>
              </a:ext>
            </a:extLst>
          </p:cNvPr>
          <p:cNvSpPr txBox="1"/>
          <p:nvPr/>
        </p:nvSpPr>
        <p:spPr>
          <a:xfrm>
            <a:off x="7261307" y="3046084"/>
            <a:ext cx="376492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836657-5F6F-5D97-050A-0F4A92A4C10C}"/>
              </a:ext>
            </a:extLst>
          </p:cNvPr>
          <p:cNvGrpSpPr/>
          <p:nvPr/>
        </p:nvGrpSpPr>
        <p:grpSpPr>
          <a:xfrm>
            <a:off x="536580" y="1576924"/>
            <a:ext cx="3838016" cy="5043747"/>
            <a:chOff x="6337812" y="1045026"/>
            <a:chExt cx="3240000" cy="425786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71757F4-BAA3-EF21-5DDF-47C699311551}"/>
                </a:ext>
              </a:extLst>
            </p:cNvPr>
            <p:cNvGrpSpPr/>
            <p:nvPr/>
          </p:nvGrpSpPr>
          <p:grpSpPr>
            <a:xfrm>
              <a:off x="6337812" y="1045026"/>
              <a:ext cx="3240000" cy="3942768"/>
              <a:chOff x="6571388" y="1016903"/>
              <a:chExt cx="3240000" cy="394276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B3A8CA8-A7F0-5A1B-512E-3865B3CDA3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853"/>
              <a:stretch/>
            </p:blipFill>
            <p:spPr bwMode="auto">
              <a:xfrm>
                <a:off x="6571388" y="1016903"/>
                <a:ext cx="3240000" cy="1971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>
                <a:extLst>
                  <a:ext uri="{FF2B5EF4-FFF2-40B4-BE49-F238E27FC236}">
                    <a16:creationId xmlns:a16="http://schemas.microsoft.com/office/drawing/2014/main" id="{FF230679-B161-C665-7722-8E5ACAA471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53"/>
              <a:stretch/>
            </p:blipFill>
            <p:spPr bwMode="auto">
              <a:xfrm>
                <a:off x="6571388" y="2988287"/>
                <a:ext cx="3240000" cy="1971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58330B-E98D-0D0B-7127-C4454A727228}"/>
                </a:ext>
              </a:extLst>
            </p:cNvPr>
            <p:cNvSpPr txBox="1"/>
            <p:nvPr/>
          </p:nvSpPr>
          <p:spPr>
            <a:xfrm>
              <a:off x="6766255" y="5108023"/>
              <a:ext cx="2383113" cy="194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Szegedy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et al., 2014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F616AA-C268-1585-778A-D4A14A3A2E3D}"/>
              </a:ext>
            </a:extLst>
          </p:cNvPr>
          <p:cNvSpPr txBox="1"/>
          <p:nvPr/>
        </p:nvSpPr>
        <p:spPr>
          <a:xfrm>
            <a:off x="7025174" y="3353921"/>
            <a:ext cx="433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총 </a:t>
            </a:r>
            <a:r>
              <a:rPr lang="en-US" altLang="ko-KR" sz="1200" b="0" i="0" u="none" strike="noStrike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22</a:t>
            </a:r>
            <a:r>
              <a:rPr lang="ko-KR" altLang="en-US" sz="1200" b="0" i="0" u="none" strike="noStrike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개의 층으로 이루어져 있으며</a:t>
            </a:r>
            <a:r>
              <a:rPr lang="en-US" altLang="ko-KR" sz="1200" b="0" i="0" u="none" strike="noStrike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총 </a:t>
            </a:r>
            <a:r>
              <a:rPr lang="en-US" altLang="ko-KR" sz="1200" b="0" i="0" u="none" strike="noStrike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9</a:t>
            </a:r>
            <a:r>
              <a:rPr lang="ko-KR" altLang="en-US" sz="1200" b="0" i="0" u="none" strike="noStrike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개의 </a:t>
            </a:r>
            <a:r>
              <a:rPr lang="en-US" altLang="ko-KR" sz="1200" b="0" i="0" u="none" strike="noStrike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Inception </a:t>
            </a:r>
            <a:r>
              <a:rPr lang="ko-KR" altLang="en-US" sz="1200" b="0" i="0" u="none" strike="noStrike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모듈을 포함하고 있는 모델</a:t>
            </a:r>
            <a:r>
              <a:rPr lang="en-US" altLang="ko-KR" sz="1200" b="0" i="0" u="none" strike="noStrike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3593E0E-275B-6D7C-2B81-CFA087570CE8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415C2E-0D6D-581F-2E78-1867A7E16618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GoogLeNet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F1D532-5CB1-3F23-D560-EF3E3C2C41FE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6AE28-FA0C-5EAF-E477-431645BF0DBB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(1)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34430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GoogLeNet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7AA11F-33F1-9377-63C6-9F1800B7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5" y="1546247"/>
            <a:ext cx="9360000" cy="39717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160B7E-E573-3C29-7BA5-4D4D4FED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75" y="5736547"/>
            <a:ext cx="9360000" cy="8456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4E9477-AD7B-9E9D-1626-5250E2B4B743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09D22-9255-DD4F-6DF6-A5B0510EF1F3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(1)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533795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411975" y="931340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GoogLeNet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A74DA5-9D84-EAC9-580E-DCABCD602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51"/>
          <a:stretch/>
        </p:blipFill>
        <p:spPr>
          <a:xfrm>
            <a:off x="411975" y="1541076"/>
            <a:ext cx="6908400" cy="2638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07229A-2FEE-6D39-9254-8EAD8FA80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75" y="4610395"/>
            <a:ext cx="5619829" cy="1656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5930C3-D8EB-244E-C9F2-B27DF3C4A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822" y="1500258"/>
            <a:ext cx="4416489" cy="4572000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03E92C7-750B-A4AC-F2C2-0E54BEC54806}"/>
              </a:ext>
            </a:extLst>
          </p:cNvPr>
          <p:cNvCxnSpPr>
            <a:cxnSpLocks/>
          </p:cNvCxnSpPr>
          <p:nvPr/>
        </p:nvCxnSpPr>
        <p:spPr>
          <a:xfrm flipV="1">
            <a:off x="2631855" y="4946280"/>
            <a:ext cx="1737360" cy="112597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9A8F3A-54B3-48E8-CB68-EE3C424F0BB0}"/>
              </a:ext>
            </a:extLst>
          </p:cNvPr>
          <p:cNvSpPr txBox="1"/>
          <p:nvPr/>
        </p:nvSpPr>
        <p:spPr>
          <a:xfrm>
            <a:off x="3919965" y="4609038"/>
            <a:ext cx="38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loss: 0.6043</a:t>
            </a:r>
          </a:p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accuracy: 0.8701</a:t>
            </a:r>
            <a:endParaRPr lang="en-US" altLang="ko-KR" sz="20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087E9-60B1-48E8-4C11-8D8A4FDAC39E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78D34-1705-2A7E-4B51-A911BB387D47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(1)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2971047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0EA608-FBC0-8429-5832-36EC3C76B475}"/>
              </a:ext>
            </a:extLst>
          </p:cNvPr>
          <p:cNvGrpSpPr/>
          <p:nvPr/>
        </p:nvGrpSpPr>
        <p:grpSpPr>
          <a:xfrm>
            <a:off x="5413149" y="4805376"/>
            <a:ext cx="5275639" cy="1080000"/>
            <a:chOff x="6571389" y="3075352"/>
            <a:chExt cx="5275639" cy="1080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B70C39-1898-F78D-6CA3-A20AED20C71A}"/>
                </a:ext>
              </a:extLst>
            </p:cNvPr>
            <p:cNvSpPr txBox="1"/>
            <p:nvPr/>
          </p:nvSpPr>
          <p:spPr>
            <a:xfrm>
              <a:off x="6571389" y="3075352"/>
              <a:ext cx="5275639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6758A9-7E9B-AB7F-7CD9-0F0F273159F0}"/>
                </a:ext>
              </a:extLst>
            </p:cNvPr>
            <p:cNvSpPr txBox="1"/>
            <p:nvPr/>
          </p:nvSpPr>
          <p:spPr>
            <a:xfrm>
              <a:off x="7041008" y="3384519"/>
              <a:ext cx="433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kern="1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  <a:cs typeface="Times New Roman" panose="02020603050405020304" pitchFamily="18" charset="0"/>
                </a:rPr>
                <a:t>input</a:t>
              </a:r>
              <a:r>
                <a:rPr lang="ko-KR" altLang="en-US" sz="1200" kern="1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  <a:cs typeface="Times New Roman" panose="02020603050405020304" pitchFamily="18" charset="0"/>
                </a:rPr>
                <a:t> 값들이 중간의 특정 레이어들을 모두 거치지 않고</a:t>
              </a:r>
              <a:endParaRPr lang="en-US" altLang="ko-KR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1200" kern="1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  <a:cs typeface="Times New Roman" panose="02020603050405020304" pitchFamily="18" charset="0"/>
                </a:rPr>
                <a:t>한번에 건너 뛰는 </a:t>
              </a:r>
              <a:r>
                <a:rPr lang="en-US" altLang="ko-KR" sz="1200" kern="1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  <a:cs typeface="Times New Roman" panose="02020603050405020304" pitchFamily="18" charset="0"/>
                </a:rPr>
                <a:t>skip connection</a:t>
              </a:r>
              <a:r>
                <a:rPr lang="ko-KR" altLang="en-US" sz="1200" kern="1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  <a:cs typeface="Times New Roman" panose="02020603050405020304" pitchFamily="18" charset="0"/>
                </a:rPr>
                <a:t>을 사용</a:t>
              </a:r>
              <a:r>
                <a:rPr lang="en-US" altLang="ko-KR" sz="1200" kern="1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  <a:cs typeface="Times New Roman" panose="02020603050405020304" pitchFamily="18" charset="0"/>
                </a:rPr>
                <a:t>.</a:t>
              </a:r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045118D9-EA45-5628-D25A-275A20E0E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78" y="1636231"/>
            <a:ext cx="1498361" cy="479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485DD649-BB38-7E7A-91BC-677A95613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59" y="1664922"/>
            <a:ext cx="1540113" cy="479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BC2817F-E29B-D539-B28D-0A273E1A3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768" y="1876788"/>
            <a:ext cx="4486755" cy="24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A608A8D-A21A-EE1D-7633-CEC37867805C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3D0DEB-6EB6-61C0-E12E-EE09032AA8EE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ResNet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C14EA8-DD34-8A57-73C6-EB20695EC834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68330-098F-54EA-F30A-4AD80EE3A966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(2)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3147899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F9AA553-ACD5-2000-FC9C-B1BAAF2C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5" y="1546247"/>
            <a:ext cx="8452557" cy="39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794189-E768-4280-71AD-21CE3E69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75" y="5622762"/>
            <a:ext cx="8495456" cy="9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F27AB8-4AD0-1855-AFD0-AC00A4AAD140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ResNet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257B4B-AC0E-CBCD-8547-52450CD9BD09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EE9F0-1AA0-D1EC-ABD6-C3FE43D0CCBF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(2)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420463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690B3E4-1AAD-FAD8-2B95-01287B03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5" y="1546247"/>
            <a:ext cx="6773868" cy="266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18509C-20CC-396D-7ED6-D81866FA9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391" y="1452889"/>
            <a:ext cx="4528458" cy="457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9B860B-ECF0-FABE-3232-C3820E5C2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75" y="4603867"/>
            <a:ext cx="5778234" cy="165600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9A06D23-F233-6521-053C-DEFC3BAFD6A0}"/>
              </a:ext>
            </a:extLst>
          </p:cNvPr>
          <p:cNvCxnSpPr>
            <a:cxnSpLocks/>
          </p:cNvCxnSpPr>
          <p:nvPr/>
        </p:nvCxnSpPr>
        <p:spPr>
          <a:xfrm flipV="1">
            <a:off x="2641380" y="4898911"/>
            <a:ext cx="1737360" cy="112597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15AC84-C887-3E7E-9A2C-B08BA94DFD61}"/>
              </a:ext>
            </a:extLst>
          </p:cNvPr>
          <p:cNvSpPr txBox="1"/>
          <p:nvPr/>
        </p:nvSpPr>
        <p:spPr>
          <a:xfrm>
            <a:off x="3973090" y="4603867"/>
            <a:ext cx="38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loss: 0.8219</a:t>
            </a:r>
          </a:p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accuracy: 0.8469</a:t>
            </a:r>
            <a:endParaRPr lang="en-US" altLang="ko-KR" sz="20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4C789-A01B-20E6-E1D9-44F194B4DBBE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ResNet50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C22F2A-22D5-0781-BE07-731696B46DBC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F630B-7651-8CDF-D4B0-8000D5DFC63B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(2)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61628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C78A9A-6C8D-9DE0-8F11-20E2E85E63D7}"/>
              </a:ext>
            </a:extLst>
          </p:cNvPr>
          <p:cNvSpPr txBox="1"/>
          <p:nvPr/>
        </p:nvSpPr>
        <p:spPr>
          <a:xfrm>
            <a:off x="553490" y="5459084"/>
            <a:ext cx="5972175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03275-2B31-2C34-5369-9E73C2FC5C90}"/>
              </a:ext>
            </a:extLst>
          </p:cNvPr>
          <p:cNvSpPr txBox="1"/>
          <p:nvPr/>
        </p:nvSpPr>
        <p:spPr>
          <a:xfrm>
            <a:off x="488352" y="5675918"/>
            <a:ext cx="586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kern="10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DenseNet</a:t>
            </a:r>
            <a:r>
              <a:rPr lang="ko-KR" altLang="en-US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은 </a:t>
            </a:r>
            <a:r>
              <a:rPr lang="en-US" altLang="ko-KR" sz="1200" kern="10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ResNett</a:t>
            </a:r>
            <a:r>
              <a:rPr lang="ko-KR" altLang="en-US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보다 적은 파라미터 수로 더 높은 성능을 가진 모델</a:t>
            </a:r>
            <a:r>
              <a:rPr lang="en-US" altLang="ko-KR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Skip Connection</a:t>
            </a:r>
            <a:r>
              <a:rPr lang="ko-KR" altLang="en-US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이 덧셈을 통해 이루어지는 </a:t>
            </a:r>
            <a:r>
              <a:rPr lang="en-US" altLang="ko-KR" sz="1200" kern="10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ResNet</a:t>
            </a:r>
            <a:r>
              <a:rPr lang="ko-KR" altLang="en-US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와 달리</a:t>
            </a:r>
            <a:r>
              <a:rPr lang="en-US" altLang="ko-KR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altLang="ko-KR" sz="1200" kern="10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DenseNet</a:t>
            </a:r>
            <a:r>
              <a:rPr lang="ko-KR" altLang="en-US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은 각 </a:t>
            </a:r>
            <a:r>
              <a:rPr lang="en-US" altLang="ko-KR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dense block </a:t>
            </a:r>
            <a:r>
              <a:rPr lang="ko-KR" altLang="en-US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내에서 </a:t>
            </a:r>
            <a:r>
              <a:rPr lang="en-US" altLang="ko-KR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concatenation</a:t>
            </a:r>
            <a:r>
              <a:rPr lang="ko-KR" altLang="en-US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을 통하여 이루어짐</a:t>
            </a:r>
            <a:r>
              <a:rPr lang="en-US" altLang="ko-KR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4A2A1E-EB8B-01F5-EFF7-60E9990407A0}"/>
              </a:ext>
            </a:extLst>
          </p:cNvPr>
          <p:cNvGrpSpPr/>
          <p:nvPr/>
        </p:nvGrpSpPr>
        <p:grpSpPr>
          <a:xfrm>
            <a:off x="488352" y="1120893"/>
            <a:ext cx="5972175" cy="4210329"/>
            <a:chOff x="553490" y="1202589"/>
            <a:chExt cx="5972175" cy="4210329"/>
          </a:xfrm>
        </p:grpSpPr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80A99F8B-3535-8F0D-4AE8-D3071CD2F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663" y="1202589"/>
              <a:ext cx="4000500" cy="302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>
              <a:extLst>
                <a:ext uri="{FF2B5EF4-FFF2-40B4-BE49-F238E27FC236}">
                  <a16:creationId xmlns:a16="http://schemas.microsoft.com/office/drawing/2014/main" id="{94F4E27A-3939-6202-8A61-937C683AE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90" y="4231540"/>
              <a:ext cx="5972175" cy="918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EFC87D-B898-55D8-AA44-1743BE62D0DC}"/>
                </a:ext>
              </a:extLst>
            </p:cNvPr>
            <p:cNvSpPr txBox="1"/>
            <p:nvPr/>
          </p:nvSpPr>
          <p:spPr>
            <a:xfrm>
              <a:off x="886408" y="5182086"/>
              <a:ext cx="47679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Huang et al., 2016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0B04277-98FD-ADFB-A5CB-B89DD1160F28}"/>
              </a:ext>
            </a:extLst>
          </p:cNvPr>
          <p:cNvGrpSpPr/>
          <p:nvPr/>
        </p:nvGrpSpPr>
        <p:grpSpPr>
          <a:xfrm>
            <a:off x="6751271" y="1016903"/>
            <a:ext cx="4767943" cy="5371468"/>
            <a:chOff x="6751271" y="1016903"/>
            <a:chExt cx="4767943" cy="537146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B443ED5-5417-B1F8-75EC-71540980889E}"/>
                </a:ext>
              </a:extLst>
            </p:cNvPr>
            <p:cNvGrpSpPr/>
            <p:nvPr/>
          </p:nvGrpSpPr>
          <p:grpSpPr>
            <a:xfrm>
              <a:off x="6921372" y="1016903"/>
              <a:ext cx="4324829" cy="5140636"/>
              <a:chOff x="6705160" y="838408"/>
              <a:chExt cx="4324829" cy="5140636"/>
            </a:xfrm>
          </p:grpSpPr>
          <p:pic>
            <p:nvPicPr>
              <p:cNvPr id="13" name="Picture 21">
                <a:extLst>
                  <a:ext uri="{FF2B5EF4-FFF2-40B4-BE49-F238E27FC236}">
                    <a16:creationId xmlns:a16="http://schemas.microsoft.com/office/drawing/2014/main" id="{3C94B5FB-776A-F0F3-5306-24B077AE9C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192" y="3047563"/>
                <a:ext cx="4005678" cy="2931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3">
                <a:extLst>
                  <a:ext uri="{FF2B5EF4-FFF2-40B4-BE49-F238E27FC236}">
                    <a16:creationId xmlns:a16="http://schemas.microsoft.com/office/drawing/2014/main" id="{2638839D-DBCB-0381-8BBD-9CB1344574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160" y="838408"/>
                <a:ext cx="4324829" cy="2209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01151E-F2DF-C34C-258F-6E31783D937A}"/>
                </a:ext>
              </a:extLst>
            </p:cNvPr>
            <p:cNvSpPr txBox="1"/>
            <p:nvPr/>
          </p:nvSpPr>
          <p:spPr>
            <a:xfrm>
              <a:off x="6751271" y="6157539"/>
              <a:ext cx="47679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CVPR 2017 Best Paper Awards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F3308E-DFE1-07DF-DD5C-BD439C649A19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08520F-F1D7-18E6-345B-490AAB60CDCF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DenseNet201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F19BEC-C2FE-BB02-9ED1-7358581F7CE4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46F4C-BC71-AA04-1CCE-D78DDD8D3B92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(3)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2421343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7032E0-FC09-552D-2DF3-BF58831A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5" y="1603009"/>
            <a:ext cx="9360000" cy="36519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C547E4-05BA-972C-C8DD-7AE59BE57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75" y="5463826"/>
            <a:ext cx="9360000" cy="9330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3F58ED-BF64-87D7-1C3E-DCA0FD262BEE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DenseNet201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B53D9A-7F0D-9431-8590-D7109E0171D8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9B63A-5D70-8F0B-E57D-8363EE9C8657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(3)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276616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397E398-1539-CC25-31CC-3358B39F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2" y="1594968"/>
            <a:ext cx="6908400" cy="2693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D17930-BF21-C133-840A-4B7D6493B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322" y="1576874"/>
            <a:ext cx="4579282" cy="457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CACB74-EFD7-D3AA-66FF-E23F3733D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75" y="4555231"/>
            <a:ext cx="5965844" cy="1656000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94861CA-950F-0ADD-0F04-08915B10CA44}"/>
              </a:ext>
            </a:extLst>
          </p:cNvPr>
          <p:cNvCxnSpPr>
            <a:cxnSpLocks/>
          </p:cNvCxnSpPr>
          <p:nvPr/>
        </p:nvCxnSpPr>
        <p:spPr>
          <a:xfrm flipV="1">
            <a:off x="2650905" y="4837306"/>
            <a:ext cx="1737360" cy="112597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773E34-F963-7795-FDB4-438150F16E5B}"/>
              </a:ext>
            </a:extLst>
          </p:cNvPr>
          <p:cNvSpPr txBox="1"/>
          <p:nvPr/>
        </p:nvSpPr>
        <p:spPr>
          <a:xfrm>
            <a:off x="3881647" y="4534869"/>
            <a:ext cx="38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loss: 0.4272</a:t>
            </a:r>
          </a:p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accuracy: 0.9142</a:t>
            </a:r>
            <a:endParaRPr lang="en-US" altLang="ko-KR" sz="20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91C958-00AE-60FB-4E06-4721B81CE115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DenseNet201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결과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50B4D5-880F-2D23-74B8-614810CD488E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D35E2-CCB1-6DB9-368E-DA2B00F6C278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(3)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424789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ADBD5E-1519-FAB5-881F-745FA2F40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32" y="1636231"/>
            <a:ext cx="7107936" cy="337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4993EB-D92D-1524-AA79-E103B2B904B3}"/>
              </a:ext>
            </a:extLst>
          </p:cNvPr>
          <p:cNvSpPr txBox="1"/>
          <p:nvPr/>
        </p:nvSpPr>
        <p:spPr>
          <a:xfrm>
            <a:off x="3077343" y="5279700"/>
            <a:ext cx="5972175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3BDEE-8010-9998-6F91-48890CF5352F}"/>
              </a:ext>
            </a:extLst>
          </p:cNvPr>
          <p:cNvSpPr txBox="1"/>
          <p:nvPr/>
        </p:nvSpPr>
        <p:spPr>
          <a:xfrm>
            <a:off x="3131870" y="5588868"/>
            <a:ext cx="5863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depth, width, resolution</a:t>
            </a:r>
            <a:r>
              <a:rPr lang="ko-KR" altLang="en-US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조합을 효율적으로 만들 수 있도록 하는 </a:t>
            </a:r>
            <a:r>
              <a:rPr lang="en-US" altLang="ko-KR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compound scaling </a:t>
            </a:r>
            <a:r>
              <a:rPr lang="ko-KR" altLang="en-US" sz="1200" kern="1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방법을 제안하며 이를 통해 더 작은 크기의 모델로도 성능을 높임</a:t>
            </a:r>
            <a:endParaRPr lang="en-US" altLang="ko-KR" sz="1200" kern="100" dirty="0">
              <a:latin typeface="ONE 모바일고딕 Regular" panose="00000500000000000000" pitchFamily="2" charset="-127"/>
              <a:ea typeface="ONE 모바일고딕 Regular" panose="000005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796EAB-812D-5B2B-FA01-293172D85BAD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858501-D1E5-E7DA-54BD-54C22E5232E4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EfficientNetB3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F5EA2-E217-CE22-4DF8-6FD72972D007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AF4C6-1440-7D92-C6E0-AB996D5F0091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(4)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356624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A4C6410-CE2C-698A-D0A3-F224EEC2F399}"/>
              </a:ext>
            </a:extLst>
          </p:cNvPr>
          <p:cNvGrpSpPr/>
          <p:nvPr/>
        </p:nvGrpSpPr>
        <p:grpSpPr>
          <a:xfrm>
            <a:off x="369357" y="1129719"/>
            <a:ext cx="5882952" cy="400110"/>
            <a:chOff x="369357" y="1293454"/>
            <a:chExt cx="5882952" cy="400110"/>
          </a:xfrm>
        </p:grpSpPr>
        <p:sp>
          <p:nvSpPr>
            <p:cNvPr id="17" name="직사각형 16"/>
            <p:cNvSpPr/>
            <p:nvPr/>
          </p:nvSpPr>
          <p:spPr>
            <a:xfrm>
              <a:off x="369357" y="1329774"/>
              <a:ext cx="83976" cy="335899"/>
            </a:xfrm>
            <a:prstGeom prst="rect">
              <a:avLst/>
            </a:prstGeom>
            <a:solidFill>
              <a:srgbClr val="373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5321" y="1293454"/>
              <a:ext cx="575698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latin typeface="ONE 모바일고딕 Bold"/>
                  <a:ea typeface="ONE 모바일고딕 Bold"/>
                </a:rPr>
                <a:t>제대로 되지 않는 분리수거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536E83-FAB1-0BE9-782B-0A56232BFE51}"/>
              </a:ext>
            </a:extLst>
          </p:cNvPr>
          <p:cNvGrpSpPr/>
          <p:nvPr/>
        </p:nvGrpSpPr>
        <p:grpSpPr>
          <a:xfrm>
            <a:off x="6188064" y="1129719"/>
            <a:ext cx="5840964" cy="400110"/>
            <a:chOff x="6210321" y="1295347"/>
            <a:chExt cx="5840964" cy="400110"/>
          </a:xfrm>
        </p:grpSpPr>
        <p:sp>
          <p:nvSpPr>
            <p:cNvPr id="30" name="직사각형 29"/>
            <p:cNvSpPr/>
            <p:nvPr/>
          </p:nvSpPr>
          <p:spPr>
            <a:xfrm>
              <a:off x="6210321" y="1329774"/>
              <a:ext cx="83976" cy="335899"/>
            </a:xfrm>
            <a:prstGeom prst="rect">
              <a:avLst/>
            </a:prstGeom>
            <a:solidFill>
              <a:srgbClr val="373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94297" y="1295347"/>
              <a:ext cx="575698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latin typeface="ONE 모바일고딕 Bold"/>
                  <a:ea typeface="ONE 모바일고딕 Bold"/>
                </a:rPr>
                <a:t>분리배출이 됐을 때의 재활용률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88274" y="5321463"/>
            <a:ext cx="51354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kern="100" dirty="0">
                <a:highlight>
                  <a:srgbClr val="FDEFB5"/>
                </a:highlight>
                <a:latin typeface="ONE 모바일고딕 Bold"/>
                <a:ea typeface="ONE 모바일고딕 Bold"/>
                <a:cs typeface="Times New Roman"/>
              </a:rPr>
              <a:t>더 높은 재활용률을 위해</a:t>
            </a:r>
          </a:p>
          <a:p>
            <a:pPr algn="ctr">
              <a:defRPr/>
            </a:pPr>
            <a:r>
              <a:rPr lang="ko-KR" altLang="en-US" sz="2000" kern="100" dirty="0">
                <a:highlight>
                  <a:srgbClr val="FDEFB5"/>
                </a:highlight>
                <a:latin typeface="ONE 모바일고딕 Bold"/>
                <a:ea typeface="ONE 모바일고딕 Bold"/>
                <a:cs typeface="Times New Roman"/>
              </a:rPr>
              <a:t>제대로 된 분리수거가 필요 </a:t>
            </a:r>
            <a:r>
              <a:rPr lang="en-US" altLang="ko-KR" sz="2000" kern="100" dirty="0">
                <a:highlight>
                  <a:srgbClr val="FDEFB5"/>
                </a:highlight>
                <a:latin typeface="ONE 모바일고딕 Bold"/>
                <a:ea typeface="ONE 모바일고딕 Bold"/>
                <a:cs typeface="Times New Roman"/>
              </a:rPr>
              <a:t>!</a:t>
            </a:r>
            <a:endParaRPr lang="en-US" altLang="ko-KR" sz="2400" kern="100" dirty="0">
              <a:highlight>
                <a:srgbClr val="FDEFB5"/>
              </a:highlight>
              <a:latin typeface="ONE 모바일고딕 Bold"/>
              <a:ea typeface="ONE 모바일고딕 Bold"/>
              <a:cs typeface="Times New Roman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3333" y="2090358"/>
            <a:ext cx="5265144" cy="3460811"/>
            <a:chOff x="657804" y="1905030"/>
            <a:chExt cx="4767943" cy="2623872"/>
          </a:xfrm>
        </p:grpSpPr>
        <p:pic>
          <p:nvPicPr>
            <p:cNvPr id="2052" name="Picture 4" descr="분리수거 열심히 했다?…&quot;음식 찌꺼기 그대로&quot; 재활용은 절반만"/>
            <p:cNvPicPr>
              <a:picLocks noChangeAspect="1" noChangeArrowheads="1"/>
            </p:cNvPicPr>
            <p:nvPr/>
          </p:nvPicPr>
          <p:blipFill rotWithShape="1">
            <a:blip r:embed="rId3"/>
            <a:srcRect b="13900"/>
            <a:stretch>
              <a:fillRect/>
            </a:stretch>
          </p:blipFill>
          <p:spPr>
            <a:xfrm>
              <a:off x="701776" y="1905030"/>
              <a:ext cx="4680000" cy="2295496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657804" y="4254149"/>
              <a:ext cx="4767943" cy="2747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표</a:t>
              </a:r>
              <a:r>
                <a:rPr lang="en-US" altLang="ko-KR" sz="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1 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/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김성은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,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김훈남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, “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분리수거 열심히 했다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?…"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음식 찌꺼기 그대로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"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재활용은 절반만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”</a:t>
              </a:r>
            </a:p>
            <a:p>
              <a:pPr algn="ctr">
                <a:defRPr/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머니투데이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, 2022.08.31</a:t>
              </a:r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ONE 모바일고딕 Regular"/>
                <a:ea typeface="ONE 모바일고딕 Regular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72040" y="1727598"/>
            <a:ext cx="4767943" cy="3141635"/>
            <a:chOff x="6424461" y="2107250"/>
            <a:chExt cx="4767943" cy="3141635"/>
          </a:xfrm>
        </p:grpSpPr>
        <p:grpSp>
          <p:nvGrpSpPr>
            <p:cNvPr id="32" name="그룹 31"/>
            <p:cNvGrpSpPr/>
            <p:nvPr/>
          </p:nvGrpSpPr>
          <p:grpSpPr>
            <a:xfrm>
              <a:off x="6473524" y="2107250"/>
              <a:ext cx="4680000" cy="3141635"/>
              <a:chOff x="6379730" y="1931253"/>
              <a:chExt cx="4680000" cy="3141635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6727503" y="4336573"/>
                <a:ext cx="3984453" cy="736315"/>
                <a:chOff x="5851054" y="2504622"/>
                <a:chExt cx="3984453" cy="736315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5851054" y="2504622"/>
                  <a:ext cx="3527253" cy="276999"/>
                  <a:chOff x="288419" y="1914482"/>
                  <a:chExt cx="3527253" cy="276999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88419" y="1918983"/>
                    <a:ext cx="342752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rtl="0">
                      <a:spcBef>
                        <a:spcPts val="0"/>
                      </a:spcBef>
                      <a:spcAft>
                        <a:spcPts val="1500"/>
                      </a:spcAft>
                      <a:defRPr/>
                    </a:pPr>
                    <a:r>
                      <a:rPr lang="ko-KR" altLang="en-US" sz="1000" b="0" i="0" u="none" strike="noStrike">
                        <a:solidFill>
                          <a:srgbClr val="37306B"/>
                        </a:solidFill>
                        <a:effectLst/>
                        <a:latin typeface="ONE 모바일고딕 Regular"/>
                        <a:ea typeface="ONE 모바일고딕 Regular"/>
                      </a:rPr>
                      <a:t>▶</a:t>
                    </a:r>
                    <a:endParaRPr lang="en-US" altLang="ko-KR" sz="1000" b="0" i="0" u="none" strike="noStrike">
                      <a:solidFill>
                        <a:srgbClr val="37306B"/>
                      </a:solidFill>
                      <a:effectLst/>
                      <a:latin typeface="ONE 모바일고딕 Regular"/>
                      <a:ea typeface="ONE 모바일고딕 Regular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31171" y="1914482"/>
                    <a:ext cx="3184501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1200" dirty="0">
                        <a:latin typeface="ONE 모바일고딕 Regular"/>
                        <a:ea typeface="ONE 모바일고딕 Regular"/>
                      </a:rPr>
                      <a:t>분리배출</a:t>
                    </a:r>
                    <a:r>
                      <a:rPr lang="en-US" altLang="ko-KR" sz="1200" dirty="0">
                        <a:latin typeface="ONE 모바일고딕 Regular"/>
                        <a:ea typeface="ONE 모바일고딕 Regular"/>
                      </a:rPr>
                      <a:t>: </a:t>
                    </a:r>
                    <a:r>
                      <a:rPr lang="ko-KR" altLang="en-US" sz="1200" dirty="0">
                        <a:latin typeface="ONE 모바일고딕 Regular"/>
                        <a:ea typeface="ONE 모바일고딕 Regular"/>
                      </a:rPr>
                      <a:t>재활용 전에 소재별로 분리해두는 것</a:t>
                    </a:r>
                    <a:endParaRPr lang="en-US" altLang="ko-KR" sz="1200" dirty="0">
                      <a:latin typeface="ONE 모바일고딕 Regular"/>
                      <a:ea typeface="ONE 모바일고딕 Regular"/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5851054" y="2963938"/>
                  <a:ext cx="3984453" cy="276999"/>
                  <a:chOff x="288419" y="1906228"/>
                  <a:chExt cx="3984453" cy="276999"/>
                </a:xfrm>
              </p:grpSpPr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8419" y="1910729"/>
                    <a:ext cx="342752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rtl="0">
                      <a:spcBef>
                        <a:spcPts val="0"/>
                      </a:spcBef>
                      <a:spcAft>
                        <a:spcPts val="1500"/>
                      </a:spcAft>
                      <a:defRPr/>
                    </a:pPr>
                    <a:r>
                      <a:rPr lang="ko-KR" altLang="en-US" sz="1000" b="0" i="0" u="none" strike="noStrike">
                        <a:solidFill>
                          <a:srgbClr val="37306B"/>
                        </a:solidFill>
                        <a:effectLst/>
                        <a:latin typeface="ONE 모바일고딕 Regular"/>
                        <a:ea typeface="ONE 모바일고딕 Regular"/>
                      </a:rPr>
                      <a:t>▶</a:t>
                    </a:r>
                    <a:endParaRPr lang="en-US" altLang="ko-KR" sz="1000" b="0" i="0" u="none" strike="noStrike">
                      <a:solidFill>
                        <a:srgbClr val="37306B"/>
                      </a:solidFill>
                      <a:effectLst/>
                      <a:latin typeface="ONE 모바일고딕 Regular"/>
                      <a:ea typeface="ONE 모바일고딕 Regular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31171" y="1906228"/>
                    <a:ext cx="3641701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1200">
                        <a:latin typeface="ONE 모바일고딕 Regular"/>
                        <a:ea typeface="ONE 모바일고딕 Regular"/>
                      </a:rPr>
                      <a:t>재활용</a:t>
                    </a:r>
                    <a:r>
                      <a:rPr lang="en-US" altLang="ko-KR" sz="1200">
                        <a:latin typeface="ONE 모바일고딕 Regular"/>
                        <a:ea typeface="ONE 모바일고딕 Regular"/>
                      </a:rPr>
                      <a:t>: </a:t>
                    </a:r>
                    <a:r>
                      <a:rPr lang="ko-KR" altLang="en-US" sz="1200">
                        <a:latin typeface="ONE 모바일고딕 Regular"/>
                        <a:ea typeface="ONE 모바일고딕 Regular"/>
                      </a:rPr>
                      <a:t>분리 수거된 자원들을 다시 사용하게 만드는 것</a:t>
                    </a:r>
                    <a:endParaRPr lang="en-US" altLang="ko-KR" sz="1200">
                      <a:latin typeface="ONE 모바일고딕 Regular"/>
                      <a:ea typeface="ONE 모바일고딕 Regular"/>
                    </a:endParaRPr>
                  </a:p>
                </p:txBody>
              </p:sp>
            </p:grpSp>
          </p:grpSp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 b="17140"/>
              <a:stretch>
                <a:fillRect/>
              </a:stretch>
            </p:blipFill>
            <p:spPr>
              <a:xfrm>
                <a:off x="6379730" y="1931253"/>
                <a:ext cx="4680000" cy="1821132"/>
              </a:xfrm>
              <a:prstGeom prst="rect">
                <a:avLst/>
              </a:prstGeom>
              <a:noFill/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6424461" y="3939145"/>
              <a:ext cx="47679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표</a:t>
              </a:r>
              <a:r>
                <a:rPr lang="en-US" altLang="ko-KR" sz="9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2 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/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김훈남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, “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힘들게 분리수거 했는데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...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재활용률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,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고작 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60%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라고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?”</a:t>
              </a:r>
            </a:p>
            <a:p>
              <a:pPr algn="ctr">
                <a:defRPr/>
              </a:pP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머니투데이</a:t>
              </a: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ONE 모바일고딕 Regular"/>
                  <a:ea typeface="ONE 모바일고딕 Regular"/>
                </a:rPr>
                <a:t>, 2022.09.25</a:t>
              </a:r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ONE 모바일고딕 Regular"/>
                <a:ea typeface="ONE 모바일고딕 Regular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824" y="133816"/>
            <a:ext cx="6622473" cy="451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1.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주제 선정 배경 및 목적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-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문제상황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F589B1-4BB0-E6CF-9644-7698F73AA71C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EfficientNetB3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20D52-EC48-E4CB-DC3A-6B77C47C6A00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14A8F-7583-E654-CB16-230A8265E4B9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(4)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53E072-29D2-CB3E-088B-8DA599AF4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621"/>
          <a:stretch/>
        </p:blipFill>
        <p:spPr>
          <a:xfrm>
            <a:off x="411975" y="1512997"/>
            <a:ext cx="9226321" cy="51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3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F3336AD-BA8E-C3CE-6880-FE583E6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0" y="1486738"/>
            <a:ext cx="6696356" cy="26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58A2328-F2FD-B544-173F-0918E2E5F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10339" r="12232" b="3373"/>
          <a:stretch/>
        </p:blipFill>
        <p:spPr bwMode="auto">
          <a:xfrm>
            <a:off x="6979156" y="1223239"/>
            <a:ext cx="4930044" cy="506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B4C868-DE92-F9DD-371E-BEFB41CA1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00" y="4408738"/>
            <a:ext cx="5584227" cy="16978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B46EB5-6E15-ABB4-0132-FE4F93663162}"/>
              </a:ext>
            </a:extLst>
          </p:cNvPr>
          <p:cNvSpPr txBox="1"/>
          <p:nvPr/>
        </p:nvSpPr>
        <p:spPr>
          <a:xfrm>
            <a:off x="3630978" y="4568907"/>
            <a:ext cx="417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loss: 0.7457</a:t>
            </a:r>
          </a:p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accuracy: 0.8353</a:t>
            </a:r>
            <a:endParaRPr lang="en-US" altLang="ko-KR" sz="20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5758736-024F-7D22-A14A-EB3FB8639972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D003B6-CF8F-BFC3-36E7-4C1CB671F847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(4)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8F1C5-CC5B-5723-22C8-46E09244739F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EfficientNetB3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37C07B-4D9C-31B9-ECF9-534E4E4E259D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4B5E0F2-6DAD-6880-6681-73E66AD09820}"/>
              </a:ext>
            </a:extLst>
          </p:cNvPr>
          <p:cNvCxnSpPr>
            <a:cxnSpLocks/>
          </p:cNvCxnSpPr>
          <p:nvPr/>
        </p:nvCxnSpPr>
        <p:spPr>
          <a:xfrm flipV="1">
            <a:off x="2532625" y="4911497"/>
            <a:ext cx="1737360" cy="112597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35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5B1DBFF-0D13-0A0E-E58F-F606A16C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" y="1407392"/>
            <a:ext cx="5223902" cy="404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CB5D846-E4D4-E767-C6FB-74651E85A691}"/>
              </a:ext>
            </a:extLst>
          </p:cNvPr>
          <p:cNvSpPr/>
          <p:nvPr/>
        </p:nvSpPr>
        <p:spPr>
          <a:xfrm>
            <a:off x="1085183" y="2650782"/>
            <a:ext cx="496191" cy="2687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07D8D-1B79-EB0D-83BF-F6ECBB2F8FA5}"/>
              </a:ext>
            </a:extLst>
          </p:cNvPr>
          <p:cNvSpPr txBox="1"/>
          <p:nvPr/>
        </p:nvSpPr>
        <p:spPr>
          <a:xfrm>
            <a:off x="-22969" y="5442534"/>
            <a:ext cx="6368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EfficientNet-B3</a:t>
            </a:r>
            <a:r>
              <a:rPr lang="en-US" altLang="ko-KR" sz="1600" b="1" dirty="0">
                <a:solidFill>
                  <a:srgbClr val="FF0000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(83.53%)</a:t>
            </a:r>
            <a:r>
              <a:rPr lang="ko-KR" altLang="en-US" sz="20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가</a:t>
            </a:r>
            <a:endParaRPr lang="en-US" altLang="ko-KR" sz="20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  <a:p>
            <a:pPr algn="ctr"/>
            <a:r>
              <a:rPr lang="en-US" altLang="ko-KR" sz="20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DenseNet-201</a:t>
            </a:r>
            <a:r>
              <a:rPr lang="en-US" altLang="ko-KR" sz="1600" dirty="0">
                <a:solidFill>
                  <a:srgbClr val="FF0000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(91.42%)</a:t>
            </a:r>
            <a:r>
              <a:rPr lang="en-US" altLang="ko-KR" sz="20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&amp; ResNet-50</a:t>
            </a:r>
            <a:r>
              <a:rPr lang="en-US" altLang="ko-KR" sz="1600" dirty="0">
                <a:solidFill>
                  <a:srgbClr val="FF0000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(84.69%)</a:t>
            </a:r>
            <a:r>
              <a:rPr lang="ko-KR" altLang="en-US" sz="20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보다</a:t>
            </a:r>
            <a:endParaRPr lang="en-US" altLang="ko-KR" sz="20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  <a:p>
            <a:pPr algn="ctr"/>
            <a:r>
              <a:rPr lang="ko-KR" altLang="en-US" sz="20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성능이 낮은 이유</a:t>
            </a:r>
            <a:r>
              <a:rPr lang="en-US" altLang="ko-KR" sz="20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51E9BF-16D0-3982-A14B-230327A72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250" y="1233778"/>
            <a:ext cx="6368526" cy="106668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56073E-BEED-F5DF-5DC0-8D0E2FC9B932}"/>
              </a:ext>
            </a:extLst>
          </p:cNvPr>
          <p:cNvGrpSpPr/>
          <p:nvPr/>
        </p:nvGrpSpPr>
        <p:grpSpPr>
          <a:xfrm>
            <a:off x="6096000" y="2543530"/>
            <a:ext cx="5275639" cy="1080000"/>
            <a:chOff x="6571389" y="3075352"/>
            <a:chExt cx="5275639" cy="1080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76CD1B-2DA7-726D-FFF2-7B41AD43B30E}"/>
                </a:ext>
              </a:extLst>
            </p:cNvPr>
            <p:cNvSpPr txBox="1"/>
            <p:nvPr/>
          </p:nvSpPr>
          <p:spPr>
            <a:xfrm>
              <a:off x="6571389" y="3075352"/>
              <a:ext cx="5275639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BF9AF3-88C1-9A49-416E-4113BA76DD4C}"/>
                </a:ext>
              </a:extLst>
            </p:cNvPr>
            <p:cNvSpPr txBox="1"/>
            <p:nvPr/>
          </p:nvSpPr>
          <p:spPr>
            <a:xfrm>
              <a:off x="6639262" y="3384519"/>
              <a:ext cx="5139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EfficientNet</a:t>
              </a:r>
              <a:r>
                <a:rPr lang="ko-KR" altLang="en-US" sz="1600" b="1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의 최적의 </a:t>
              </a:r>
              <a:r>
                <a:rPr lang="en-US" altLang="ko-KR" sz="1600" b="1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Input size</a:t>
              </a:r>
              <a:r>
                <a:rPr lang="ko-KR" altLang="en-US" sz="1600" b="1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가 존재</a:t>
              </a:r>
              <a:endParaRPr lang="en-US" altLang="ko-KR" sz="16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26ED82-7353-613E-5274-A5DBAAE622F3}"/>
              </a:ext>
            </a:extLst>
          </p:cNvPr>
          <p:cNvSpPr/>
          <p:nvPr/>
        </p:nvSpPr>
        <p:spPr>
          <a:xfrm>
            <a:off x="8335838" y="1141721"/>
            <a:ext cx="937254" cy="1243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06F8FE7-96F4-0BD5-760C-E89684E63762}"/>
              </a:ext>
            </a:extLst>
          </p:cNvPr>
          <p:cNvGrpSpPr/>
          <p:nvPr/>
        </p:nvGrpSpPr>
        <p:grpSpPr>
          <a:xfrm>
            <a:off x="6233070" y="3858850"/>
            <a:ext cx="3238546" cy="2700955"/>
            <a:chOff x="5680987" y="3874719"/>
            <a:chExt cx="3238546" cy="270095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D71423F-8E04-6297-F59E-9240E49558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356" b="38708"/>
            <a:stretch/>
          </p:blipFill>
          <p:spPr>
            <a:xfrm>
              <a:off x="5680987" y="3874719"/>
              <a:ext cx="3238546" cy="263764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F72C322-C8C9-699A-9CB1-E491814AA26D}"/>
                </a:ext>
              </a:extLst>
            </p:cNvPr>
            <p:cNvSpPr/>
            <p:nvPr/>
          </p:nvSpPr>
          <p:spPr>
            <a:xfrm>
              <a:off x="6968500" y="6282465"/>
              <a:ext cx="669429" cy="29320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9EF0CF5-2BF7-0A00-AAB7-AFD3237BC96A}"/>
              </a:ext>
            </a:extLst>
          </p:cNvPr>
          <p:cNvSpPr txBox="1"/>
          <p:nvPr/>
        </p:nvSpPr>
        <p:spPr>
          <a:xfrm>
            <a:off x="9800087" y="4639061"/>
            <a:ext cx="1503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Image</a:t>
            </a:r>
            <a:r>
              <a:rPr lang="ko-KR" altLang="en-US" sz="16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를</a:t>
            </a:r>
            <a:endParaRPr lang="en-US" altLang="ko-KR" sz="16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  <a:p>
            <a:pPr algn="ctr"/>
            <a:r>
              <a:rPr lang="en-US" altLang="ko-KR" sz="16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300 </a:t>
            </a:r>
            <a:r>
              <a:rPr lang="ko-KR" altLang="en-US" sz="16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* </a:t>
            </a:r>
            <a:r>
              <a:rPr lang="en-US" altLang="ko-KR" sz="16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300</a:t>
            </a:r>
            <a:r>
              <a:rPr lang="ko-KR" altLang="en-US" sz="16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로</a:t>
            </a:r>
            <a:endParaRPr lang="en-US" altLang="ko-KR" sz="16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  <a:p>
            <a:pPr algn="ctr"/>
            <a:r>
              <a:rPr lang="en-US" altLang="ko-KR" sz="16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Resize</a:t>
            </a:r>
            <a:r>
              <a:rPr lang="ko-KR" altLang="en-US" sz="16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한 뒤</a:t>
            </a:r>
            <a:endParaRPr lang="en-US" altLang="ko-KR" sz="16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  <a:p>
            <a:pPr algn="ctr"/>
            <a:r>
              <a:rPr lang="ko-KR" altLang="en-US" sz="16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다시 분석</a:t>
            </a:r>
            <a:endParaRPr lang="en-US" altLang="ko-KR" sz="16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3DB590-AEC3-ED38-EAE2-176DFD3AB943}"/>
              </a:ext>
            </a:extLst>
          </p:cNvPr>
          <p:cNvSpPr/>
          <p:nvPr/>
        </p:nvSpPr>
        <p:spPr>
          <a:xfrm>
            <a:off x="1333278" y="3582860"/>
            <a:ext cx="952722" cy="745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5D3257-A7E5-DC39-96CE-914ECD6852FA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74D381-C403-7DAB-B7C3-E3C9924EB904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(4)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BFD5A-C6E3-B685-C7C8-3323C5B7EC11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EfficientNetB3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결과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8237AC-026E-9F5D-0881-E304FF2C3AB5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044449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2E09EE9-711F-5C6A-346F-10572244F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4" y="1486739"/>
            <a:ext cx="6201938" cy="24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D4F65F3-DC30-F5F1-56BA-B9974F5C6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0" r="12211" b="4784"/>
          <a:stretch/>
        </p:blipFill>
        <p:spPr bwMode="auto">
          <a:xfrm>
            <a:off x="6484738" y="897878"/>
            <a:ext cx="5508438" cy="54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998B8D-9D16-18E5-217D-77E02506F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25" y="4486624"/>
            <a:ext cx="5696366" cy="1769273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E5FA2CA-199A-5C79-D1C1-EE5CC229384C}"/>
              </a:ext>
            </a:extLst>
          </p:cNvPr>
          <p:cNvCxnSpPr>
            <a:cxnSpLocks/>
          </p:cNvCxnSpPr>
          <p:nvPr/>
        </p:nvCxnSpPr>
        <p:spPr>
          <a:xfrm flipV="1">
            <a:off x="2392680" y="5022896"/>
            <a:ext cx="1737360" cy="112597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CA3756-F403-5053-020D-2DA8A9A28CF1}"/>
              </a:ext>
            </a:extLst>
          </p:cNvPr>
          <p:cNvSpPr txBox="1"/>
          <p:nvPr/>
        </p:nvSpPr>
        <p:spPr>
          <a:xfrm>
            <a:off x="3872122" y="4607398"/>
            <a:ext cx="384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loss: 0.3406</a:t>
            </a:r>
          </a:p>
          <a:p>
            <a:pPr algn="ctr"/>
            <a:r>
              <a:rPr lang="en-US" altLang="ko-KR" sz="24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accuracy: 0.9281</a:t>
            </a:r>
            <a:endParaRPr lang="en-US" altLang="ko-KR" sz="24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3E224EE-CEA1-9C0C-2AC0-28B1FE4FEA5C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E2CCCC-C3D1-3C76-74ED-156B068CF2C9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딥러닝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(4)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836E-669B-2A7F-FF4E-AA56883870A2}"/>
              </a:ext>
            </a:extLst>
          </p:cNvPr>
          <p:cNvSpPr txBox="1"/>
          <p:nvPr/>
        </p:nvSpPr>
        <p:spPr>
          <a:xfrm>
            <a:off x="411975" y="927632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EfficientNetB3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549B82-A076-899E-1F07-DE16B4E9CCCB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49913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B6F0617-024C-99AC-4A32-237B416E8A92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C5BAAF-3BD1-E1E2-3382-9FFFBACEAE97}"/>
              </a:ext>
            </a:extLst>
          </p:cNvPr>
          <p:cNvSpPr txBox="1"/>
          <p:nvPr/>
        </p:nvSpPr>
        <p:spPr>
          <a:xfrm>
            <a:off x="411975" y="927632"/>
            <a:ext cx="9704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미세 조정 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: 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사전 학습된 모델을 사용하여 새로운 작업에 대한 딥러닝 모델을 학습하는 기법</a:t>
            </a:r>
            <a:endParaRPr lang="ko-KR" altLang="en-US" sz="20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8EEE7-2894-394B-01A8-6376EA588F34}"/>
              </a:ext>
            </a:extLst>
          </p:cNvPr>
          <p:cNvSpPr txBox="1"/>
          <p:nvPr/>
        </p:nvSpPr>
        <p:spPr>
          <a:xfrm>
            <a:off x="411975" y="1572022"/>
            <a:ext cx="34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1)  </a:t>
            </a: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사전 학습된</a:t>
            </a:r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모델 가져오기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FDDD0-6C72-8713-88E3-40E7DCD6FFE8}"/>
              </a:ext>
            </a:extLst>
          </p:cNvPr>
          <p:cNvSpPr txBox="1"/>
          <p:nvPr/>
        </p:nvSpPr>
        <p:spPr>
          <a:xfrm>
            <a:off x="5936474" y="1572022"/>
            <a:ext cx="34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2)  </a:t>
            </a: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모델 구조 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9F082D-BE61-465A-952F-45C685A4592D}"/>
              </a:ext>
            </a:extLst>
          </p:cNvPr>
          <p:cNvSpPr txBox="1"/>
          <p:nvPr/>
        </p:nvSpPr>
        <p:spPr>
          <a:xfrm>
            <a:off x="411975" y="4103736"/>
            <a:ext cx="34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3)  </a:t>
            </a: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미세조정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332F9-21E8-C5D8-4479-796C483F047B}"/>
              </a:ext>
            </a:extLst>
          </p:cNvPr>
          <p:cNvSpPr txBox="1"/>
          <p:nvPr/>
        </p:nvSpPr>
        <p:spPr>
          <a:xfrm>
            <a:off x="5936474" y="4103736"/>
            <a:ext cx="34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4)  </a:t>
            </a: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새로운 데이터셋으로 학습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630FB-FC12-F4E2-2828-8C1958B2C5E3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전이학습을 통해서 모델을 미세 조정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153104-CD5E-F159-566E-8B79094D9010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98630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411975" y="921638"/>
            <a:ext cx="104658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Fastai</a:t>
            </a:r>
            <a:endParaRPr lang="en-US" altLang="ko-KR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  <a:p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: </a:t>
            </a:r>
            <a:r>
              <a:rPr lang="ko-KR" altLang="en-US" sz="1600" kern="100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전이 학습 지원 </a:t>
            </a:r>
            <a:r>
              <a:rPr lang="en-US" altLang="ko-KR" sz="1600" kern="100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sz="1600" kern="100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사전 학습된 모델은 </a:t>
            </a:r>
            <a:r>
              <a:rPr lang="en-US" altLang="ko-KR" sz="1600" kern="100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ImageNet</a:t>
            </a:r>
            <a:r>
              <a:rPr lang="ko-KR" altLang="en-US" sz="1600" kern="100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에서 미리 학습된 상태</a:t>
            </a:r>
            <a:r>
              <a:rPr lang="en-US" altLang="ko-KR" sz="1600" kern="100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)</a:t>
            </a:r>
          </a:p>
          <a:p>
            <a:r>
              <a:rPr lang="ko-KR" altLang="ko-KR" sz="1600" kern="100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자동으로 미세조정이 이루어지지만</a:t>
            </a:r>
            <a:r>
              <a:rPr lang="en-US" altLang="ko-KR" sz="1600" kern="100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필요에 따라 해당 동작을 수정하고 제어할 </a:t>
            </a:r>
            <a:r>
              <a:rPr lang="ko-KR" altLang="en-US" sz="1600" kern="100" dirty="0"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Times New Roman" panose="02020603050405020304" pitchFamily="18" charset="0"/>
              </a:rPr>
              <a:t>수 있음</a:t>
            </a: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7373D3-9446-4944-96E7-79F17697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6" y="2068210"/>
            <a:ext cx="4771056" cy="41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654D3E-3352-A716-3A96-22B975FD5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669"/>
          <a:stretch/>
        </p:blipFill>
        <p:spPr>
          <a:xfrm>
            <a:off x="5624171" y="2068210"/>
            <a:ext cx="6133603" cy="39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CE486F-EE9C-1171-2C24-267EBEC7F778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7190B-3677-AB5F-2708-F55A4769ED54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미세 조정</a:t>
            </a:r>
          </a:p>
        </p:txBody>
      </p:sp>
    </p:spTree>
    <p:extLst>
      <p:ext uri="{BB962C8B-B14F-4D97-AF65-F5344CB8AC3E}">
        <p14:creationId xmlns:p14="http://schemas.microsoft.com/office/powerpoint/2010/main" val="3654894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8E2D72D-A17A-9767-EBDD-BF11B310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2" y="4082200"/>
            <a:ext cx="4140000" cy="13258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E378A6-880C-7249-45F7-BD9876100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10" y="1897671"/>
            <a:ext cx="4140000" cy="195162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5F7B2D4-13E2-90C1-1494-65A56F22A984}"/>
              </a:ext>
            </a:extLst>
          </p:cNvPr>
          <p:cNvSpPr/>
          <p:nvPr/>
        </p:nvSpPr>
        <p:spPr>
          <a:xfrm>
            <a:off x="3483870" y="1912641"/>
            <a:ext cx="1021739" cy="360000"/>
          </a:xfrm>
          <a:prstGeom prst="roundRect">
            <a:avLst/>
          </a:prstGeom>
          <a:solidFill>
            <a:srgbClr val="3730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실제값</a:t>
            </a:r>
            <a:endParaRPr lang="ko-KR" altLang="en-US" sz="20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1D424A6-8AA9-FF68-E8E1-E3186B7B1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974" y="1888973"/>
            <a:ext cx="3179093" cy="127575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B3072E-8FB2-5B3E-177D-387E30BBC6EF}"/>
              </a:ext>
            </a:extLst>
          </p:cNvPr>
          <p:cNvSpPr/>
          <p:nvPr/>
        </p:nvSpPr>
        <p:spPr>
          <a:xfrm>
            <a:off x="7055998" y="1242936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781A88-FA34-C23C-7DDB-52E9FF0773C8}"/>
              </a:ext>
            </a:extLst>
          </p:cNvPr>
          <p:cNvSpPr txBox="1"/>
          <p:nvPr/>
        </p:nvSpPr>
        <p:spPr>
          <a:xfrm>
            <a:off x="7139974" y="1214180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정확도 추출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71D208C-3EF8-DDCB-A308-749FBF54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974" y="4343637"/>
            <a:ext cx="4686413" cy="1966068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1BCC339-F985-077D-F69F-FA24ECEEE6FD}"/>
              </a:ext>
            </a:extLst>
          </p:cNvPr>
          <p:cNvSpPr/>
          <p:nvPr/>
        </p:nvSpPr>
        <p:spPr>
          <a:xfrm>
            <a:off x="3483871" y="4076117"/>
            <a:ext cx="1021739" cy="360000"/>
          </a:xfrm>
          <a:prstGeom prst="roundRect">
            <a:avLst/>
          </a:prstGeom>
          <a:solidFill>
            <a:srgbClr val="3730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예측값</a:t>
            </a:r>
            <a:endParaRPr lang="ko-KR" altLang="en-US" sz="20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A93C91-CB73-3B0A-9839-1E297008F1B9}"/>
              </a:ext>
            </a:extLst>
          </p:cNvPr>
          <p:cNvSpPr/>
          <p:nvPr/>
        </p:nvSpPr>
        <p:spPr>
          <a:xfrm>
            <a:off x="7055998" y="3717112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3BF706-7975-E65C-D071-91BAF6CEA573}"/>
              </a:ext>
            </a:extLst>
          </p:cNvPr>
          <p:cNvSpPr txBox="1"/>
          <p:nvPr/>
        </p:nvSpPr>
        <p:spPr>
          <a:xfrm>
            <a:off x="7139974" y="3668844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Confusion matrix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추출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BACB529-A638-F8B4-28DB-926F0CD3BD33}"/>
              </a:ext>
            </a:extLst>
          </p:cNvPr>
          <p:cNvSpPr/>
          <p:nvPr/>
        </p:nvSpPr>
        <p:spPr>
          <a:xfrm>
            <a:off x="4797824" y="3364790"/>
            <a:ext cx="1965960" cy="704644"/>
          </a:xfrm>
          <a:prstGeom prst="rightArrow">
            <a:avLst/>
          </a:prstGeom>
          <a:solidFill>
            <a:srgbClr val="37306B"/>
          </a:solidFill>
          <a:ln>
            <a:solidFill>
              <a:srgbClr val="3730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B5F35-6085-2388-B792-6C41BC9307CF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미세 조정</a:t>
            </a:r>
          </a:p>
        </p:txBody>
      </p:sp>
    </p:spTree>
    <p:extLst>
      <p:ext uri="{BB962C8B-B14F-4D97-AF65-F5344CB8AC3E}">
        <p14:creationId xmlns:p14="http://schemas.microsoft.com/office/powerpoint/2010/main" val="2536162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287D1C-8517-EAB4-AE52-58744A031243}"/>
              </a:ext>
            </a:extLst>
          </p:cNvPr>
          <p:cNvSpPr txBox="1"/>
          <p:nvPr/>
        </p:nvSpPr>
        <p:spPr>
          <a:xfrm>
            <a:off x="411975" y="925340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Fastai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모델링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940445-AD5D-A458-36FC-77E85125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5" y="1541663"/>
            <a:ext cx="3439859" cy="5040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4E852D-B6B7-AC2A-BD27-5181FAB43124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6CBC26-1196-9D7E-CE0E-6471861D2190}"/>
              </a:ext>
            </a:extLst>
          </p:cNvPr>
          <p:cNvSpPr txBox="1"/>
          <p:nvPr/>
        </p:nvSpPr>
        <p:spPr>
          <a:xfrm>
            <a:off x="6078957" y="3983857"/>
            <a:ext cx="3811803" cy="194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증강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수평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수직 반전</a:t>
            </a: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최대 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30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도 무작위 회전 </a:t>
            </a: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최대 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1.3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배까지 확대 또는 축소</a:t>
            </a: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최대 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0.2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의 왜곡 적용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028F61-CD24-1095-36B7-C5EF2987B9ED}"/>
              </a:ext>
            </a:extLst>
          </p:cNvPr>
          <p:cNvSpPr/>
          <p:nvPr/>
        </p:nvSpPr>
        <p:spPr>
          <a:xfrm>
            <a:off x="406794" y="3636604"/>
            <a:ext cx="2668105" cy="12239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ADB15B-B8DE-DB2E-4BE0-DFD2F584CD65}"/>
              </a:ext>
            </a:extLst>
          </p:cNvPr>
          <p:cNvCxnSpPr>
            <a:cxnSpLocks/>
          </p:cNvCxnSpPr>
          <p:nvPr/>
        </p:nvCxnSpPr>
        <p:spPr>
          <a:xfrm>
            <a:off x="3074899" y="4219986"/>
            <a:ext cx="286351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FAC562-15CC-4747-F1BF-868CE35E8B7A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C46AB-B4FA-60F3-14F7-70ADB942378C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미세 조정</a:t>
            </a:r>
          </a:p>
        </p:txBody>
      </p:sp>
    </p:spTree>
    <p:extLst>
      <p:ext uri="{BB962C8B-B14F-4D97-AF65-F5344CB8AC3E}">
        <p14:creationId xmlns:p14="http://schemas.microsoft.com/office/powerpoint/2010/main" val="3338166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411975" y="925960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Fastai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모델생성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DD59CD-ED3A-83AE-BC51-16054FAE0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000" y="966070"/>
            <a:ext cx="7216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68692-C9F8-C0C3-049F-74905C40A0F6}"/>
              </a:ext>
            </a:extLst>
          </p:cNvPr>
          <p:cNvSpPr txBox="1"/>
          <p:nvPr/>
        </p:nvSpPr>
        <p:spPr>
          <a:xfrm>
            <a:off x="411975" y="1894393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각 모델에 </a:t>
            </a:r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Fastai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적용 결과 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266A53D-0793-BA89-D5C9-193FC4019AA4}"/>
              </a:ext>
            </a:extLst>
          </p:cNvPr>
          <p:cNvSpPr/>
          <p:nvPr/>
        </p:nvSpPr>
        <p:spPr>
          <a:xfrm>
            <a:off x="710717" y="2426874"/>
            <a:ext cx="1761971" cy="360000"/>
          </a:xfrm>
          <a:prstGeom prst="roundRect">
            <a:avLst/>
          </a:prstGeom>
          <a:solidFill>
            <a:srgbClr val="3730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GoogLeNet</a:t>
            </a:r>
            <a:endParaRPr lang="ko-KR" altLang="en-US" sz="20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9201BF2-ECF6-AA27-C0AC-36FE24CF28FF}"/>
              </a:ext>
            </a:extLst>
          </p:cNvPr>
          <p:cNvSpPr/>
          <p:nvPr/>
        </p:nvSpPr>
        <p:spPr>
          <a:xfrm>
            <a:off x="3620691" y="2426874"/>
            <a:ext cx="1761971" cy="360000"/>
          </a:xfrm>
          <a:prstGeom prst="roundRect">
            <a:avLst/>
          </a:prstGeom>
          <a:solidFill>
            <a:srgbClr val="3730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ResNet50</a:t>
            </a:r>
            <a:endParaRPr lang="ko-KR" altLang="en-US" sz="20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9656804-5282-C1C5-00E2-A82716C4924C}"/>
              </a:ext>
            </a:extLst>
          </p:cNvPr>
          <p:cNvSpPr/>
          <p:nvPr/>
        </p:nvSpPr>
        <p:spPr>
          <a:xfrm>
            <a:off x="6364050" y="2426400"/>
            <a:ext cx="2224603" cy="360000"/>
          </a:xfrm>
          <a:prstGeom prst="roundRect">
            <a:avLst/>
          </a:prstGeom>
          <a:solidFill>
            <a:srgbClr val="3730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DenseNet201</a:t>
            </a:r>
            <a:endParaRPr lang="ko-KR" altLang="en-US" sz="20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3B4CE1C-2867-DB6D-D65D-CE66870EAB22}"/>
              </a:ext>
            </a:extLst>
          </p:cNvPr>
          <p:cNvSpPr/>
          <p:nvPr/>
        </p:nvSpPr>
        <p:spPr>
          <a:xfrm>
            <a:off x="9570041" y="2426400"/>
            <a:ext cx="2224603" cy="360000"/>
          </a:xfrm>
          <a:prstGeom prst="roundRect">
            <a:avLst/>
          </a:prstGeom>
          <a:solidFill>
            <a:srgbClr val="3730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EfficientNetB0</a:t>
            </a:r>
            <a:endParaRPr lang="ko-KR" altLang="en-US" sz="2000" b="1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39E283-4499-62C7-CAD5-2C2480BAC567}"/>
              </a:ext>
            </a:extLst>
          </p:cNvPr>
          <p:cNvSpPr txBox="1"/>
          <p:nvPr/>
        </p:nvSpPr>
        <p:spPr>
          <a:xfrm>
            <a:off x="-328384" y="5807205"/>
            <a:ext cx="38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accuracy(%): </a:t>
            </a:r>
          </a:p>
          <a:p>
            <a:pPr algn="ctr"/>
            <a:r>
              <a:rPr lang="en-US" altLang="ko-KR" sz="2000" b="1" dirty="0">
                <a:solidFill>
                  <a:srgbClr val="21212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92.5754</a:t>
            </a:r>
            <a:endParaRPr lang="en-US" altLang="ko-KR" sz="20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F23072-E517-EF62-B7D7-E55C2B718DED}"/>
              </a:ext>
            </a:extLst>
          </p:cNvPr>
          <p:cNvSpPr txBox="1"/>
          <p:nvPr/>
        </p:nvSpPr>
        <p:spPr>
          <a:xfrm>
            <a:off x="2581590" y="5807205"/>
            <a:ext cx="38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accuracy(%): </a:t>
            </a:r>
          </a:p>
          <a:p>
            <a:pPr algn="ctr"/>
            <a:r>
              <a:rPr lang="en-US" altLang="ko-KR" sz="2000" b="1" dirty="0">
                <a:solidFill>
                  <a:srgbClr val="21212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94.1995</a:t>
            </a:r>
            <a:endParaRPr lang="en-US" altLang="ko-KR" sz="20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3608C-A830-114B-4788-1F0FF6DD0501}"/>
              </a:ext>
            </a:extLst>
          </p:cNvPr>
          <p:cNvSpPr txBox="1"/>
          <p:nvPr/>
        </p:nvSpPr>
        <p:spPr>
          <a:xfrm>
            <a:off x="5556265" y="5807205"/>
            <a:ext cx="38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accuracy(%): </a:t>
            </a:r>
          </a:p>
          <a:p>
            <a:pPr algn="ctr"/>
            <a:r>
              <a:rPr lang="en-US" altLang="ko-KR" sz="2000" b="1" dirty="0">
                <a:solidFill>
                  <a:srgbClr val="21212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95.1276</a:t>
            </a:r>
            <a:endParaRPr lang="en-US" altLang="ko-KR" sz="20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948AC-C551-A64C-0321-6C5275E2C360}"/>
              </a:ext>
            </a:extLst>
          </p:cNvPr>
          <p:cNvSpPr txBox="1"/>
          <p:nvPr/>
        </p:nvSpPr>
        <p:spPr>
          <a:xfrm>
            <a:off x="8762256" y="5745650"/>
            <a:ext cx="3840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accuracy(%): </a:t>
            </a:r>
          </a:p>
          <a:p>
            <a:pPr algn="ctr"/>
            <a:endParaRPr lang="en-US" altLang="ko-KR" sz="24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193B27-468A-55C2-E6AD-F9B134979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2" y="2911040"/>
            <a:ext cx="2613361" cy="277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79219D-41D7-D47E-FDCE-70F185C8C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40" y="2923220"/>
            <a:ext cx="2654221" cy="277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02158E-A1EB-7130-F328-D6052080D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928" y="2923220"/>
            <a:ext cx="2658255" cy="27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70EC7D-0378-CFF4-967E-3BC47E8CA826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–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미세 조정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0E872F-9B09-684E-0CEA-FF7B8CB93778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28317F-FAFB-09A7-00D5-B0B9C99B09AF}"/>
              </a:ext>
            </a:extLst>
          </p:cNvPr>
          <p:cNvSpPr/>
          <p:nvPr/>
        </p:nvSpPr>
        <p:spPr>
          <a:xfrm>
            <a:off x="327999" y="1931609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064264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9B0CD2D-7F63-E257-3682-E3C370B8CAEA}"/>
              </a:ext>
            </a:extLst>
          </p:cNvPr>
          <p:cNvCxnSpPr>
            <a:cxnSpLocks/>
          </p:cNvCxnSpPr>
          <p:nvPr/>
        </p:nvCxnSpPr>
        <p:spPr>
          <a:xfrm>
            <a:off x="10927080" y="709126"/>
            <a:ext cx="126492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B996A0-02BC-56FC-0875-9855F4E1322B}"/>
              </a:ext>
            </a:extLst>
          </p:cNvPr>
          <p:cNvGrpSpPr/>
          <p:nvPr/>
        </p:nvGrpSpPr>
        <p:grpSpPr>
          <a:xfrm>
            <a:off x="2069597" y="936025"/>
            <a:ext cx="8052805" cy="1267426"/>
            <a:chOff x="2208598" y="936025"/>
            <a:chExt cx="8052805" cy="126742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32E4DAD-9D1F-7101-C6F4-030906F91EE5}"/>
                </a:ext>
              </a:extLst>
            </p:cNvPr>
            <p:cNvSpPr/>
            <p:nvPr/>
          </p:nvSpPr>
          <p:spPr>
            <a:xfrm>
              <a:off x="2208598" y="1073707"/>
              <a:ext cx="3401867" cy="992062"/>
            </a:xfrm>
            <a:prstGeom prst="roundRect">
              <a:avLst/>
            </a:prstGeom>
            <a:solidFill>
              <a:srgbClr val="A7C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머신러닝</a:t>
              </a:r>
              <a:endParaRPr lang="en-US" altLang="ko-KR" sz="24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endParaRPr>
            </a:p>
            <a:p>
              <a:pPr algn="ctr"/>
              <a:r>
                <a:rPr lang="ko-KR" altLang="en-US" sz="2400" b="1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기법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B04EECE-5B21-2013-8B62-2435EB580946}"/>
                </a:ext>
              </a:extLst>
            </p:cNvPr>
            <p:cNvSpPr/>
            <p:nvPr/>
          </p:nvSpPr>
          <p:spPr>
            <a:xfrm>
              <a:off x="6859536" y="1073707"/>
              <a:ext cx="3401867" cy="992062"/>
            </a:xfrm>
            <a:prstGeom prst="roundRect">
              <a:avLst/>
            </a:prstGeom>
            <a:solidFill>
              <a:srgbClr val="4A4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딥러닝</a:t>
              </a:r>
              <a:endParaRPr lang="en-US" altLang="ko-KR" sz="24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endParaRPr>
            </a:p>
            <a:p>
              <a:pPr algn="ctr"/>
              <a:r>
                <a:rPr lang="ko-KR" altLang="en-US" sz="2400" b="1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기법</a:t>
              </a:r>
            </a:p>
          </p:txBody>
        </p:sp>
        <p:sp>
          <p:nvSpPr>
            <p:cNvPr id="9" name="화살표: 갈매기형 수장 8">
              <a:extLst>
                <a:ext uri="{FF2B5EF4-FFF2-40B4-BE49-F238E27FC236}">
                  <a16:creationId xmlns:a16="http://schemas.microsoft.com/office/drawing/2014/main" id="{004B6A3C-0A23-C4A3-F5A3-9D4E3D7DCD9A}"/>
                </a:ext>
              </a:extLst>
            </p:cNvPr>
            <p:cNvSpPr/>
            <p:nvPr/>
          </p:nvSpPr>
          <p:spPr>
            <a:xfrm rot="10800000">
              <a:off x="5906631" y="936025"/>
              <a:ext cx="656739" cy="1267426"/>
            </a:xfrm>
            <a:prstGeom prst="chevron">
              <a:avLst/>
            </a:prstGeom>
            <a:solidFill>
              <a:schemeClr val="tx1"/>
            </a:solidFill>
            <a:ln>
              <a:solidFill>
                <a:srgbClr val="3730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A46FDD1-9D69-9ACB-5D0B-A79604332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40017"/>
              </p:ext>
            </p:extLst>
          </p:nvPr>
        </p:nvGraphicFramePr>
        <p:xfrm>
          <a:off x="1222487" y="2430350"/>
          <a:ext cx="9747025" cy="403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05">
                  <a:extLst>
                    <a:ext uri="{9D8B030D-6E8A-4147-A177-3AD203B41FA5}">
                      <a16:colId xmlns:a16="http://schemas.microsoft.com/office/drawing/2014/main" val="3875574890"/>
                    </a:ext>
                  </a:extLst>
                </a:gridCol>
                <a:gridCol w="1949405">
                  <a:extLst>
                    <a:ext uri="{9D8B030D-6E8A-4147-A177-3AD203B41FA5}">
                      <a16:colId xmlns:a16="http://schemas.microsoft.com/office/drawing/2014/main" val="2924841060"/>
                    </a:ext>
                  </a:extLst>
                </a:gridCol>
                <a:gridCol w="1949405">
                  <a:extLst>
                    <a:ext uri="{9D8B030D-6E8A-4147-A177-3AD203B41FA5}">
                      <a16:colId xmlns:a16="http://schemas.microsoft.com/office/drawing/2014/main" val="2670449824"/>
                    </a:ext>
                  </a:extLst>
                </a:gridCol>
                <a:gridCol w="1949405">
                  <a:extLst>
                    <a:ext uri="{9D8B030D-6E8A-4147-A177-3AD203B41FA5}">
                      <a16:colId xmlns:a16="http://schemas.microsoft.com/office/drawing/2014/main" val="2140550450"/>
                    </a:ext>
                  </a:extLst>
                </a:gridCol>
                <a:gridCol w="1949405">
                  <a:extLst>
                    <a:ext uri="{9D8B030D-6E8A-4147-A177-3AD203B41FA5}">
                      <a16:colId xmlns:a16="http://schemas.microsoft.com/office/drawing/2014/main" val="4046152468"/>
                    </a:ext>
                  </a:extLst>
                </a:gridCol>
              </a:tblGrid>
              <a:tr h="5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Model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ONE 모바일고딕 Bold" panose="00000800000000000000" pitchFamily="2" charset="-127"/>
                        <a:ea typeface="ONE 모바일고딕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Learning rate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&amp; Epochs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ONE 모바일고딕 Bold" panose="00000800000000000000" pitchFamily="2" charset="-127"/>
                        <a:ea typeface="ONE 모바일고딕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loss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ONE 모바일고딕 Bold" panose="00000800000000000000" pitchFamily="2" charset="-127"/>
                        <a:ea typeface="ONE 모바일고딕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Accuracy(%)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ONE 모바일고딕 Bold" panose="00000800000000000000" pitchFamily="2" charset="-127"/>
                        <a:ea typeface="ONE 모바일고딕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전이학습 후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Accracy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(%)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ONE 모바일고딕 Bold" panose="00000800000000000000" pitchFamily="2" charset="-127"/>
                        <a:ea typeface="ONE 모바일고딕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02962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5EB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  <a:cs typeface="+mn-cs"/>
                        </a:rPr>
                        <a:t>0.001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  <a:cs typeface="+mn-cs"/>
                        </a:rPr>
                        <a:t>&amp;100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  <a:cs typeface="+mn-cs"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</a:rPr>
                        <a:t>-</a:t>
                      </a:r>
                      <a:endParaRPr lang="ko-KR" altLang="en-US" sz="2400" b="0" dirty="0"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  <a:cs typeface="+mn-cs"/>
                        </a:rPr>
                        <a:t>62.65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</a:rPr>
                        <a:t>-</a:t>
                      </a:r>
                      <a:endParaRPr lang="ko-KR" altLang="en-US" sz="2400" dirty="0"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888277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XG Boost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ONE 모바일고딕 Bold" panose="00000800000000000000" pitchFamily="2" charset="-127"/>
                        <a:ea typeface="ONE 모바일고딕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5EB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</a:rPr>
                        <a:t>-</a:t>
                      </a:r>
                      <a:endParaRPr lang="ko-KR" altLang="en-US" sz="2400" b="0" dirty="0"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  <a:cs typeface="+mn-cs"/>
                        </a:rPr>
                        <a:t>62.41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</a:rPr>
                        <a:t>-</a:t>
                      </a:r>
                      <a:endParaRPr lang="ko-KR" altLang="en-US" sz="2400" dirty="0"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783677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GoogleNet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ONE 모바일고딕 Bold" panose="00000800000000000000" pitchFamily="2" charset="-127"/>
                        <a:ea typeface="ONE 모바일고딕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7A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</a:rPr>
                        <a:t>0.6043</a:t>
                      </a:r>
                      <a:endParaRPr lang="ko-KR" altLang="en-US" sz="2000" b="0" dirty="0"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</a:rPr>
                        <a:t>87.01</a:t>
                      </a:r>
                      <a:endParaRPr lang="ko-KR" altLang="en-US" sz="2000" b="0" dirty="0"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  <a:cs typeface="+mn-cs"/>
                        </a:rPr>
                        <a:t>92.57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372981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ResNet50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ONE 모바일고딕 Bold" panose="00000800000000000000" pitchFamily="2" charset="-127"/>
                        <a:ea typeface="ONE 모바일고딕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7A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</a:rPr>
                        <a:t>0.8219</a:t>
                      </a:r>
                      <a:endParaRPr lang="ko-KR" altLang="en-US" sz="2000" b="0" dirty="0"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  <a:cs typeface="+mn-cs"/>
                        </a:rPr>
                        <a:t>84.69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  <a:cs typeface="+mn-cs"/>
                        </a:rPr>
                        <a:t>94.19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308885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DenseNet201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7A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</a:rPr>
                        <a:t>0.4272</a:t>
                      </a:r>
                      <a:endParaRPr lang="ko-KR" altLang="en-US" sz="2000" b="0" dirty="0"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  <a:cs typeface="+mn-cs"/>
                        </a:rPr>
                        <a:t>91.42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  <a:cs typeface="+mn-cs"/>
                        </a:rPr>
                        <a:t>95.12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752963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ONE 모바일고딕 Bold" panose="00000800000000000000" pitchFamily="2" charset="-127"/>
                          <a:ea typeface="ONE 모바일고딕 Bold" panose="00000800000000000000" pitchFamily="2" charset="-127"/>
                        </a:rPr>
                        <a:t>EfficientnetB0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ONE 모바일고딕 Bold" panose="00000800000000000000" pitchFamily="2" charset="-127"/>
                        <a:ea typeface="ONE 모바일고딕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47A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</a:rPr>
                        <a:t>0.4375</a:t>
                      </a:r>
                      <a:endParaRPr lang="ko-KR" altLang="en-US" sz="2000" b="0" dirty="0"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  <a:cs typeface="+mn-cs"/>
                        </a:rPr>
                        <a:t>92.34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ONE 모바일고딕 Title" panose="00000500000000000000" pitchFamily="2" charset="-127"/>
                        <a:ea typeface="ONE 모바일고딕 Title" panose="0000050000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ONE 모바일고딕 Title" panose="00000500000000000000" pitchFamily="2" charset="-127"/>
                          <a:ea typeface="ONE 모바일고딕 Title" panose="00000500000000000000" pitchFamily="2" charset="-127"/>
                          <a:cs typeface="+mn-cs"/>
                        </a:rPr>
                        <a:t>Out of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79308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5E83A0-B241-0BF9-1BB2-5FF0226C1254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4.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모델의 결과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7139FD-05BA-19DC-18B8-2622522762A3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7C38C83-C1DE-CEFD-C451-06AFD14A7419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2230F9-1BCE-F461-2565-E4FE2845BD93}"/>
              </a:ext>
            </a:extLst>
          </p:cNvPr>
          <p:cNvSpPr/>
          <p:nvPr/>
        </p:nvSpPr>
        <p:spPr>
          <a:xfrm>
            <a:off x="-222355" y="1944622"/>
            <a:ext cx="12636709" cy="5005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73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15FDBE5-CB57-E2D1-1D95-316E66E2889D}"/>
              </a:ext>
            </a:extLst>
          </p:cNvPr>
          <p:cNvGrpSpPr/>
          <p:nvPr/>
        </p:nvGrpSpPr>
        <p:grpSpPr>
          <a:xfrm>
            <a:off x="575773" y="957358"/>
            <a:ext cx="8764606" cy="417445"/>
            <a:chOff x="575773" y="957358"/>
            <a:chExt cx="8764606" cy="41744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3BAAFC1-7425-A5B2-7637-EF6BC83867E2}"/>
                </a:ext>
              </a:extLst>
            </p:cNvPr>
            <p:cNvSpPr/>
            <p:nvPr/>
          </p:nvSpPr>
          <p:spPr>
            <a:xfrm>
              <a:off x="575773" y="957358"/>
              <a:ext cx="1529252" cy="417445"/>
            </a:xfrm>
            <a:prstGeom prst="roundRect">
              <a:avLst/>
            </a:prstGeom>
            <a:solidFill>
              <a:srgbClr val="3730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주제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D2B817-B6B4-B149-732B-FD3F11536F3F}"/>
                </a:ext>
              </a:extLst>
            </p:cNvPr>
            <p:cNvSpPr txBox="1"/>
            <p:nvPr/>
          </p:nvSpPr>
          <p:spPr>
            <a:xfrm>
              <a:off x="2527596" y="967083"/>
              <a:ext cx="6812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effectLst/>
                  <a:latin typeface="ONE 모바일고딕 Regular" panose="00000500000000000000" pitchFamily="2" charset="-127"/>
                  <a:ea typeface="ONE 모바일고딕 Regular" panose="00000500000000000000" pitchFamily="2" charset="-127"/>
                  <a:cs typeface="Times New Roman" panose="02020603050405020304" pitchFamily="18" charset="0"/>
                </a:rPr>
                <a:t>생활 폐기물을 자동으로 분류해주는 모델</a:t>
              </a:r>
              <a:endPara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BE015E8-EF4D-C791-0989-E0338BAB520D}"/>
              </a:ext>
            </a:extLst>
          </p:cNvPr>
          <p:cNvSpPr txBox="1"/>
          <p:nvPr/>
        </p:nvSpPr>
        <p:spPr>
          <a:xfrm>
            <a:off x="265724" y="2764128"/>
            <a:ext cx="3426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1. </a:t>
            </a:r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제대로 된 분리수거를 통한</a:t>
            </a:r>
            <a:endParaRPr lang="en-US" altLang="ko-KR" sz="20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재활용률의 상승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DF82DA-1A2E-3651-39DB-2C27F91DF0DC}"/>
              </a:ext>
            </a:extLst>
          </p:cNvPr>
          <p:cNvSpPr txBox="1"/>
          <p:nvPr/>
        </p:nvSpPr>
        <p:spPr>
          <a:xfrm>
            <a:off x="5974383" y="2709589"/>
            <a:ext cx="2895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3. </a:t>
            </a:r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폐기물 분류에 필요한 인력 절약</a:t>
            </a:r>
            <a:r>
              <a:rPr lang="en-US" altLang="ko-KR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및</a:t>
            </a:r>
            <a:endParaRPr lang="en-US" altLang="ko-KR" sz="20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분류 효율 향상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87C60-165B-E793-A944-7A928AF2A8BF}"/>
              </a:ext>
            </a:extLst>
          </p:cNvPr>
          <p:cNvSpPr txBox="1"/>
          <p:nvPr/>
        </p:nvSpPr>
        <p:spPr>
          <a:xfrm>
            <a:off x="3272937" y="3485403"/>
            <a:ext cx="270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2. </a:t>
            </a:r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재활용을 통한 환경 오염 감소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CD48B60-BF10-4037-258C-9A0605FE7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4" y="3742856"/>
            <a:ext cx="1800000" cy="180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2D41ACC-BF84-CB7A-4D1F-8AE4AF11CC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60" y="4479164"/>
            <a:ext cx="1800000" cy="18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8E8EBC-4526-51F6-B84B-BE3C47EC93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55" y="4087974"/>
            <a:ext cx="1800000" cy="180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708CC49-3777-AFB7-C5B5-07ADB7335651}"/>
              </a:ext>
            </a:extLst>
          </p:cNvPr>
          <p:cNvSpPr txBox="1"/>
          <p:nvPr/>
        </p:nvSpPr>
        <p:spPr>
          <a:xfrm>
            <a:off x="8856761" y="3485403"/>
            <a:ext cx="289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4. </a:t>
            </a:r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재활용률 상향에 따른 경제적 효과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3B6F0B-4A38-C47E-61FE-360DE8217DB8}"/>
              </a:ext>
            </a:extLst>
          </p:cNvPr>
          <p:cNvSpPr/>
          <p:nvPr/>
        </p:nvSpPr>
        <p:spPr>
          <a:xfrm>
            <a:off x="575774" y="1735900"/>
            <a:ext cx="1529252" cy="417444"/>
          </a:xfrm>
          <a:prstGeom prst="roundRect">
            <a:avLst/>
          </a:prstGeom>
          <a:solidFill>
            <a:srgbClr val="3730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기대효과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1DD019C-962B-4345-4DDD-3E91F4C979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33" y="4466393"/>
            <a:ext cx="1800000" cy="1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0D83F0-F7B0-378C-70B5-6398B9C6E6EA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1.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주제 선정 배경 및 목적 </a:t>
            </a: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-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2675558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75924-BBC7-4659-8A1A-D7E22A4908AF}"/>
              </a:ext>
            </a:extLst>
          </p:cNvPr>
          <p:cNvSpPr/>
          <p:nvPr/>
        </p:nvSpPr>
        <p:spPr>
          <a:xfrm>
            <a:off x="327999" y="1542204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0D36D-E61B-5E7D-BC74-C39F70F16DDC}"/>
              </a:ext>
            </a:extLst>
          </p:cNvPr>
          <p:cNvSpPr txBox="1"/>
          <p:nvPr/>
        </p:nvSpPr>
        <p:spPr>
          <a:xfrm>
            <a:off x="411975" y="1510098"/>
            <a:ext cx="10474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실제결과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(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미세조정 전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)</a:t>
            </a:r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: </a:t>
            </a:r>
            <a:r>
              <a:rPr lang="en-US" altLang="ko-KR" sz="160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EfficientNetB3 &gt; DenseNet201 &gt; ResNet50 &gt; </a:t>
            </a:r>
            <a:r>
              <a:rPr lang="en-US" altLang="ko-KR" sz="160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GooLeNet</a:t>
            </a:r>
            <a:r>
              <a:rPr lang="en-US" altLang="ko-KR" sz="160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&gt; </a:t>
            </a:r>
            <a:r>
              <a:rPr lang="en-US" altLang="ko-KR" sz="160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XGBoost</a:t>
            </a:r>
            <a:r>
              <a:rPr lang="en-US" altLang="ko-KR" sz="160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&gt; SVM</a:t>
            </a:r>
            <a:endParaRPr lang="en-US" altLang="ko-KR" sz="20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047D7-8A6E-AD0A-CFF9-78172E019F72}"/>
              </a:ext>
            </a:extLst>
          </p:cNvPr>
          <p:cNvSpPr txBox="1"/>
          <p:nvPr/>
        </p:nvSpPr>
        <p:spPr>
          <a:xfrm>
            <a:off x="411975" y="927632"/>
            <a:ext cx="10474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예상결과</a:t>
            </a:r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: </a:t>
            </a:r>
            <a:r>
              <a:rPr lang="en-US" altLang="ko-KR" sz="160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EfficientNetB3 &gt; DenseNet201 &gt; ResNet50 &gt; </a:t>
            </a:r>
            <a:r>
              <a:rPr lang="en-US" altLang="ko-KR" sz="160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GooLeNet</a:t>
            </a:r>
            <a:r>
              <a:rPr lang="en-US" altLang="ko-KR" sz="160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&gt; </a:t>
            </a:r>
            <a:r>
              <a:rPr lang="en-US" altLang="ko-KR" sz="160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XGBoost</a:t>
            </a:r>
            <a:r>
              <a:rPr lang="en-US" altLang="ko-KR" sz="160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&gt; SVM</a:t>
            </a:r>
            <a:endParaRPr lang="en-US" altLang="ko-KR" sz="2000" i="0" dirty="0">
              <a:solidFill>
                <a:srgbClr val="374151"/>
              </a:solidFill>
              <a:effectLst/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6D55F-03FF-FC10-2480-3CE2011F78ED}"/>
              </a:ext>
            </a:extLst>
          </p:cNvPr>
          <p:cNvSpPr txBox="1"/>
          <p:nvPr/>
        </p:nvSpPr>
        <p:spPr>
          <a:xfrm>
            <a:off x="411975" y="2128824"/>
            <a:ext cx="10474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Bold" panose="00000800000000000000" pitchFamily="2" charset="-127"/>
                <a:ea typeface="ONE 모바일고딕 Bold" panose="00000800000000000000" pitchFamily="2" charset="-127"/>
                <a:cs typeface="+mn-cs"/>
              </a:rPr>
              <a:t>실제결과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Bold" panose="00000800000000000000" pitchFamily="2" charset="-127"/>
                <a:ea typeface="ONE 모바일고딕 Bold" panose="00000800000000000000" pitchFamily="2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Bold" panose="00000800000000000000" pitchFamily="2" charset="-127"/>
                <a:ea typeface="ONE 모바일고딕 Bold" panose="00000800000000000000" pitchFamily="2" charset="-127"/>
                <a:cs typeface="+mn-cs"/>
              </a:rPr>
              <a:t>미세조정 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Bold" panose="00000800000000000000" pitchFamily="2" charset="-127"/>
                <a:ea typeface="ONE 모바일고딕 Bold" panose="00000800000000000000" pitchFamily="2" charset="-127"/>
                <a:cs typeface="+mn-cs"/>
              </a:rPr>
              <a:t>)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+mn-cs"/>
              </a:rPr>
              <a:t>: </a:t>
            </a:r>
            <a:r>
              <a:rPr kumimoji="0" lang="nb-NO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ONE 모바일고딕 Regular" panose="00000500000000000000" pitchFamily="2" charset="-127"/>
                <a:ea typeface="ONE 모바일고딕 Regular" panose="00000500000000000000" pitchFamily="2" charset="-127"/>
                <a:cs typeface="+mn-cs"/>
              </a:rPr>
              <a:t>DenseNet201 &gt; ResNet50 &gt; GooLeNet &gt; XGBoost &gt; SVM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NE 모바일고딕 Regular" panose="00000500000000000000" pitchFamily="2" charset="-127"/>
              <a:ea typeface="ONE 모바일고딕 Regular" panose="000005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15285F-A3BC-B7A6-A221-F8A857F2E686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2A4087-D811-5A2B-0EF3-ECE9E0C31D62}"/>
              </a:ext>
            </a:extLst>
          </p:cNvPr>
          <p:cNvSpPr/>
          <p:nvPr/>
        </p:nvSpPr>
        <p:spPr>
          <a:xfrm>
            <a:off x="327999" y="2156775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D116B-B18E-3CF8-5B0E-9531578638AA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5.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결과의 해석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1C20C2-0240-2F8E-0A9E-3669FF286969}"/>
              </a:ext>
            </a:extLst>
          </p:cNvPr>
          <p:cNvSpPr/>
          <p:nvPr/>
        </p:nvSpPr>
        <p:spPr>
          <a:xfrm>
            <a:off x="686110" y="308880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B0850-9FBA-E40D-687E-A9FE9A512362}"/>
              </a:ext>
            </a:extLst>
          </p:cNvPr>
          <p:cNvSpPr txBox="1"/>
          <p:nvPr/>
        </p:nvSpPr>
        <p:spPr>
          <a:xfrm>
            <a:off x="770086" y="3088807"/>
            <a:ext cx="9704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CNN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이 </a:t>
            </a:r>
            <a:r>
              <a:rPr lang="ko-KR" altLang="en-US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머신러닝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기법보다 성능이 좋은 이유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E13EA-D2BA-8316-7EDC-E4609264149C}"/>
              </a:ext>
            </a:extLst>
          </p:cNvPr>
          <p:cNvSpPr txBox="1"/>
          <p:nvPr/>
        </p:nvSpPr>
        <p:spPr>
          <a:xfrm>
            <a:off x="890110" y="3837585"/>
            <a:ext cx="9125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지역적인 특징 추출</a:t>
            </a:r>
            <a:endParaRPr lang="en-US" altLang="ko-KR" b="0" i="0" dirty="0">
              <a:solidFill>
                <a:srgbClr val="374151"/>
              </a:solidFill>
              <a:effectLst/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 algn="l">
              <a:buAutoNum type="arabicPeriod"/>
            </a:pPr>
            <a:endParaRPr lang="en-US" altLang="ko-KR" dirty="0">
              <a:solidFill>
                <a:srgbClr val="37415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 algn="l"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자동 특징 학습</a:t>
            </a:r>
            <a:endParaRPr lang="en-US" altLang="ko-KR" b="0" i="0" dirty="0">
              <a:solidFill>
                <a:srgbClr val="374151"/>
              </a:solidFill>
              <a:effectLst/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 algn="l">
              <a:buAutoNum type="arabicPeriod"/>
            </a:pPr>
            <a:endParaRPr lang="en-US" altLang="ko-KR" dirty="0">
              <a:solidFill>
                <a:srgbClr val="37415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 algn="l"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계층적 구조</a:t>
            </a:r>
            <a:endParaRPr lang="en-US" altLang="ko-KR" b="0" i="0" dirty="0">
              <a:solidFill>
                <a:srgbClr val="374151"/>
              </a:solidFill>
              <a:effectLst/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 algn="l">
              <a:buAutoNum type="arabicPeriod"/>
            </a:pPr>
            <a:endParaRPr lang="en-US" altLang="ko-KR" dirty="0">
              <a:solidFill>
                <a:srgbClr val="37415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 algn="l">
              <a:buAutoNum type="arabicPeriod"/>
            </a:pPr>
            <a:r>
              <a:rPr lang="ko-KR" altLang="en-US" b="0" i="0" dirty="0" err="1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역전파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알고리즘</a:t>
            </a:r>
            <a:endParaRPr lang="en-US" altLang="ko-KR" b="0" i="0" dirty="0">
              <a:solidFill>
                <a:srgbClr val="374151"/>
              </a:solidFill>
              <a:effectLst/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69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ED20BAC-7824-219D-57FE-A45BC3B9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00" y="1961576"/>
            <a:ext cx="4726800" cy="39062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658EFD-EBAB-ABDA-B4FC-68A3311B46C9}"/>
              </a:ext>
            </a:extLst>
          </p:cNvPr>
          <p:cNvSpPr/>
          <p:nvPr/>
        </p:nvSpPr>
        <p:spPr>
          <a:xfrm>
            <a:off x="4147270" y="4194420"/>
            <a:ext cx="1417508" cy="4820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9135A-7625-AE8C-5D90-B0C98635465F}"/>
              </a:ext>
            </a:extLst>
          </p:cNvPr>
          <p:cNvSpPr/>
          <p:nvPr/>
        </p:nvSpPr>
        <p:spPr>
          <a:xfrm>
            <a:off x="4147270" y="5248157"/>
            <a:ext cx="1417508" cy="4472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F3A1C9-9B0C-A96C-0E93-0D0995E67EC1}"/>
              </a:ext>
            </a:extLst>
          </p:cNvPr>
          <p:cNvSpPr txBox="1"/>
          <p:nvPr/>
        </p:nvSpPr>
        <p:spPr>
          <a:xfrm>
            <a:off x="5709000" y="2286758"/>
            <a:ext cx="5792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데이터가 불균형하기 때문에</a:t>
            </a:r>
            <a:endParaRPr lang="en-US" altLang="ko-KR" sz="20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l"/>
            <a:r>
              <a:rPr lang="en-US" altLang="ko-KR" sz="2000" b="1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XGBoost</a:t>
            </a:r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가 </a:t>
            </a:r>
            <a:r>
              <a:rPr lang="en-US" altLang="ko-KR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SVM</a:t>
            </a:r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보다 좋은 성능을 보일 것으로 예상</a:t>
            </a:r>
            <a:endParaRPr lang="en-US" altLang="ko-KR" sz="20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l"/>
            <a:endParaRPr lang="en-US" altLang="ko-KR" sz="20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n-US" altLang="ko-KR" sz="2000" b="1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XGBoost</a:t>
            </a:r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의 파라미터 적합이 덜 이루어짐</a:t>
            </a:r>
            <a:endParaRPr lang="en-US" altLang="ko-KR" sz="20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 algn="l">
              <a:buFont typeface="Symbol" panose="05050102010706020507" pitchFamily="18" charset="2"/>
              <a:buChar char="Þ"/>
            </a:pPr>
            <a:endParaRPr lang="en-US" altLang="ko-KR" sz="20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 algn="l">
              <a:buFont typeface="Symbol" panose="05050102010706020507" pitchFamily="18" charset="2"/>
              <a:buChar char="Þ"/>
            </a:pPr>
            <a:r>
              <a:rPr lang="en-US" altLang="ko-KR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CNN</a:t>
            </a:r>
            <a:r>
              <a:rPr lang="ko-KR" altLang="en-US" sz="2000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과 결합하여 성능 향상을 유도하고자 함</a:t>
            </a:r>
            <a:endParaRPr lang="en-US" altLang="ko-KR" sz="2000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5B261C-41A7-708D-E22F-E67063A50BAE}"/>
              </a:ext>
            </a:extLst>
          </p:cNvPr>
          <p:cNvSpPr/>
          <p:nvPr/>
        </p:nvSpPr>
        <p:spPr>
          <a:xfrm>
            <a:off x="686110" y="972625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C6F61-1CED-A72B-0CC2-8823160ABE41}"/>
              </a:ext>
            </a:extLst>
          </p:cNvPr>
          <p:cNvSpPr txBox="1"/>
          <p:nvPr/>
        </p:nvSpPr>
        <p:spPr>
          <a:xfrm>
            <a:off x="770086" y="972624"/>
            <a:ext cx="9704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SVM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이 </a:t>
            </a:r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XGBoost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보다 성능이 좋은 이유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73EB60-C25D-15E7-E61C-764E0290F073}"/>
              </a:ext>
            </a:extLst>
          </p:cNvPr>
          <p:cNvGrpSpPr/>
          <p:nvPr/>
        </p:nvGrpSpPr>
        <p:grpSpPr>
          <a:xfrm>
            <a:off x="5934161" y="4615406"/>
            <a:ext cx="5275639" cy="1080000"/>
            <a:chOff x="6571389" y="3075352"/>
            <a:chExt cx="5275639" cy="1080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DABD06-1CBA-12FD-409D-1BC1CA09200C}"/>
                </a:ext>
              </a:extLst>
            </p:cNvPr>
            <p:cNvSpPr txBox="1"/>
            <p:nvPr/>
          </p:nvSpPr>
          <p:spPr>
            <a:xfrm>
              <a:off x="6571389" y="3075352"/>
              <a:ext cx="5275639" cy="10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43451E-8F0A-5BC9-3429-1ACEF9DFD242}"/>
                </a:ext>
              </a:extLst>
            </p:cNvPr>
            <p:cNvSpPr txBox="1"/>
            <p:nvPr/>
          </p:nvSpPr>
          <p:spPr>
            <a:xfrm>
              <a:off x="6639262" y="3384519"/>
              <a:ext cx="5139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SVM Accuracy: 62.65%</a:t>
              </a:r>
            </a:p>
            <a:p>
              <a:pPr algn="ctr"/>
              <a:r>
                <a:rPr lang="en-US" altLang="ko-KR" sz="1600" b="1" dirty="0" err="1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XGBoost</a:t>
              </a:r>
              <a:r>
                <a:rPr lang="en-US" altLang="ko-KR" sz="1600" b="1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 Accuracy: 62.41%</a:t>
              </a: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9B6FE91-9975-5C7C-25EB-BF9E2E44B516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BA6891-24BE-992D-3704-1AA78B22CF5A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5.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결과의 해석</a:t>
            </a:r>
          </a:p>
        </p:txBody>
      </p:sp>
    </p:spTree>
    <p:extLst>
      <p:ext uri="{BB962C8B-B14F-4D97-AF65-F5344CB8AC3E}">
        <p14:creationId xmlns:p14="http://schemas.microsoft.com/office/powerpoint/2010/main" val="1162436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FF4102-DE24-2D68-51FC-E5716FFB7AF0}"/>
              </a:ext>
            </a:extLst>
          </p:cNvPr>
          <p:cNvSpPr/>
          <p:nvPr/>
        </p:nvSpPr>
        <p:spPr>
          <a:xfrm>
            <a:off x="255036" y="972625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68AF0-A53A-9EEC-3124-BE71A322E7CE}"/>
              </a:ext>
            </a:extLst>
          </p:cNvPr>
          <p:cNvSpPr txBox="1"/>
          <p:nvPr/>
        </p:nvSpPr>
        <p:spPr>
          <a:xfrm>
            <a:off x="339012" y="972624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CNN + </a:t>
            </a:r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XGBoost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E79D74-173F-D524-AF88-0B89DB84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377" y="972624"/>
            <a:ext cx="5276480" cy="54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C81AAC-4F2F-76ED-DAFD-5BA322331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56" y="1941285"/>
            <a:ext cx="4533900" cy="1981200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3CC1921-7658-F172-D9E3-106C363D55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52826" y="4076857"/>
            <a:ext cx="1041894" cy="912534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DDCAC2-5B15-FD06-EB11-14B88076AE4E}"/>
              </a:ext>
            </a:extLst>
          </p:cNvPr>
          <p:cNvSpPr txBox="1"/>
          <p:nvPr/>
        </p:nvSpPr>
        <p:spPr>
          <a:xfrm>
            <a:off x="2333779" y="5124280"/>
            <a:ext cx="384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accuracy: 0.1671</a:t>
            </a:r>
            <a:endParaRPr lang="en-US" altLang="ko-KR" sz="24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E5D34FA-F67C-E5FC-56FD-5E7D8589DD1F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45B47F-6E65-71E6-11C6-13F0951313CB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6.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추가분석</a:t>
            </a:r>
          </a:p>
        </p:txBody>
      </p:sp>
    </p:spTree>
    <p:extLst>
      <p:ext uri="{BB962C8B-B14F-4D97-AF65-F5344CB8AC3E}">
        <p14:creationId xmlns:p14="http://schemas.microsoft.com/office/powerpoint/2010/main" val="3332970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FF4102-DE24-2D68-51FC-E5716FFB7AF0}"/>
              </a:ext>
            </a:extLst>
          </p:cNvPr>
          <p:cNvSpPr/>
          <p:nvPr/>
        </p:nvSpPr>
        <p:spPr>
          <a:xfrm>
            <a:off x="255036" y="972625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68AF0-A53A-9EEC-3124-BE71A322E7CE}"/>
              </a:ext>
            </a:extLst>
          </p:cNvPr>
          <p:cNvSpPr txBox="1"/>
          <p:nvPr/>
        </p:nvSpPr>
        <p:spPr>
          <a:xfrm>
            <a:off x="339012" y="972624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DenseNet201 + </a:t>
            </a:r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XGBoost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9B3B1BA-8076-6B24-467A-81F31FC6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248" y="1011988"/>
            <a:ext cx="4934740" cy="513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25588A-FBED-84A6-FE71-C1C843144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43" y="2037902"/>
            <a:ext cx="4733925" cy="1943100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CB5D1A0-279C-F411-A405-C20E958997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52826" y="4076857"/>
            <a:ext cx="1041894" cy="912534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0682C6-F12E-E558-6DE5-029F7DF32B68}"/>
              </a:ext>
            </a:extLst>
          </p:cNvPr>
          <p:cNvSpPr txBox="1"/>
          <p:nvPr/>
        </p:nvSpPr>
        <p:spPr>
          <a:xfrm>
            <a:off x="2333779" y="5124280"/>
            <a:ext cx="384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Test accuracy: 0.2251</a:t>
            </a:r>
            <a:endParaRPr lang="en-US" altLang="ko-KR" sz="24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A88DCC8-9965-CC40-0642-F016262FD060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FC3503-A5DC-A6E6-BD88-F999282F5C28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6.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추가분석</a:t>
            </a:r>
          </a:p>
        </p:txBody>
      </p:sp>
    </p:spTree>
    <p:extLst>
      <p:ext uri="{BB962C8B-B14F-4D97-AF65-F5344CB8AC3E}">
        <p14:creationId xmlns:p14="http://schemas.microsoft.com/office/powerpoint/2010/main" val="1820866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B08DD7-F574-1A10-1DD6-C97237A8D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5" y="5012765"/>
            <a:ext cx="3240000" cy="160258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411975" y="930796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Multi Class Classification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588D0F-6966-6620-5E12-40193E811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35" y="1561740"/>
            <a:ext cx="3931389" cy="33438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B9A98F-E67D-3524-F0F2-A0FF5B70A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75" y="1561740"/>
            <a:ext cx="6908400" cy="3343869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935ACD7-9B7A-EBD5-1F22-C9F673CAE97F}"/>
              </a:ext>
            </a:extLst>
          </p:cNvPr>
          <p:cNvCxnSpPr>
            <a:cxnSpLocks/>
          </p:cNvCxnSpPr>
          <p:nvPr/>
        </p:nvCxnSpPr>
        <p:spPr>
          <a:xfrm flipV="1">
            <a:off x="2492016" y="5602273"/>
            <a:ext cx="2906754" cy="90366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FEAA07-AF30-8CE5-96CF-9971BBEFF040}"/>
              </a:ext>
            </a:extLst>
          </p:cNvPr>
          <p:cNvSpPr txBox="1"/>
          <p:nvPr/>
        </p:nvSpPr>
        <p:spPr>
          <a:xfrm>
            <a:off x="5398770" y="5396485"/>
            <a:ext cx="4880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Accuracy(%) : 89.3424</a:t>
            </a:r>
            <a:endParaRPr lang="en-US" altLang="ko-KR" sz="2000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E31C7-D5D5-2FBD-3CD9-A64D87E137B9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6.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추가분석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A4E53B-44D7-0BBB-32DB-00A82C8F3BE6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520565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44C504-6724-8FC3-C37D-463EE4D1A5FE}"/>
              </a:ext>
            </a:extLst>
          </p:cNvPr>
          <p:cNvSpPr txBox="1"/>
          <p:nvPr/>
        </p:nvSpPr>
        <p:spPr>
          <a:xfrm>
            <a:off x="411975" y="927632"/>
            <a:ext cx="10474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6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가지의 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class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로만 분류</a:t>
            </a:r>
            <a:endParaRPr lang="en-US" altLang="ko-KR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4475A1-3B3F-1999-CB2C-740456207268}"/>
              </a:ext>
            </a:extLst>
          </p:cNvPr>
          <p:cNvSpPr/>
          <p:nvPr/>
        </p:nvSpPr>
        <p:spPr>
          <a:xfrm>
            <a:off x="327999" y="4857073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CBDDF-574F-A4CE-5996-340D5D029C53}"/>
              </a:ext>
            </a:extLst>
          </p:cNvPr>
          <p:cNvSpPr txBox="1"/>
          <p:nvPr/>
        </p:nvSpPr>
        <p:spPr>
          <a:xfrm>
            <a:off x="411975" y="4824967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Colab</a:t>
            </a:r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리소스 문제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FB391-66F5-F05E-E7E3-9CFBE6029C11}"/>
              </a:ext>
            </a:extLst>
          </p:cNvPr>
          <p:cNvSpPr txBox="1"/>
          <p:nvPr/>
        </p:nvSpPr>
        <p:spPr>
          <a:xfrm>
            <a:off x="3550920" y="2231372"/>
            <a:ext cx="848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참고문헌</a:t>
            </a:r>
            <a:endParaRPr lang="en-US" altLang="ko-KR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r"/>
            <a:r>
              <a:rPr lang="en-US" altLang="ko-KR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[1] </a:t>
            </a:r>
            <a:r>
              <a:rPr lang="ko-KR" altLang="en-US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가나다라</a:t>
            </a:r>
            <a:endParaRPr lang="ko-KR" altLang="en-US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A0C11-DD5B-C7E8-17AE-F8E3CCCDF83A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7.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한계점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3EF4A-F21F-D03C-01C9-670B2E81ABD2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7279B6-A194-0D1B-A182-888498D9461D}"/>
              </a:ext>
            </a:extLst>
          </p:cNvPr>
          <p:cNvSpPr txBox="1"/>
          <p:nvPr/>
        </p:nvSpPr>
        <p:spPr>
          <a:xfrm>
            <a:off x="719586" y="1436540"/>
            <a:ext cx="9483452" cy="300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[</a:t>
            </a:r>
            <a:r>
              <a:rPr lang="ko-KR" altLang="en-US" sz="2000" b="1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환경부 재활용품 분리배출 가이드라인</a:t>
            </a:r>
            <a:r>
              <a:rPr lang="en-US" altLang="ko-KR" sz="2000" b="1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-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재활용품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: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종이팩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,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캔류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,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유리병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,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플라스틱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, </a:t>
            </a:r>
            <a:r>
              <a:rPr lang="ko-KR" altLang="en-US" i="0" dirty="0" err="1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비닐류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, PET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병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,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소형가전류</a:t>
            </a:r>
            <a:endParaRPr lang="en-US" altLang="ko-KR" i="0" dirty="0">
              <a:solidFill>
                <a:srgbClr val="212121"/>
              </a:solidFill>
              <a:effectLst/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-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폐가전제품 및 대형 폐기물</a:t>
            </a:r>
            <a:endParaRPr lang="en-US" altLang="ko-KR" i="0" dirty="0">
              <a:solidFill>
                <a:srgbClr val="212121"/>
              </a:solidFill>
              <a:effectLst/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-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음식물류폐기물</a:t>
            </a:r>
            <a:endParaRPr lang="en-US" altLang="ko-KR" i="0" dirty="0">
              <a:solidFill>
                <a:srgbClr val="212121"/>
              </a:solidFill>
              <a:effectLst/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-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유해폐기물</a:t>
            </a:r>
            <a:endParaRPr lang="en-US" altLang="ko-KR" i="0" dirty="0">
              <a:solidFill>
                <a:srgbClr val="212121"/>
              </a:solidFill>
              <a:effectLst/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-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가연성폐기물 및 불연성폐기물</a:t>
            </a:r>
            <a:endParaRPr lang="en-US" altLang="ko-KR" i="0" dirty="0">
              <a:solidFill>
                <a:srgbClr val="212121"/>
              </a:solidFill>
              <a:effectLst/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-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기타 폐기물 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: </a:t>
            </a:r>
            <a:r>
              <a:rPr lang="ko-KR" altLang="en-US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연탄재 등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, </a:t>
            </a:r>
            <a:r>
              <a:rPr lang="ko-KR" altLang="en-US" i="0" dirty="0" err="1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아이스팩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, </a:t>
            </a:r>
            <a:r>
              <a:rPr lang="ko-KR" altLang="en-US" i="0" dirty="0" err="1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에어캡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(</a:t>
            </a:r>
            <a:r>
              <a:rPr lang="ko-KR" altLang="en-US" i="0" dirty="0" err="1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뽁뽁이</a:t>
            </a:r>
            <a:r>
              <a:rPr lang="en-US" altLang="ko-KR" i="0" dirty="0">
                <a:solidFill>
                  <a:srgbClr val="212121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47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1C3D2DB-A591-32B0-AF6D-6E9999C8A947}"/>
              </a:ext>
            </a:extLst>
          </p:cNvPr>
          <p:cNvGrpSpPr/>
          <p:nvPr/>
        </p:nvGrpSpPr>
        <p:grpSpPr>
          <a:xfrm>
            <a:off x="1203960" y="1726581"/>
            <a:ext cx="4419438" cy="4066162"/>
            <a:chOff x="1844202" y="1574181"/>
            <a:chExt cx="3550596" cy="40661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97E495-F314-AC67-DA6F-F4FEA93240B9}"/>
                </a:ext>
              </a:extLst>
            </p:cNvPr>
            <p:cNvSpPr/>
            <p:nvPr/>
          </p:nvSpPr>
          <p:spPr>
            <a:xfrm>
              <a:off x="1844202" y="1574181"/>
              <a:ext cx="3550596" cy="4066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2184827-B2A3-342A-B6AE-0BD9C9C4F854}"/>
                </a:ext>
              </a:extLst>
            </p:cNvPr>
            <p:cNvGrpSpPr/>
            <p:nvPr/>
          </p:nvGrpSpPr>
          <p:grpSpPr>
            <a:xfrm>
              <a:off x="1948368" y="2929884"/>
              <a:ext cx="3210939" cy="553998"/>
              <a:chOff x="816312" y="3173731"/>
              <a:chExt cx="3210939" cy="55399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10856E-C791-9050-50C4-837CAB257FB0}"/>
                  </a:ext>
                </a:extLst>
              </p:cNvPr>
              <p:cNvSpPr txBox="1"/>
              <p:nvPr/>
            </p:nvSpPr>
            <p:spPr>
              <a:xfrm>
                <a:off x="816312" y="3192507"/>
                <a:ext cx="3427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 fontAlgn="base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ko-KR" altLang="en-US" sz="1000" b="0" i="0" u="none" strike="noStrike" dirty="0">
                    <a:solidFill>
                      <a:srgbClr val="37306B"/>
                    </a:solidFill>
                    <a:effectLst/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▶</a:t>
                </a:r>
                <a:endParaRPr lang="en-US" altLang="ko-KR" sz="1000" b="0" i="0" u="none" strike="noStrike" dirty="0">
                  <a:solidFill>
                    <a:srgbClr val="37306B"/>
                  </a:solidFill>
                  <a:effectLst/>
                  <a:latin typeface="ONE 모바일고딕 Regular" panose="00000500000000000000" pitchFamily="2" charset="-127"/>
                  <a:ea typeface="ONE 모바일고딕 Regular" panose="00000500000000000000" pitchFamily="2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87648E-8D1E-7B5F-104B-21EE768D3302}"/>
                  </a:ext>
                </a:extLst>
              </p:cNvPr>
              <p:cNvSpPr txBox="1"/>
              <p:nvPr/>
            </p:nvSpPr>
            <p:spPr>
              <a:xfrm>
                <a:off x="1184748" y="3173731"/>
                <a:ext cx="28425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폐기물을 쓰레기통에 넣으면 어떤 종류의</a:t>
                </a:r>
              </a:p>
              <a:p>
                <a:r>
                  <a:rPr lang="ko-KR" altLang="en-US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재활용품인지 판단하여 자동으로 분류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0BC1D2-95FD-BAAA-352A-EAE42F51606D}"/>
                </a:ext>
              </a:extLst>
            </p:cNvPr>
            <p:cNvSpPr txBox="1"/>
            <p:nvPr/>
          </p:nvSpPr>
          <p:spPr>
            <a:xfrm>
              <a:off x="1844202" y="2262912"/>
              <a:ext cx="3419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ts val="0"/>
                </a:spcBef>
                <a:spcAft>
                  <a:spcPts val="1500"/>
                </a:spcAft>
              </a:pPr>
              <a:r>
                <a:rPr lang="ko-KR" altLang="en-US" b="0" i="0" u="none" strike="noStrike" dirty="0">
                  <a:solidFill>
                    <a:srgbClr val="37306B"/>
                  </a:solidFill>
                  <a:effectLst/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스마트 쓰레기통 개발에 활용</a:t>
              </a:r>
              <a:endParaRPr lang="en-US" altLang="ko-KR" b="0" i="0" u="none" strike="noStrike" dirty="0">
                <a:solidFill>
                  <a:srgbClr val="37306B"/>
                </a:solidFill>
                <a:effectLst/>
                <a:latin typeface="ONE 모바일고딕 Bold" panose="00000800000000000000" pitchFamily="2" charset="-127"/>
                <a:ea typeface="ONE 모바일고딕 Bold" panose="000008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7F04A91-A20F-2742-B2CD-A4A93E8B4049}"/>
                </a:ext>
              </a:extLst>
            </p:cNvPr>
            <p:cNvGrpSpPr/>
            <p:nvPr/>
          </p:nvGrpSpPr>
          <p:grpSpPr>
            <a:xfrm>
              <a:off x="1948368" y="3607262"/>
              <a:ext cx="3210939" cy="323165"/>
              <a:chOff x="816312" y="3173731"/>
              <a:chExt cx="3210939" cy="32316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EDD9E6-F3C8-75EF-E540-9F3BAFB65BE6}"/>
                  </a:ext>
                </a:extLst>
              </p:cNvPr>
              <p:cNvSpPr txBox="1"/>
              <p:nvPr/>
            </p:nvSpPr>
            <p:spPr>
              <a:xfrm>
                <a:off x="816312" y="3192507"/>
                <a:ext cx="3427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 fontAlgn="base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ko-KR" altLang="en-US" sz="1000" b="0" i="0" u="none" strike="noStrike" dirty="0">
                    <a:solidFill>
                      <a:srgbClr val="37306B"/>
                    </a:solidFill>
                    <a:effectLst/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▶</a:t>
                </a:r>
                <a:endParaRPr lang="en-US" altLang="ko-KR" sz="1000" b="0" i="0" u="none" strike="noStrike" dirty="0">
                  <a:solidFill>
                    <a:srgbClr val="37306B"/>
                  </a:solidFill>
                  <a:effectLst/>
                  <a:latin typeface="ONE 모바일고딕 Regular" panose="00000500000000000000" pitchFamily="2" charset="-127"/>
                  <a:ea typeface="ONE 모바일고딕 Regular" panose="000005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229B90-F870-052D-D896-9B395EB8B347}"/>
                  </a:ext>
                </a:extLst>
              </p:cNvPr>
              <p:cNvSpPr txBox="1"/>
              <p:nvPr/>
            </p:nvSpPr>
            <p:spPr>
              <a:xfrm>
                <a:off x="1184748" y="3173731"/>
                <a:ext cx="284250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분리배출율 증가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6394FC3-3062-D0B2-D47F-430770857469}"/>
                </a:ext>
              </a:extLst>
            </p:cNvPr>
            <p:cNvGrpSpPr/>
            <p:nvPr/>
          </p:nvGrpSpPr>
          <p:grpSpPr>
            <a:xfrm>
              <a:off x="1948368" y="4152878"/>
              <a:ext cx="3210939" cy="553998"/>
              <a:chOff x="816312" y="3173731"/>
              <a:chExt cx="3210939" cy="55399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E2BCF1-20AA-CEBC-265F-6AA90B0EEFD6}"/>
                  </a:ext>
                </a:extLst>
              </p:cNvPr>
              <p:cNvSpPr txBox="1"/>
              <p:nvPr/>
            </p:nvSpPr>
            <p:spPr>
              <a:xfrm>
                <a:off x="816312" y="3192507"/>
                <a:ext cx="3427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 fontAlgn="base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ko-KR" altLang="en-US" sz="1000" b="0" i="0" u="none" strike="noStrike" dirty="0">
                    <a:solidFill>
                      <a:srgbClr val="37306B"/>
                    </a:solidFill>
                    <a:effectLst/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▶</a:t>
                </a:r>
                <a:endParaRPr lang="en-US" altLang="ko-KR" sz="1000" b="0" i="0" u="none" strike="noStrike" dirty="0">
                  <a:solidFill>
                    <a:srgbClr val="37306B"/>
                  </a:solidFill>
                  <a:effectLst/>
                  <a:latin typeface="ONE 모바일고딕 Regular" panose="00000500000000000000" pitchFamily="2" charset="-127"/>
                  <a:ea typeface="ONE 모바일고딕 Regular" panose="00000500000000000000" pitchFamily="2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EB1A1-DF69-3958-DDF3-6DAFE4CDD18C}"/>
                  </a:ext>
                </a:extLst>
              </p:cNvPr>
              <p:cNvSpPr txBox="1"/>
              <p:nvPr/>
            </p:nvSpPr>
            <p:spPr>
              <a:xfrm>
                <a:off x="1184748" y="3173731"/>
                <a:ext cx="284250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분리 배출이 잘못 된 경우 다시 분리</a:t>
                </a:r>
                <a:endParaRPr lang="en-US" altLang="ko-KR" sz="15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endParaRPr>
              </a:p>
              <a:p>
                <a:r>
                  <a:rPr lang="ko-KR" altLang="en-US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배출하는데 드는 시간</a:t>
                </a:r>
                <a:r>
                  <a:rPr lang="en-US" altLang="ko-KR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, </a:t>
                </a:r>
                <a:r>
                  <a:rPr lang="ko-KR" altLang="en-US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인력</a:t>
                </a:r>
                <a:r>
                  <a:rPr lang="en-US" altLang="ko-KR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, </a:t>
                </a:r>
                <a:r>
                  <a:rPr lang="ko-KR" altLang="en-US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rPr>
                  <a:t>예산 감소</a:t>
                </a:r>
                <a:endParaRPr lang="en-US" altLang="ko-KR" sz="15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9D48D7-76B0-ED10-54C9-2A3A5F726BD3}"/>
              </a:ext>
            </a:extLst>
          </p:cNvPr>
          <p:cNvGrpSpPr/>
          <p:nvPr/>
        </p:nvGrpSpPr>
        <p:grpSpPr>
          <a:xfrm>
            <a:off x="6660042" y="1726581"/>
            <a:ext cx="4419438" cy="4066162"/>
            <a:chOff x="5860105" y="1574181"/>
            <a:chExt cx="3550596" cy="406616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EDA9B1E-7934-745D-809B-2C083CFAA1A6}"/>
                </a:ext>
              </a:extLst>
            </p:cNvPr>
            <p:cNvSpPr/>
            <p:nvPr/>
          </p:nvSpPr>
          <p:spPr>
            <a:xfrm>
              <a:off x="5860105" y="1574181"/>
              <a:ext cx="3550596" cy="4066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6F22B29-EA83-E801-0E9B-2FAF78C6B5EA}"/>
                </a:ext>
              </a:extLst>
            </p:cNvPr>
            <p:cNvGrpSpPr/>
            <p:nvPr/>
          </p:nvGrpSpPr>
          <p:grpSpPr>
            <a:xfrm>
              <a:off x="6029933" y="2145361"/>
              <a:ext cx="3210939" cy="2456169"/>
              <a:chOff x="5964271" y="1918860"/>
              <a:chExt cx="3210939" cy="2456169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2EB8C14-3BD3-8000-DA1C-DD4D0703746E}"/>
                  </a:ext>
                </a:extLst>
              </p:cNvPr>
              <p:cNvGrpSpPr/>
              <p:nvPr/>
            </p:nvGrpSpPr>
            <p:grpSpPr>
              <a:xfrm>
                <a:off x="5964271" y="2927572"/>
                <a:ext cx="3210939" cy="784830"/>
                <a:chOff x="816312" y="3173731"/>
                <a:chExt cx="3210939" cy="784830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E520544-A147-2DAB-F7A2-B6E3245A42AD}"/>
                    </a:ext>
                  </a:extLst>
                </p:cNvPr>
                <p:cNvSpPr txBox="1"/>
                <p:nvPr/>
              </p:nvSpPr>
              <p:spPr>
                <a:xfrm>
                  <a:off x="816312" y="3192507"/>
                  <a:ext cx="34275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 fontAlgn="base">
                    <a:spcBef>
                      <a:spcPts val="0"/>
                    </a:spcBef>
                    <a:spcAft>
                      <a:spcPts val="1500"/>
                    </a:spcAft>
                  </a:pPr>
                  <a:r>
                    <a:rPr lang="ko-KR" altLang="en-US" sz="1000" b="0" i="0" u="none" strike="noStrike" dirty="0">
                      <a:solidFill>
                        <a:srgbClr val="37306B"/>
                      </a:solidFill>
                      <a:effectLst/>
                      <a:latin typeface="ONE 모바일고딕 Regular" panose="00000500000000000000" pitchFamily="2" charset="-127"/>
                      <a:ea typeface="ONE 모바일고딕 Regular" panose="00000500000000000000" pitchFamily="2" charset="-127"/>
                    </a:rPr>
                    <a:t>▶</a:t>
                  </a:r>
                  <a:endParaRPr lang="en-US" altLang="ko-KR" sz="1000" b="0" i="0" u="none" strike="noStrike" dirty="0">
                    <a:solidFill>
                      <a:srgbClr val="37306B"/>
                    </a:solidFill>
                    <a:effectLst/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0DBFF79-3E8C-BE18-D84B-8F4F595ECE91}"/>
                    </a:ext>
                  </a:extLst>
                </p:cNvPr>
                <p:cNvSpPr txBox="1"/>
                <p:nvPr/>
              </p:nvSpPr>
              <p:spPr>
                <a:xfrm>
                  <a:off x="1184748" y="3173731"/>
                  <a:ext cx="2842503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>
                      <a:latin typeface="ONE 모바일고딕 Regular" panose="00000500000000000000" pitchFamily="2" charset="-127"/>
                      <a:ea typeface="ONE 모바일고딕 Regular" panose="00000500000000000000" pitchFamily="2" charset="-127"/>
                    </a:rPr>
                    <a:t>분리 배출하고자 하는 폐기물의 사진을</a:t>
                  </a:r>
                  <a:endParaRPr lang="en-US" altLang="ko-KR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endParaRPr>
                </a:p>
                <a:p>
                  <a:r>
                    <a:rPr lang="ko-KR" altLang="en-US" sz="1500" dirty="0">
                      <a:latin typeface="ONE 모바일고딕 Regular" panose="00000500000000000000" pitchFamily="2" charset="-127"/>
                      <a:ea typeface="ONE 모바일고딕 Regular" panose="00000500000000000000" pitchFamily="2" charset="-127"/>
                    </a:rPr>
                    <a:t>업로드하면 어떤 종류의 재활용품인지</a:t>
                  </a:r>
                  <a:endParaRPr lang="en-US" altLang="ko-KR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endParaRPr>
                </a:p>
                <a:p>
                  <a:r>
                    <a:rPr lang="ko-KR" altLang="en-US" sz="1500" dirty="0">
                      <a:latin typeface="ONE 모바일고딕 Regular" panose="00000500000000000000" pitchFamily="2" charset="-127"/>
                      <a:ea typeface="ONE 모바일고딕 Regular" panose="00000500000000000000" pitchFamily="2" charset="-127"/>
                    </a:rPr>
                    <a:t>알려주는 자동 분류 서비스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BF6F5250-FCC1-D9A4-938E-2B7585CCE820}"/>
                  </a:ext>
                </a:extLst>
              </p:cNvPr>
              <p:cNvGrpSpPr/>
              <p:nvPr/>
            </p:nvGrpSpPr>
            <p:grpSpPr>
              <a:xfrm>
                <a:off x="5964271" y="3821031"/>
                <a:ext cx="3210939" cy="553998"/>
                <a:chOff x="816312" y="3173731"/>
                <a:chExt cx="3210939" cy="553998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80A06C-EC12-521F-91F8-82F7598D95AF}"/>
                    </a:ext>
                  </a:extLst>
                </p:cNvPr>
                <p:cNvSpPr txBox="1"/>
                <p:nvPr/>
              </p:nvSpPr>
              <p:spPr>
                <a:xfrm>
                  <a:off x="816312" y="3192507"/>
                  <a:ext cx="34275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 fontAlgn="base">
                    <a:spcBef>
                      <a:spcPts val="0"/>
                    </a:spcBef>
                    <a:spcAft>
                      <a:spcPts val="1500"/>
                    </a:spcAft>
                  </a:pPr>
                  <a:r>
                    <a:rPr lang="ko-KR" altLang="en-US" sz="1000" b="0" i="0" u="none" strike="noStrike" dirty="0">
                      <a:solidFill>
                        <a:srgbClr val="37306B"/>
                      </a:solidFill>
                      <a:effectLst/>
                      <a:latin typeface="ONE 모바일고딕 Regular" panose="00000500000000000000" pitchFamily="2" charset="-127"/>
                      <a:ea typeface="ONE 모바일고딕 Regular" panose="00000500000000000000" pitchFamily="2" charset="-127"/>
                    </a:rPr>
                    <a:t>▶</a:t>
                  </a:r>
                  <a:endParaRPr lang="en-US" altLang="ko-KR" sz="1000" b="0" i="0" u="none" strike="noStrike" dirty="0">
                    <a:solidFill>
                      <a:srgbClr val="37306B"/>
                    </a:solidFill>
                    <a:effectLst/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1839809-0DF2-73F5-F0CF-A7A9FD705336}"/>
                    </a:ext>
                  </a:extLst>
                </p:cNvPr>
                <p:cNvSpPr txBox="1"/>
                <p:nvPr/>
              </p:nvSpPr>
              <p:spPr>
                <a:xfrm>
                  <a:off x="1184748" y="3173731"/>
                  <a:ext cx="284250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>
                      <a:latin typeface="ONE 모바일고딕 Regular" panose="00000500000000000000" pitchFamily="2" charset="-127"/>
                      <a:ea typeface="ONE 모바일고딕 Regular" panose="00000500000000000000" pitchFamily="2" charset="-127"/>
                    </a:rPr>
                    <a:t>어떤 종류의 재활용품인지 구별하기</a:t>
                  </a:r>
                  <a:endParaRPr lang="en-US" altLang="ko-KR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endParaRPr>
                </a:p>
                <a:p>
                  <a:r>
                    <a:rPr lang="ko-KR" altLang="en-US" sz="1500" dirty="0">
                      <a:latin typeface="ONE 모바일고딕 Regular" panose="00000500000000000000" pitchFamily="2" charset="-127"/>
                      <a:ea typeface="ONE 모바일고딕 Regular" panose="00000500000000000000" pitchFamily="2" charset="-127"/>
                    </a:rPr>
                    <a:t>어려운 경우에 도움이 될 수 있음</a:t>
                  </a:r>
                  <a:r>
                    <a:rPr lang="en-US" altLang="ko-KR" sz="1500" dirty="0">
                      <a:latin typeface="ONE 모바일고딕 Regular" panose="00000500000000000000" pitchFamily="2" charset="-127"/>
                      <a:ea typeface="ONE 모바일고딕 Regular" panose="00000500000000000000" pitchFamily="2" charset="-127"/>
                    </a:rPr>
                    <a:t>.</a:t>
                  </a:r>
                  <a:endParaRPr lang="ko-KR" altLang="en-US" sz="1500" dirty="0">
                    <a:latin typeface="ONE 모바일고딕 Regular" panose="00000500000000000000" pitchFamily="2" charset="-127"/>
                    <a:ea typeface="ONE 모바일고딕 Regular" panose="00000500000000000000" pitchFamily="2" charset="-127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890E26-02CA-8504-2B23-B8666D115F1A}"/>
                  </a:ext>
                </a:extLst>
              </p:cNvPr>
              <p:cNvSpPr txBox="1"/>
              <p:nvPr/>
            </p:nvSpPr>
            <p:spPr>
              <a:xfrm>
                <a:off x="5964271" y="1918860"/>
                <a:ext cx="32109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0" i="0" u="none" strike="noStrike" dirty="0">
                    <a:solidFill>
                      <a:srgbClr val="37306B"/>
                    </a:solidFill>
                    <a:effectLst/>
                    <a:latin typeface="ONE 모바일고딕 Bold" panose="00000800000000000000" pitchFamily="2" charset="-127"/>
                    <a:ea typeface="ONE 모바일고딕 Bold" panose="00000800000000000000" pitchFamily="2" charset="-127"/>
                  </a:rPr>
                  <a:t>어플이나 웹사이트를 통해</a:t>
                </a:r>
                <a:endParaRPr lang="en-US" altLang="ko-KR" b="0" i="0" u="none" strike="noStrike" dirty="0">
                  <a:solidFill>
                    <a:srgbClr val="37306B"/>
                  </a:solidFill>
                  <a:effectLst/>
                  <a:latin typeface="ONE 모바일고딕 Bold" panose="00000800000000000000" pitchFamily="2" charset="-127"/>
                  <a:ea typeface="ONE 모바일고딕 Bold" panose="00000800000000000000" pitchFamily="2" charset="-127"/>
                </a:endParaRPr>
              </a:p>
              <a:p>
                <a:pPr algn="ctr"/>
                <a:r>
                  <a:rPr lang="ko-KR" altLang="en-US" b="0" i="0" u="none" strike="noStrike" dirty="0">
                    <a:solidFill>
                      <a:srgbClr val="37306B"/>
                    </a:solidFill>
                    <a:effectLst/>
                    <a:latin typeface="ONE 모바일고딕 Bold" panose="00000800000000000000" pitchFamily="2" charset="-127"/>
                    <a:ea typeface="ONE 모바일고딕 Bold" panose="00000800000000000000" pitchFamily="2" charset="-127"/>
                  </a:rPr>
                  <a:t>생활 폐기물 자동분류 서비스 구현</a:t>
                </a:r>
                <a:endParaRPr lang="ko-KR" altLang="en-US" dirty="0">
                  <a:solidFill>
                    <a:srgbClr val="37306B"/>
                  </a:solidFill>
                  <a:latin typeface="ONE 모바일고딕 Bold" panose="00000800000000000000" pitchFamily="2" charset="-127"/>
                  <a:ea typeface="ONE 모바일고딕 Bold" panose="00000800000000000000" pitchFamily="2" charset="-127"/>
                </a:endParaRPr>
              </a:p>
            </p:txBody>
          </p:sp>
        </p:grp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536289-73BD-4C30-F57F-0E5751B35D53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BFB373-2C4B-77ED-8F98-FCB2883E0F4A}"/>
              </a:ext>
            </a:extLst>
          </p:cNvPr>
          <p:cNvSpPr txBox="1"/>
          <p:nvPr/>
        </p:nvSpPr>
        <p:spPr>
          <a:xfrm>
            <a:off x="198824" y="133816"/>
            <a:ext cx="9164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8.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의의</a:t>
            </a:r>
          </a:p>
        </p:txBody>
      </p:sp>
    </p:spTree>
    <p:extLst>
      <p:ext uri="{BB962C8B-B14F-4D97-AF65-F5344CB8AC3E}">
        <p14:creationId xmlns:p14="http://schemas.microsoft.com/office/powerpoint/2010/main" val="2515408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E39D79-4F4E-C4A4-CF92-0002B23EDF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06B"/>
          </a:solidFill>
          <a:ln>
            <a:solidFill>
              <a:srgbClr val="373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026CC-79CC-A6C0-74BB-F875FF0D0923}"/>
              </a:ext>
            </a:extLst>
          </p:cNvPr>
          <p:cNvSpPr txBox="1"/>
          <p:nvPr/>
        </p:nvSpPr>
        <p:spPr>
          <a:xfrm>
            <a:off x="800100" y="1929148"/>
            <a:ext cx="6202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1A7D3-30F0-E51B-D819-D1CE17A588A0}"/>
              </a:ext>
            </a:extLst>
          </p:cNvPr>
          <p:cNvSpPr txBox="1"/>
          <p:nvPr/>
        </p:nvSpPr>
        <p:spPr>
          <a:xfrm>
            <a:off x="152400" y="4928852"/>
            <a:ext cx="5295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8</a:t>
            </a:r>
            <a:r>
              <a:rPr lang="ko-KR" altLang="en-US" b="1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조</a:t>
            </a:r>
            <a:endParaRPr lang="en-US" altLang="ko-KR" b="1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20200759 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김다현</a:t>
            </a:r>
            <a:endParaRPr lang="en-US" altLang="ko-KR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20201177 </a:t>
            </a:r>
            <a:r>
              <a:rPr lang="ko-KR" altLang="en-US" dirty="0" err="1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은보라</a:t>
            </a:r>
            <a:endParaRPr lang="en-US" altLang="ko-KR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20210868 </a:t>
            </a:r>
            <a:r>
              <a:rPr lang="ko-KR" altLang="en-US" dirty="0" err="1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이호은</a:t>
            </a:r>
            <a:endParaRPr lang="en-US" altLang="ko-KR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20210892 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오수아</a:t>
            </a:r>
            <a:endParaRPr lang="en-US" altLang="ko-KR" dirty="0">
              <a:solidFill>
                <a:schemeClr val="bg1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20210900 </a:t>
            </a:r>
            <a:r>
              <a:rPr lang="ko-KR" altLang="en-US" dirty="0">
                <a:solidFill>
                  <a:schemeClr val="bg1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최정빈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04E066-F99E-5B98-E014-CA7E6C5FD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275" y="3666373"/>
            <a:ext cx="3191627" cy="3191627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ABB79DA-B828-6CAC-8F61-3E4D6FB859A8}"/>
              </a:ext>
            </a:extLst>
          </p:cNvPr>
          <p:cNvCxnSpPr/>
          <p:nvPr/>
        </p:nvCxnSpPr>
        <p:spPr>
          <a:xfrm>
            <a:off x="800100" y="3180177"/>
            <a:ext cx="77057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5321" y="1660483"/>
            <a:ext cx="4997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atin typeface="ONE 모바일고딕 Regular"/>
                <a:ea typeface="ONE 모바일고딕 Regular"/>
              </a:rPr>
              <a:t>Kaggle</a:t>
            </a:r>
            <a:r>
              <a:rPr lang="ko-KR" altLang="en-US" sz="1600" dirty="0">
                <a:latin typeface="ONE 모바일고딕 Regular"/>
                <a:ea typeface="ONE 모바일고딕 Regular"/>
              </a:rPr>
              <a:t>에 있는 </a:t>
            </a:r>
            <a:r>
              <a:rPr lang="en-US" altLang="ko-KR" sz="1600" dirty="0">
                <a:latin typeface="ONE 모바일고딕 Regular"/>
                <a:ea typeface="ONE 모바일고딕 Regular"/>
              </a:rPr>
              <a:t>Garbage Classification(6 classes) Dataset </a:t>
            </a:r>
            <a:r>
              <a:rPr lang="ko-KR" altLang="en-US" sz="1600" dirty="0">
                <a:latin typeface="ONE 모바일고딕 Regular"/>
                <a:ea typeface="ONE 모바일고딕 Regular"/>
              </a:rPr>
              <a:t>을 활용</a:t>
            </a:r>
            <a:endParaRPr lang="en-US" altLang="ko-KR" sz="1200" dirty="0">
              <a:latin typeface="ONE 모바일고딕 Regular"/>
              <a:ea typeface="ONE 모바일고딕 Regular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9040CC-CEE2-094F-FBAD-67AC11F79F6E}"/>
              </a:ext>
            </a:extLst>
          </p:cNvPr>
          <p:cNvGrpSpPr/>
          <p:nvPr/>
        </p:nvGrpSpPr>
        <p:grpSpPr>
          <a:xfrm>
            <a:off x="6210321" y="1126914"/>
            <a:ext cx="5840964" cy="400110"/>
            <a:chOff x="6968184" y="910663"/>
            <a:chExt cx="5840964" cy="400110"/>
          </a:xfrm>
        </p:grpSpPr>
        <p:sp>
          <p:nvSpPr>
            <p:cNvPr id="37" name="직사각형 36"/>
            <p:cNvSpPr/>
            <p:nvPr/>
          </p:nvSpPr>
          <p:spPr>
            <a:xfrm>
              <a:off x="6968184" y="942769"/>
              <a:ext cx="83976" cy="335899"/>
            </a:xfrm>
            <a:prstGeom prst="rect">
              <a:avLst/>
            </a:prstGeom>
            <a:solidFill>
              <a:srgbClr val="373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52160" y="910663"/>
              <a:ext cx="575698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latin typeface="ONE 모바일고딕 Bold"/>
                  <a:ea typeface="ONE 모바일고딕 Bold"/>
                </a:rPr>
                <a:t>데이터 분포</a:t>
              </a: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99161" y="1944811"/>
            <a:ext cx="4726800" cy="39062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5321" y="2375912"/>
            <a:ext cx="5515200" cy="409601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015BEE8-EC78-A20C-23DA-2BF7B8E55D60}"/>
              </a:ext>
            </a:extLst>
          </p:cNvPr>
          <p:cNvGrpSpPr/>
          <p:nvPr/>
        </p:nvGrpSpPr>
        <p:grpSpPr>
          <a:xfrm>
            <a:off x="369357" y="1129719"/>
            <a:ext cx="5840964" cy="400110"/>
            <a:chOff x="369357" y="1293454"/>
            <a:chExt cx="5840964" cy="4001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D6EE958-8C56-C56A-5885-65BDD72A7675}"/>
                </a:ext>
              </a:extLst>
            </p:cNvPr>
            <p:cNvSpPr/>
            <p:nvPr/>
          </p:nvSpPr>
          <p:spPr>
            <a:xfrm>
              <a:off x="369357" y="1329774"/>
              <a:ext cx="83976" cy="335899"/>
            </a:xfrm>
            <a:prstGeom prst="rect">
              <a:avLst/>
            </a:prstGeom>
            <a:solidFill>
              <a:srgbClr val="373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BE4F6D-5A22-ABDE-0B28-45D2D3F07594}"/>
                </a:ext>
              </a:extLst>
            </p:cNvPr>
            <p:cNvSpPr txBox="1"/>
            <p:nvPr/>
          </p:nvSpPr>
          <p:spPr>
            <a:xfrm>
              <a:off x="453333" y="1293454"/>
              <a:ext cx="575698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dirty="0">
                  <a:latin typeface="ONE 모바일고딕 Bold"/>
                  <a:ea typeface="ONE 모바일고딕 Bold"/>
                </a:rPr>
                <a:t>데이터 확보 방법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65D85B9-7756-5925-4599-5A5FD05546BE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2.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데이터 설명 및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전처리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D532A7-67F2-06F9-43FF-C2C1A7E64DC8}"/>
              </a:ext>
            </a:extLst>
          </p:cNvPr>
          <p:cNvSpPr/>
          <p:nvPr/>
        </p:nvSpPr>
        <p:spPr>
          <a:xfrm>
            <a:off x="2052024" y="1234400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802B9-A2BD-B7CC-F234-3A3477C04488}"/>
              </a:ext>
            </a:extLst>
          </p:cNvPr>
          <p:cNvSpPr txBox="1"/>
          <p:nvPr/>
        </p:nvSpPr>
        <p:spPr>
          <a:xfrm>
            <a:off x="2136000" y="1202295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6</a:t>
            </a:r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개의 클래스로 분류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DF701D-874F-7D8C-0657-0F413BA12037}"/>
              </a:ext>
            </a:extLst>
          </p:cNvPr>
          <p:cNvSpPr/>
          <p:nvPr/>
        </p:nvSpPr>
        <p:spPr>
          <a:xfrm>
            <a:off x="2010036" y="2960003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319B7-F57B-00DC-44AB-A4F96D70BEA5}"/>
              </a:ext>
            </a:extLst>
          </p:cNvPr>
          <p:cNvSpPr txBox="1"/>
          <p:nvPr/>
        </p:nvSpPr>
        <p:spPr>
          <a:xfrm>
            <a:off x="2052024" y="2927897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데이터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CC106F-322F-8A22-61BE-F51E1863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0" y="1706462"/>
            <a:ext cx="7920000" cy="895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EB7F62-C6DB-BA73-EBCF-D347D280C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012" y="3429000"/>
            <a:ext cx="4320000" cy="2489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504E52-B196-EB8F-62D4-17E1AC0DA534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2.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데이터 설명 및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전처리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268736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7A6FAA-4B0E-3012-9E77-6D5A067E8257}"/>
              </a:ext>
            </a:extLst>
          </p:cNvPr>
          <p:cNvSpPr txBox="1"/>
          <p:nvPr/>
        </p:nvSpPr>
        <p:spPr>
          <a:xfrm>
            <a:off x="714349" y="1733303"/>
            <a:ext cx="5454614" cy="15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- 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시계방향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시계반대방향 회전</a:t>
            </a: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- 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확대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축소</a:t>
            </a: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- 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수직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수평 이동</a:t>
            </a: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- 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수직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, 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수평 반전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2F609A-EC2E-FB5E-58DD-20BBB366D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0" b="49065"/>
          <a:stretch/>
        </p:blipFill>
        <p:spPr>
          <a:xfrm>
            <a:off x="714349" y="3429000"/>
            <a:ext cx="4058850" cy="3014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B470A-9D3C-29C2-A97A-22736558FAF0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2.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데이터 설명 및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전처리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0D4200-0EC8-CCAA-11D5-3CABB1AE5C22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63440-14F5-23BD-AE61-642F57E4C499}"/>
              </a:ext>
            </a:extLst>
          </p:cNvPr>
          <p:cNvSpPr txBox="1"/>
          <p:nvPr/>
        </p:nvSpPr>
        <p:spPr>
          <a:xfrm>
            <a:off x="411975" y="927633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전처리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0DB99B-DB70-25EE-CFFF-F6849D000D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35"/>
          <a:stretch/>
        </p:blipFill>
        <p:spPr>
          <a:xfrm>
            <a:off x="6398374" y="3507579"/>
            <a:ext cx="4058850" cy="2857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712792-5DC3-A915-0220-E94E9B61B724}"/>
              </a:ext>
            </a:extLst>
          </p:cNvPr>
          <p:cNvSpPr txBox="1"/>
          <p:nvPr/>
        </p:nvSpPr>
        <p:spPr>
          <a:xfrm>
            <a:off x="411975" y="1375164"/>
            <a:ext cx="34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증강  </a:t>
            </a:r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(train</a:t>
            </a: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에만 적용</a:t>
            </a:r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9F3C7-E66E-C20C-31A7-66F96AE195E8}"/>
              </a:ext>
            </a:extLst>
          </p:cNvPr>
          <p:cNvSpPr txBox="1"/>
          <p:nvPr/>
        </p:nvSpPr>
        <p:spPr>
          <a:xfrm>
            <a:off x="6096000" y="1343059"/>
            <a:ext cx="34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2)  </a:t>
            </a: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이미지 크기 조정</a:t>
            </a:r>
            <a:endParaRPr lang="en-US" altLang="ko-KR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DF682-E5B4-9367-2D23-4F4A9F82D5D1}"/>
              </a:ext>
            </a:extLst>
          </p:cNvPr>
          <p:cNvSpPr txBox="1"/>
          <p:nvPr/>
        </p:nvSpPr>
        <p:spPr>
          <a:xfrm>
            <a:off x="6096000" y="2237682"/>
            <a:ext cx="34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3)  </a:t>
            </a: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정규화</a:t>
            </a:r>
            <a:endParaRPr lang="en-US" altLang="ko-KR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52DCF-C59E-05EB-FBC7-F3487D3C1F75}"/>
              </a:ext>
            </a:extLst>
          </p:cNvPr>
          <p:cNvSpPr txBox="1"/>
          <p:nvPr/>
        </p:nvSpPr>
        <p:spPr>
          <a:xfrm>
            <a:off x="6398374" y="1702508"/>
            <a:ext cx="5454614" cy="42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- 224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*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8344D-A00E-766A-2E0F-66701916E6AA}"/>
              </a:ext>
            </a:extLst>
          </p:cNvPr>
          <p:cNvSpPr txBox="1"/>
          <p:nvPr/>
        </p:nvSpPr>
        <p:spPr>
          <a:xfrm>
            <a:off x="6398374" y="2607014"/>
            <a:ext cx="5454614" cy="42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- 0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에서 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1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사이의 실수 값으로</a:t>
            </a:r>
            <a:endParaRPr lang="en-US" altLang="ko-KR" sz="16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5D837-E1B8-4C53-9F0B-D2771D009F24}"/>
              </a:ext>
            </a:extLst>
          </p:cNvPr>
          <p:cNvSpPr/>
          <p:nvPr/>
        </p:nvSpPr>
        <p:spPr>
          <a:xfrm>
            <a:off x="6753225" y="3600450"/>
            <a:ext cx="1876425" cy="20002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DEFB5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E97297-CC86-BC69-3E30-08497B3AFD37}"/>
              </a:ext>
            </a:extLst>
          </p:cNvPr>
          <p:cNvSpPr/>
          <p:nvPr/>
        </p:nvSpPr>
        <p:spPr>
          <a:xfrm>
            <a:off x="6753225" y="4736306"/>
            <a:ext cx="1257300" cy="20002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DEFB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63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5D9FA0-5600-97C6-CAF4-3E86E55180AC}"/>
              </a:ext>
            </a:extLst>
          </p:cNvPr>
          <p:cNvSpPr txBox="1"/>
          <p:nvPr/>
        </p:nvSpPr>
        <p:spPr>
          <a:xfrm>
            <a:off x="714349" y="1742404"/>
            <a:ext cx="5454614" cy="42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- </a:t>
            </a:r>
            <a:r>
              <a:rPr lang="ko-KR" altLang="en-US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비율 </a:t>
            </a:r>
            <a:r>
              <a:rPr lang="en-US" altLang="ko-KR" sz="16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70 : 17 :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82C55-44B7-2DB4-2FE3-3EBA7CD5EE38}"/>
              </a:ext>
            </a:extLst>
          </p:cNvPr>
          <p:cNvSpPr txBox="1"/>
          <p:nvPr/>
        </p:nvSpPr>
        <p:spPr>
          <a:xfrm>
            <a:off x="411975" y="1373072"/>
            <a:ext cx="34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4)  train / valid / test </a:t>
            </a: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나누기</a:t>
            </a:r>
            <a:endParaRPr lang="en-US" altLang="ko-KR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8CD0E7C-595B-D49D-C4FB-A87A25AE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382738"/>
            <a:ext cx="7920000" cy="71933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01312E2-4497-3E5F-67CA-494ED870045F}"/>
              </a:ext>
            </a:extLst>
          </p:cNvPr>
          <p:cNvSpPr/>
          <p:nvPr/>
        </p:nvSpPr>
        <p:spPr>
          <a:xfrm>
            <a:off x="4263015" y="1742403"/>
            <a:ext cx="560691" cy="359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DD98494-F881-4ADF-BD56-83C089840E2D}"/>
              </a:ext>
            </a:extLst>
          </p:cNvPr>
          <p:cNvSpPr/>
          <p:nvPr/>
        </p:nvSpPr>
        <p:spPr>
          <a:xfrm>
            <a:off x="5417058" y="1742402"/>
            <a:ext cx="560691" cy="359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37022D-9186-55DD-D08F-C562E3E914E0}"/>
              </a:ext>
            </a:extLst>
          </p:cNvPr>
          <p:cNvSpPr/>
          <p:nvPr/>
        </p:nvSpPr>
        <p:spPr>
          <a:xfrm>
            <a:off x="6957538" y="1742401"/>
            <a:ext cx="560691" cy="359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AB27D-26E8-282A-6D83-35621ECC806B}"/>
              </a:ext>
            </a:extLst>
          </p:cNvPr>
          <p:cNvSpPr txBox="1"/>
          <p:nvPr/>
        </p:nvSpPr>
        <p:spPr>
          <a:xfrm>
            <a:off x="411975" y="2391904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5) Validation / test dataset</a:t>
            </a:r>
            <a:r>
              <a:rPr lang="ko-KR" altLang="en-US" b="1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의 설정</a:t>
            </a:r>
            <a:endParaRPr lang="en-US" altLang="ko-KR" b="1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7B70E7-6100-C0A3-DBCF-B76F29E8D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9" y="2817213"/>
            <a:ext cx="4682346" cy="35532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EFAB3A-F963-3252-021C-D0026526B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403" y="2817213"/>
            <a:ext cx="4678100" cy="34524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0DF33A2-A1EB-798D-2A6B-1CA2492FBC03}"/>
              </a:ext>
            </a:extLst>
          </p:cNvPr>
          <p:cNvSpPr/>
          <p:nvPr/>
        </p:nvSpPr>
        <p:spPr>
          <a:xfrm>
            <a:off x="327999" y="959738"/>
            <a:ext cx="83976" cy="335899"/>
          </a:xfrm>
          <a:prstGeom prst="rect">
            <a:avLst/>
          </a:prstGeom>
          <a:solidFill>
            <a:srgbClr val="37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3E0A9-1A01-3BA0-37CA-8FB74D12A2EA}"/>
              </a:ext>
            </a:extLst>
          </p:cNvPr>
          <p:cNvSpPr txBox="1"/>
          <p:nvPr/>
        </p:nvSpPr>
        <p:spPr>
          <a:xfrm>
            <a:off x="411975" y="927633"/>
            <a:ext cx="57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전처리</a:t>
            </a:r>
            <a:endParaRPr lang="ko-KR" altLang="en-US" sz="2000" dirty="0"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FF4E6-D001-2EAD-CDC1-F734B0EC0BF8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2.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데이터 설명 및 </a:t>
            </a:r>
            <a:r>
              <a:rPr lang="ko-KR" altLang="en-US" sz="2400" dirty="0" err="1">
                <a:solidFill>
                  <a:srgbClr val="37306B"/>
                </a:solidFill>
                <a:latin typeface="ONE 모바일고딕 Title"/>
                <a:ea typeface="ONE 모바일고딕 Title"/>
              </a:rPr>
              <a:t>전처리</a:t>
            </a:r>
            <a:endParaRPr lang="ko-KR" altLang="en-US" sz="2400" dirty="0">
              <a:solidFill>
                <a:srgbClr val="37306B"/>
              </a:solidFill>
              <a:latin typeface="ONE 모바일고딕 Title"/>
              <a:ea typeface="ONE 모바일고딕 Title"/>
            </a:endParaRPr>
          </a:p>
        </p:txBody>
      </p:sp>
    </p:spTree>
    <p:extLst>
      <p:ext uri="{BB962C8B-B14F-4D97-AF65-F5344CB8AC3E}">
        <p14:creationId xmlns:p14="http://schemas.microsoft.com/office/powerpoint/2010/main" val="2283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2AEA0-622F-54D9-07B9-217BA1C52447}"/>
              </a:ext>
            </a:extLst>
          </p:cNvPr>
          <p:cNvCxnSpPr>
            <a:cxnSpLocks/>
          </p:cNvCxnSpPr>
          <p:nvPr/>
        </p:nvCxnSpPr>
        <p:spPr>
          <a:xfrm>
            <a:off x="0" y="709126"/>
            <a:ext cx="12192000" cy="0"/>
          </a:xfrm>
          <a:prstGeom prst="line">
            <a:avLst/>
          </a:prstGeom>
          <a:ln w="12700">
            <a:solidFill>
              <a:srgbClr val="373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F25E04B-3548-EA21-61BF-7530EA051BF7}"/>
              </a:ext>
            </a:extLst>
          </p:cNvPr>
          <p:cNvGrpSpPr/>
          <p:nvPr/>
        </p:nvGrpSpPr>
        <p:grpSpPr>
          <a:xfrm>
            <a:off x="816986" y="2087732"/>
            <a:ext cx="10558028" cy="3076768"/>
            <a:chOff x="826589" y="2043814"/>
            <a:chExt cx="10558028" cy="307676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0D532A7-67F2-06F9-43FF-C2C1A7E64DC8}"/>
                </a:ext>
              </a:extLst>
            </p:cNvPr>
            <p:cNvSpPr/>
            <p:nvPr/>
          </p:nvSpPr>
          <p:spPr>
            <a:xfrm>
              <a:off x="826589" y="2075920"/>
              <a:ext cx="83976" cy="335899"/>
            </a:xfrm>
            <a:prstGeom prst="rect">
              <a:avLst/>
            </a:prstGeom>
            <a:solidFill>
              <a:srgbClr val="373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3D3184-BC8C-568D-6E6E-E42678D83B6E}"/>
                </a:ext>
              </a:extLst>
            </p:cNvPr>
            <p:cNvSpPr txBox="1"/>
            <p:nvPr/>
          </p:nvSpPr>
          <p:spPr>
            <a:xfrm>
              <a:off x="910565" y="2043814"/>
              <a:ext cx="10474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TensorFlow</a:t>
              </a:r>
              <a:r>
                <a:rPr lang="ko-KR" altLang="en-US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 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: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</a:t>
              </a:r>
              <a:r>
                <a:rPr lang="ko-KR" altLang="en-US" sz="1600" dirty="0" err="1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딥러닝과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</a:t>
              </a:r>
              <a:r>
                <a:rPr lang="ko-KR" altLang="en-US" sz="1600" dirty="0" err="1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머신러닝을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위한 오픈소스 라이브러리</a:t>
              </a:r>
              <a:endPara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14AC763-9EA1-26D6-F033-6D8D44C764FB}"/>
                </a:ext>
              </a:extLst>
            </p:cNvPr>
            <p:cNvSpPr/>
            <p:nvPr/>
          </p:nvSpPr>
          <p:spPr>
            <a:xfrm>
              <a:off x="826589" y="2812059"/>
              <a:ext cx="83976" cy="335899"/>
            </a:xfrm>
            <a:prstGeom prst="rect">
              <a:avLst/>
            </a:prstGeom>
            <a:solidFill>
              <a:srgbClr val="373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09CDE4-13FD-FFCB-7D34-9E694857C75E}"/>
                </a:ext>
              </a:extLst>
            </p:cNvPr>
            <p:cNvSpPr txBox="1"/>
            <p:nvPr/>
          </p:nvSpPr>
          <p:spPr>
            <a:xfrm>
              <a:off x="910565" y="2784032"/>
              <a:ext cx="10105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ONE 모바일고딕 Bold" panose="00000800000000000000" pitchFamily="2" charset="-127"/>
                  <a:ea typeface="ONE 모바일고딕 Bold" panose="00000800000000000000" pitchFamily="2" charset="-127"/>
                </a:rPr>
                <a:t>전이학습 </a:t>
              </a:r>
              <a:r>
                <a:rPr lang="en-US" altLang="ko-KR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: </a:t>
              </a:r>
              <a:r>
                <a:rPr lang="ko-KR" altLang="en-US" sz="16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사전 학습된 모델을 사용하여 새로운 작업에 대한 딥러닝 모델을 학습하는 기법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96514AD-A208-CCA4-B526-11C19FFDF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565" y="3385082"/>
              <a:ext cx="9360000" cy="17355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DC4ADC-9127-75C5-E92C-D9445996FEDD}"/>
              </a:ext>
            </a:extLst>
          </p:cNvPr>
          <p:cNvSpPr txBox="1"/>
          <p:nvPr/>
        </p:nvSpPr>
        <p:spPr>
          <a:xfrm>
            <a:off x="198824" y="133816"/>
            <a:ext cx="6622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3</a:t>
            </a:r>
            <a:r>
              <a:rPr lang="en-US" altLang="ko-KR" sz="2400">
                <a:solidFill>
                  <a:srgbClr val="37306B"/>
                </a:solidFill>
                <a:latin typeface="ONE 모바일고딕 Title"/>
                <a:ea typeface="ONE 모바일고딕 Title"/>
              </a:rPr>
              <a:t>. </a:t>
            </a:r>
            <a:r>
              <a:rPr lang="ko-KR" altLang="en-US" sz="2400" dirty="0">
                <a:solidFill>
                  <a:srgbClr val="37306B"/>
                </a:solidFill>
                <a:latin typeface="ONE 모바일고딕 Title"/>
                <a:ea typeface="ONE 모바일고딕 Title"/>
              </a:rPr>
              <a:t>분석 방법론 설명</a:t>
            </a:r>
          </a:p>
        </p:txBody>
      </p:sp>
    </p:spTree>
    <p:extLst>
      <p:ext uri="{BB962C8B-B14F-4D97-AF65-F5344CB8AC3E}">
        <p14:creationId xmlns:p14="http://schemas.microsoft.com/office/powerpoint/2010/main" val="108264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3098</Words>
  <Application>Microsoft Office PowerPoint</Application>
  <PresentationFormat>와이드스크린</PresentationFormat>
  <Paragraphs>480</Paragraphs>
  <Slides>47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Arial</vt:lpstr>
      <vt:lpstr>ONE 모바일고딕 Bold</vt:lpstr>
      <vt:lpstr>ONE 모바일고딕 Regular</vt:lpstr>
      <vt:lpstr>ONE 모바일고딕 Title</vt:lpstr>
      <vt:lpstr>Symbol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정빈</dc:creator>
  <cp:lastModifiedBy>다현 김</cp:lastModifiedBy>
  <cp:revision>78</cp:revision>
  <dcterms:created xsi:type="dcterms:W3CDTF">2023-04-29T15:33:54Z</dcterms:created>
  <dcterms:modified xsi:type="dcterms:W3CDTF">2023-06-05T16:02:27Z</dcterms:modified>
  <cp:version/>
</cp:coreProperties>
</file>