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7" r:id="rId3"/>
    <p:sldId id="261" r:id="rId4"/>
    <p:sldId id="273" r:id="rId5"/>
    <p:sldId id="260" r:id="rId6"/>
    <p:sldId id="262" r:id="rId7"/>
    <p:sldId id="263" r:id="rId8"/>
    <p:sldId id="264" r:id="rId9"/>
    <p:sldId id="265" r:id="rId10"/>
    <p:sldId id="268" r:id="rId11"/>
    <p:sldId id="294" r:id="rId12"/>
    <p:sldId id="293" r:id="rId13"/>
    <p:sldId id="269" r:id="rId14"/>
    <p:sldId id="274" r:id="rId15"/>
    <p:sldId id="305"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92" r:id="rId29"/>
    <p:sldId id="289" r:id="rId30"/>
    <p:sldId id="290" r:id="rId31"/>
    <p:sldId id="291" r:id="rId32"/>
    <p:sldId id="295" r:id="rId33"/>
    <p:sldId id="296" r:id="rId34"/>
    <p:sldId id="297" r:id="rId35"/>
    <p:sldId id="298" r:id="rId36"/>
    <p:sldId id="299" r:id="rId37"/>
    <p:sldId id="300" r:id="rId38"/>
    <p:sldId id="301" r:id="rId39"/>
    <p:sldId id="270" r:id="rId40"/>
    <p:sldId id="287" r:id="rId41"/>
    <p:sldId id="302" r:id="rId42"/>
    <p:sldId id="271" r:id="rId43"/>
    <p:sldId id="304" r:id="rId44"/>
    <p:sldId id="272"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391287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23200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0529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370283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5510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78955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1998901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1724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47814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C429-F825-46AD-9522-35D4E58F64DF}" type="datetimeFigureOut">
              <a:rPr lang="en-ID" smtClean="0"/>
              <a:t>05/10/2020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231153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2C429-F825-46AD-9522-35D4E58F64DF}" type="datetimeFigureOut">
              <a:rPr lang="en-ID" smtClean="0"/>
              <a:t>05/10/2020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11973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2C429-F825-46AD-9522-35D4E58F64DF}" type="datetimeFigureOut">
              <a:rPr lang="en-ID" smtClean="0"/>
              <a:t>05/10/2020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371338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2C429-F825-46AD-9522-35D4E58F64DF}" type="datetimeFigureOut">
              <a:rPr lang="en-ID" smtClean="0"/>
              <a:t>05/10/2020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9173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2C429-F825-46AD-9522-35D4E58F64DF}" type="datetimeFigureOut">
              <a:rPr lang="en-ID" smtClean="0"/>
              <a:t>05/10/2020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387232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2C429-F825-46AD-9522-35D4E58F64DF}" type="datetimeFigureOut">
              <a:rPr lang="en-ID" smtClean="0"/>
              <a:t>05/10/2020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43909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2C429-F825-46AD-9522-35D4E58F64DF}" type="datetimeFigureOut">
              <a:rPr lang="en-ID" smtClean="0"/>
              <a:t>05/10/2020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7DF4A59-D1F5-4793-B74C-803DBA30FF98}" type="slidenum">
              <a:rPr lang="en-ID" smtClean="0"/>
              <a:t>‹#›</a:t>
            </a:fld>
            <a:endParaRPr lang="en-ID"/>
          </a:p>
        </p:txBody>
      </p:sp>
    </p:spTree>
    <p:extLst>
      <p:ext uri="{BB962C8B-B14F-4D97-AF65-F5344CB8AC3E}">
        <p14:creationId xmlns:p14="http://schemas.microsoft.com/office/powerpoint/2010/main" val="93933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42C429-F825-46AD-9522-35D4E58F64DF}" type="datetimeFigureOut">
              <a:rPr lang="en-ID" smtClean="0"/>
              <a:t>05/10/2020</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DF4A59-D1F5-4793-B74C-803DBA30FF98}" type="slidenum">
              <a:rPr lang="en-ID" smtClean="0"/>
              <a:t>‹#›</a:t>
            </a:fld>
            <a:endParaRPr lang="en-ID"/>
          </a:p>
        </p:txBody>
      </p:sp>
    </p:spTree>
    <p:extLst>
      <p:ext uri="{BB962C8B-B14F-4D97-AF65-F5344CB8AC3E}">
        <p14:creationId xmlns:p14="http://schemas.microsoft.com/office/powerpoint/2010/main" val="24773693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8BC7-B81E-4D1C-8E23-B1509C5426CF}"/>
              </a:ext>
            </a:extLst>
          </p:cNvPr>
          <p:cNvSpPr>
            <a:spLocks noGrp="1"/>
          </p:cNvSpPr>
          <p:nvPr>
            <p:ph type="ctrTitle"/>
          </p:nvPr>
        </p:nvSpPr>
        <p:spPr/>
        <p:txBody>
          <a:bodyPr>
            <a:normAutofit/>
          </a:bodyPr>
          <a:lstStyle/>
          <a:p>
            <a:pPr>
              <a:lnSpc>
                <a:spcPct val="90000"/>
              </a:lnSpc>
            </a:pPr>
            <a:r>
              <a:rPr lang="en-US" dirty="0"/>
              <a:t>PREDICTING CAR ACCIDENT'SEVERITY</a:t>
            </a:r>
            <a:endParaRPr lang="en-ID" dirty="0"/>
          </a:p>
        </p:txBody>
      </p:sp>
      <p:sp>
        <p:nvSpPr>
          <p:cNvPr id="3" name="Subtitle 2">
            <a:extLst>
              <a:ext uri="{FF2B5EF4-FFF2-40B4-BE49-F238E27FC236}">
                <a16:creationId xmlns:a16="http://schemas.microsoft.com/office/drawing/2014/main" id="{33D80E36-1F0F-431A-94C4-B2DE241C1A8E}"/>
              </a:ext>
            </a:extLst>
          </p:cNvPr>
          <p:cNvSpPr>
            <a:spLocks noGrp="1"/>
          </p:cNvSpPr>
          <p:nvPr>
            <p:ph type="subTitle" idx="1"/>
          </p:nvPr>
        </p:nvSpPr>
        <p:spPr/>
        <p:txBody>
          <a:bodyPr>
            <a:normAutofit lnSpcReduction="10000"/>
          </a:bodyPr>
          <a:lstStyle/>
          <a:p>
            <a:r>
              <a:rPr lang="en-US" dirty="0">
                <a:solidFill>
                  <a:schemeClr val="tx1"/>
                </a:solidFill>
              </a:rPr>
              <a:t>IBM Applied Data Science Capstone Project</a:t>
            </a:r>
          </a:p>
          <a:p>
            <a:endParaRPr lang="en-US" dirty="0">
              <a:solidFill>
                <a:schemeClr val="tx1"/>
              </a:solidFill>
            </a:endParaRPr>
          </a:p>
          <a:p>
            <a:r>
              <a:rPr lang="en-US" b="1" dirty="0">
                <a:solidFill>
                  <a:schemeClr val="tx1"/>
                </a:solidFill>
              </a:rPr>
              <a:t>JEFRY HAMJAYA</a:t>
            </a:r>
            <a:endParaRPr lang="en-ID" b="1" dirty="0">
              <a:solidFill>
                <a:schemeClr val="tx1"/>
              </a:solidFill>
            </a:endParaRPr>
          </a:p>
        </p:txBody>
      </p:sp>
    </p:spTree>
    <p:extLst>
      <p:ext uri="{BB962C8B-B14F-4D97-AF65-F5344CB8AC3E}">
        <p14:creationId xmlns:p14="http://schemas.microsoft.com/office/powerpoint/2010/main" val="22509658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D6C4F-8E02-4CC4-8262-603813787AE4}"/>
              </a:ext>
            </a:extLst>
          </p:cNvPr>
          <p:cNvSpPr>
            <a:spLocks noGrp="1"/>
          </p:cNvSpPr>
          <p:nvPr>
            <p:ph type="title"/>
          </p:nvPr>
        </p:nvSpPr>
        <p:spPr/>
        <p:txBody>
          <a:bodyPr/>
          <a:lstStyle/>
          <a:p>
            <a:r>
              <a:rPr lang="en-US" dirty="0"/>
              <a:t>3.</a:t>
            </a:r>
            <a:br>
              <a:rPr lang="en-US" dirty="0"/>
            </a:br>
            <a:r>
              <a:rPr lang="en-US" dirty="0"/>
              <a:t>METHODOLOGY</a:t>
            </a:r>
            <a:endParaRPr lang="en-ID" dirty="0"/>
          </a:p>
        </p:txBody>
      </p:sp>
      <p:sp>
        <p:nvSpPr>
          <p:cNvPr id="5" name="Text Placeholder 4">
            <a:extLst>
              <a:ext uri="{FF2B5EF4-FFF2-40B4-BE49-F238E27FC236}">
                <a16:creationId xmlns:a16="http://schemas.microsoft.com/office/drawing/2014/main" id="{FEC0F892-B18E-407E-8B88-6974C0613C0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13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41336-5DDF-4EA8-AE1D-8484600DD5E7}"/>
              </a:ext>
            </a:extLst>
          </p:cNvPr>
          <p:cNvSpPr>
            <a:spLocks noGrp="1"/>
          </p:cNvSpPr>
          <p:nvPr>
            <p:ph type="title"/>
          </p:nvPr>
        </p:nvSpPr>
        <p:spPr/>
        <p:txBody>
          <a:bodyPr/>
          <a:lstStyle/>
          <a:p>
            <a:r>
              <a:rPr lang="en-US" dirty="0"/>
              <a:t>IMPORTING THE DATA</a:t>
            </a:r>
            <a:endParaRPr lang="en-ID" dirty="0"/>
          </a:p>
        </p:txBody>
      </p:sp>
      <p:sp>
        <p:nvSpPr>
          <p:cNvPr id="5" name="Content Placeholder 4">
            <a:extLst>
              <a:ext uri="{FF2B5EF4-FFF2-40B4-BE49-F238E27FC236}">
                <a16:creationId xmlns:a16="http://schemas.microsoft.com/office/drawing/2014/main" id="{FA2D75D0-6579-4D44-8E1C-CF0E13AB82A3}"/>
              </a:ext>
            </a:extLst>
          </p:cNvPr>
          <p:cNvSpPr>
            <a:spLocks noGrp="1"/>
          </p:cNvSpPr>
          <p:nvPr>
            <p:ph idx="1"/>
          </p:nvPr>
        </p:nvSpPr>
        <p:spPr>
          <a:xfrm>
            <a:off x="677334" y="2164217"/>
            <a:ext cx="7580258" cy="3880773"/>
          </a:xfrm>
        </p:spPr>
        <p:txBody>
          <a:bodyPr/>
          <a:lstStyle/>
          <a:p>
            <a:pPr marL="0" indent="0">
              <a:buNone/>
            </a:pPr>
            <a:r>
              <a:rPr lang="en-US" dirty="0"/>
              <a:t>We start by importing the data in the notebook and importing some necessary packages into it.</a:t>
            </a:r>
          </a:p>
          <a:p>
            <a:pPr marL="0" indent="0">
              <a:buNone/>
            </a:pPr>
            <a:endParaRPr lang="en-US" dirty="0"/>
          </a:p>
          <a:p>
            <a:pPr marL="0" indent="0">
              <a:buNone/>
            </a:pPr>
            <a:endParaRPr lang="en-ID" dirty="0"/>
          </a:p>
        </p:txBody>
      </p:sp>
      <p:pic>
        <p:nvPicPr>
          <p:cNvPr id="6" name="Picture 5">
            <a:extLst>
              <a:ext uri="{FF2B5EF4-FFF2-40B4-BE49-F238E27FC236}">
                <a16:creationId xmlns:a16="http://schemas.microsoft.com/office/drawing/2014/main" id="{43F38C19-E8A8-4113-B879-B02602B1F3F8}"/>
              </a:ext>
            </a:extLst>
          </p:cNvPr>
          <p:cNvPicPr>
            <a:picLocks noChangeAspect="1"/>
          </p:cNvPicPr>
          <p:nvPr/>
        </p:nvPicPr>
        <p:blipFill>
          <a:blip r:embed="rId2"/>
          <a:stretch>
            <a:fillRect/>
          </a:stretch>
        </p:blipFill>
        <p:spPr>
          <a:xfrm>
            <a:off x="8397551" y="1488612"/>
            <a:ext cx="2515465" cy="2127227"/>
          </a:xfrm>
          <a:prstGeom prst="rect">
            <a:avLst/>
          </a:prstGeom>
        </p:spPr>
      </p:pic>
      <p:pic>
        <p:nvPicPr>
          <p:cNvPr id="7" name="Picture 6">
            <a:extLst>
              <a:ext uri="{FF2B5EF4-FFF2-40B4-BE49-F238E27FC236}">
                <a16:creationId xmlns:a16="http://schemas.microsoft.com/office/drawing/2014/main" id="{FB755941-0EEA-4BB5-B846-66F8AD640308}"/>
              </a:ext>
            </a:extLst>
          </p:cNvPr>
          <p:cNvPicPr>
            <a:picLocks noChangeAspect="1"/>
          </p:cNvPicPr>
          <p:nvPr/>
        </p:nvPicPr>
        <p:blipFill>
          <a:blip r:embed="rId3"/>
          <a:stretch>
            <a:fillRect/>
          </a:stretch>
        </p:blipFill>
        <p:spPr>
          <a:xfrm>
            <a:off x="677334" y="3844611"/>
            <a:ext cx="10235682" cy="2781800"/>
          </a:xfrm>
          <a:prstGeom prst="rect">
            <a:avLst/>
          </a:prstGeom>
        </p:spPr>
      </p:pic>
    </p:spTree>
    <p:extLst>
      <p:ext uri="{BB962C8B-B14F-4D97-AF65-F5344CB8AC3E}">
        <p14:creationId xmlns:p14="http://schemas.microsoft.com/office/powerpoint/2010/main" val="264242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30D5A-E997-4170-BC84-D03B6F7C3903}"/>
              </a:ext>
            </a:extLst>
          </p:cNvPr>
          <p:cNvSpPr>
            <a:spLocks noGrp="1"/>
          </p:cNvSpPr>
          <p:nvPr>
            <p:ph type="title"/>
          </p:nvPr>
        </p:nvSpPr>
        <p:spPr/>
        <p:txBody>
          <a:bodyPr/>
          <a:lstStyle/>
          <a:p>
            <a:r>
              <a:rPr lang="en-US" dirty="0"/>
              <a:t>PRELIMINARY TARGET CHECK</a:t>
            </a:r>
            <a:endParaRPr lang="en-ID" dirty="0"/>
          </a:p>
        </p:txBody>
      </p:sp>
      <p:sp>
        <p:nvSpPr>
          <p:cNvPr id="5" name="Content Placeholder 4">
            <a:extLst>
              <a:ext uri="{FF2B5EF4-FFF2-40B4-BE49-F238E27FC236}">
                <a16:creationId xmlns:a16="http://schemas.microsoft.com/office/drawing/2014/main" id="{6E2963EC-0487-4614-8BAB-DAF88D407B55}"/>
              </a:ext>
            </a:extLst>
          </p:cNvPr>
          <p:cNvSpPr>
            <a:spLocks noGrp="1"/>
          </p:cNvSpPr>
          <p:nvPr>
            <p:ph idx="1"/>
          </p:nvPr>
        </p:nvSpPr>
        <p:spPr>
          <a:xfrm>
            <a:off x="677334" y="1488614"/>
            <a:ext cx="8596668" cy="3880773"/>
          </a:xfrm>
        </p:spPr>
        <p:txBody>
          <a:bodyPr/>
          <a:lstStyle/>
          <a:p>
            <a:pPr marL="0" indent="0" algn="just">
              <a:buNone/>
            </a:pPr>
            <a:r>
              <a:rPr lang="en-US" dirty="0"/>
              <a:t>Then, we’ll check the target column SEVERITYCODE.</a:t>
            </a:r>
          </a:p>
          <a:p>
            <a:pPr marL="0" indent="0" algn="just">
              <a:buNone/>
            </a:pPr>
            <a:endParaRPr lang="en-US" dirty="0"/>
          </a:p>
          <a:p>
            <a:pPr marL="0" indent="0" algn="just">
              <a:buNone/>
            </a:pPr>
            <a:r>
              <a:rPr lang="en-US" dirty="0"/>
              <a:t>Using </a:t>
            </a:r>
            <a:r>
              <a:rPr lang="en-US" dirty="0" err="1"/>
              <a:t>countplot</a:t>
            </a:r>
            <a:r>
              <a:rPr lang="en-US" dirty="0"/>
              <a:t>, we can see that the data is very unbalanced, and highly skewed towards SEVERITYCODE = 1. Training our model with this kind of data is not recommended due to the bias.</a:t>
            </a:r>
          </a:p>
          <a:p>
            <a:pPr marL="0" indent="0" algn="just">
              <a:buNone/>
            </a:pPr>
            <a:endParaRPr lang="en-US" dirty="0"/>
          </a:p>
          <a:p>
            <a:pPr marL="0" indent="0" algn="just">
              <a:buNone/>
            </a:pPr>
            <a:r>
              <a:rPr lang="en-US" dirty="0"/>
              <a:t>We’ll address this issue when we start to train our model later.</a:t>
            </a:r>
          </a:p>
          <a:p>
            <a:pPr marL="0" indent="0" algn="just">
              <a:buNone/>
            </a:pPr>
            <a:endParaRPr lang="en-ID" dirty="0"/>
          </a:p>
        </p:txBody>
      </p:sp>
      <p:pic>
        <p:nvPicPr>
          <p:cNvPr id="6" name="Picture 5">
            <a:extLst>
              <a:ext uri="{FF2B5EF4-FFF2-40B4-BE49-F238E27FC236}">
                <a16:creationId xmlns:a16="http://schemas.microsoft.com/office/drawing/2014/main" id="{44DE9941-8A96-48EF-A833-DE64D7519F53}"/>
              </a:ext>
            </a:extLst>
          </p:cNvPr>
          <p:cNvPicPr>
            <a:picLocks noChangeAspect="1"/>
          </p:cNvPicPr>
          <p:nvPr/>
        </p:nvPicPr>
        <p:blipFill>
          <a:blip r:embed="rId2"/>
          <a:stretch>
            <a:fillRect/>
          </a:stretch>
        </p:blipFill>
        <p:spPr>
          <a:xfrm>
            <a:off x="7637450" y="1488613"/>
            <a:ext cx="3877216" cy="2734252"/>
          </a:xfrm>
          <a:prstGeom prst="rect">
            <a:avLst/>
          </a:prstGeom>
        </p:spPr>
      </p:pic>
    </p:spTree>
    <p:extLst>
      <p:ext uri="{BB962C8B-B14F-4D97-AF65-F5344CB8AC3E}">
        <p14:creationId xmlns:p14="http://schemas.microsoft.com/office/powerpoint/2010/main" val="79887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63201D-6EBF-4D4C-8518-EDC12931D31A}"/>
              </a:ext>
            </a:extLst>
          </p:cNvPr>
          <p:cNvSpPr>
            <a:spLocks noGrp="1"/>
          </p:cNvSpPr>
          <p:nvPr>
            <p:ph type="title"/>
          </p:nvPr>
        </p:nvSpPr>
        <p:spPr/>
        <p:txBody>
          <a:bodyPr/>
          <a:lstStyle/>
          <a:p>
            <a:r>
              <a:rPr lang="en-US" dirty="0"/>
              <a:t>PRELIMINARY FEATURES CHECK</a:t>
            </a:r>
            <a:endParaRPr lang="en-ID" dirty="0"/>
          </a:p>
        </p:txBody>
      </p:sp>
      <p:sp>
        <p:nvSpPr>
          <p:cNvPr id="5" name="Content Placeholder 4">
            <a:extLst>
              <a:ext uri="{FF2B5EF4-FFF2-40B4-BE49-F238E27FC236}">
                <a16:creationId xmlns:a16="http://schemas.microsoft.com/office/drawing/2014/main" id="{4F54845D-5C95-4380-9D66-047D08191BE3}"/>
              </a:ext>
            </a:extLst>
          </p:cNvPr>
          <p:cNvSpPr>
            <a:spLocks noGrp="1"/>
          </p:cNvSpPr>
          <p:nvPr>
            <p:ph idx="1"/>
          </p:nvPr>
        </p:nvSpPr>
        <p:spPr/>
        <p:txBody>
          <a:bodyPr/>
          <a:lstStyle/>
          <a:p>
            <a:pPr marL="0" indent="0">
              <a:buNone/>
            </a:pPr>
            <a:r>
              <a:rPr lang="en-US" dirty="0"/>
              <a:t>Next, we examine the features that we decided to use one by one to see their significance on the Severity value.</a:t>
            </a:r>
          </a:p>
          <a:p>
            <a:pPr marL="0" indent="0">
              <a:buNone/>
            </a:pPr>
            <a:endParaRPr lang="en-US" dirty="0"/>
          </a:p>
          <a:p>
            <a:pPr marL="400050" lvl="1" indent="0">
              <a:buNone/>
            </a:pPr>
            <a:r>
              <a:rPr lang="en-ID" b="0" i="0" dirty="0">
                <a:solidFill>
                  <a:srgbClr val="D4D4D4"/>
                </a:solidFill>
                <a:effectLst/>
                <a:latin typeface="Consolas" panose="020B0609020204030204" pitchFamily="49" charset="0"/>
              </a:rPr>
              <a:t>X, Y, ADDRTYPE,  INTKEY,  PERSONCOUNT, SDOT_COLCODE,</a:t>
            </a:r>
          </a:p>
          <a:p>
            <a:pPr marL="400050" lvl="1" indent="0">
              <a:buNone/>
            </a:pPr>
            <a:r>
              <a:rPr lang="en-ID" b="0" i="0" dirty="0">
                <a:solidFill>
                  <a:srgbClr val="D4D4D4"/>
                </a:solidFill>
                <a:effectLst/>
                <a:latin typeface="Consolas" panose="020B0609020204030204" pitchFamily="49" charset="0"/>
              </a:rPr>
              <a:t>INATTENTIONIND, UNDERINFL, WEATHER, ROADCOND, LIGHTCOND,</a:t>
            </a:r>
          </a:p>
          <a:p>
            <a:pPr marL="400050" lvl="1" indent="0">
              <a:buNone/>
            </a:pPr>
            <a:r>
              <a:rPr lang="en-ID" b="0" i="0" dirty="0">
                <a:solidFill>
                  <a:srgbClr val="D4D4D4"/>
                </a:solidFill>
                <a:effectLst/>
                <a:latin typeface="Consolas" panose="020B0609020204030204" pitchFamily="49" charset="0"/>
              </a:rPr>
              <a:t>SPEEDING, ST_COLCODE, SEGLANEKEY, CROSSWALKKEY, HITPARKEDCAR</a:t>
            </a:r>
            <a:endParaRPr lang="en-ID" dirty="0"/>
          </a:p>
        </p:txBody>
      </p:sp>
    </p:spTree>
    <p:extLst>
      <p:ext uri="{BB962C8B-B14F-4D97-AF65-F5344CB8AC3E}">
        <p14:creationId xmlns:p14="http://schemas.microsoft.com/office/powerpoint/2010/main" val="411716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1B33-DE0B-47F6-B721-CAAA48AD4AFA}"/>
              </a:ext>
            </a:extLst>
          </p:cNvPr>
          <p:cNvSpPr>
            <a:spLocks noGrp="1"/>
          </p:cNvSpPr>
          <p:nvPr>
            <p:ph type="title"/>
          </p:nvPr>
        </p:nvSpPr>
        <p:spPr/>
        <p:txBody>
          <a:bodyPr/>
          <a:lstStyle/>
          <a:p>
            <a:r>
              <a:rPr lang="en-US" dirty="0"/>
              <a:t>X, Y</a:t>
            </a:r>
            <a:endParaRPr lang="en-ID" dirty="0"/>
          </a:p>
        </p:txBody>
      </p:sp>
      <p:sp>
        <p:nvSpPr>
          <p:cNvPr id="3" name="Content Placeholder 2">
            <a:extLst>
              <a:ext uri="{FF2B5EF4-FFF2-40B4-BE49-F238E27FC236}">
                <a16:creationId xmlns:a16="http://schemas.microsoft.com/office/drawing/2014/main" id="{EB7C9A7C-9EEF-41DC-B1D8-CBD5B8B3991E}"/>
              </a:ext>
            </a:extLst>
          </p:cNvPr>
          <p:cNvSpPr>
            <a:spLocks noGrp="1"/>
          </p:cNvSpPr>
          <p:nvPr>
            <p:ph idx="1"/>
          </p:nvPr>
        </p:nvSpPr>
        <p:spPr>
          <a:xfrm>
            <a:off x="677334" y="1488613"/>
            <a:ext cx="5536854" cy="3880773"/>
          </a:xfrm>
        </p:spPr>
        <p:txBody>
          <a:bodyPr>
            <a:normAutofit lnSpcReduction="10000"/>
          </a:bodyPr>
          <a:lstStyle/>
          <a:p>
            <a:pPr marL="0" indent="0" algn="just">
              <a:buNone/>
            </a:pPr>
            <a:r>
              <a:rPr lang="en-US" dirty="0"/>
              <a:t>By plotting X and Y, we can see that there is no clear separation between areas with SEVERITYCODE = 1 and  2. </a:t>
            </a:r>
          </a:p>
          <a:p>
            <a:pPr marL="0" indent="0" algn="just">
              <a:buNone/>
            </a:pPr>
            <a:r>
              <a:rPr lang="en-US" dirty="0"/>
              <a:t>Also there are 5334 rows with missing X and Y information.</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We can conclude that we can drop these columns as they pose little significance for predicting SEVERITYCODE values.</a:t>
            </a:r>
          </a:p>
          <a:p>
            <a:pPr marL="0" indent="0" algn="just">
              <a:buNone/>
            </a:pPr>
            <a:endParaRPr lang="en-ID" dirty="0"/>
          </a:p>
        </p:txBody>
      </p:sp>
      <p:pic>
        <p:nvPicPr>
          <p:cNvPr id="5" name="Picture 4">
            <a:extLst>
              <a:ext uri="{FF2B5EF4-FFF2-40B4-BE49-F238E27FC236}">
                <a16:creationId xmlns:a16="http://schemas.microsoft.com/office/drawing/2014/main" id="{9AFB2DC0-7D93-47A1-96AD-B4B96A50AE9B}"/>
              </a:ext>
            </a:extLst>
          </p:cNvPr>
          <p:cNvPicPr>
            <a:picLocks noChangeAspect="1"/>
          </p:cNvPicPr>
          <p:nvPr/>
        </p:nvPicPr>
        <p:blipFill>
          <a:blip r:embed="rId2"/>
          <a:stretch>
            <a:fillRect/>
          </a:stretch>
        </p:blipFill>
        <p:spPr>
          <a:xfrm>
            <a:off x="6540708" y="1488613"/>
            <a:ext cx="5001323" cy="3775060"/>
          </a:xfrm>
          <a:prstGeom prst="rect">
            <a:avLst/>
          </a:prstGeom>
        </p:spPr>
      </p:pic>
      <p:pic>
        <p:nvPicPr>
          <p:cNvPr id="6" name="Picture 5">
            <a:extLst>
              <a:ext uri="{FF2B5EF4-FFF2-40B4-BE49-F238E27FC236}">
                <a16:creationId xmlns:a16="http://schemas.microsoft.com/office/drawing/2014/main" id="{68B2A3D5-54C6-425F-8DE8-981C0190442C}"/>
              </a:ext>
            </a:extLst>
          </p:cNvPr>
          <p:cNvPicPr>
            <a:picLocks noChangeAspect="1"/>
          </p:cNvPicPr>
          <p:nvPr/>
        </p:nvPicPr>
        <p:blipFill rotWithShape="1">
          <a:blip r:embed="rId3"/>
          <a:srcRect l="13178" t="11174"/>
          <a:stretch/>
        </p:blipFill>
        <p:spPr>
          <a:xfrm>
            <a:off x="777205" y="3076399"/>
            <a:ext cx="2668556" cy="1077433"/>
          </a:xfrm>
          <a:prstGeom prst="rect">
            <a:avLst/>
          </a:prstGeom>
        </p:spPr>
      </p:pic>
    </p:spTree>
    <p:extLst>
      <p:ext uri="{BB962C8B-B14F-4D97-AF65-F5344CB8AC3E}">
        <p14:creationId xmlns:p14="http://schemas.microsoft.com/office/powerpoint/2010/main" val="363719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126B-3F5F-436E-820C-790B7AE08B50}"/>
              </a:ext>
            </a:extLst>
          </p:cNvPr>
          <p:cNvSpPr>
            <a:spLocks noGrp="1"/>
          </p:cNvSpPr>
          <p:nvPr>
            <p:ph type="title"/>
          </p:nvPr>
        </p:nvSpPr>
        <p:spPr/>
        <p:txBody>
          <a:bodyPr/>
          <a:lstStyle/>
          <a:p>
            <a:r>
              <a:rPr lang="en-US" dirty="0"/>
              <a:t>INTKEY</a:t>
            </a:r>
            <a:endParaRPr lang="en-ID" dirty="0"/>
          </a:p>
        </p:txBody>
      </p:sp>
      <p:sp>
        <p:nvSpPr>
          <p:cNvPr id="3" name="Content Placeholder 2">
            <a:extLst>
              <a:ext uri="{FF2B5EF4-FFF2-40B4-BE49-F238E27FC236}">
                <a16:creationId xmlns:a16="http://schemas.microsoft.com/office/drawing/2014/main" id="{1D982809-ACBC-4CE0-9E04-273AC86E7F24}"/>
              </a:ext>
            </a:extLst>
          </p:cNvPr>
          <p:cNvSpPr>
            <a:spLocks noGrp="1"/>
          </p:cNvSpPr>
          <p:nvPr>
            <p:ph idx="1"/>
          </p:nvPr>
        </p:nvSpPr>
        <p:spPr>
          <a:xfrm>
            <a:off x="677334" y="1488613"/>
            <a:ext cx="8596668" cy="3880773"/>
          </a:xfrm>
        </p:spPr>
        <p:txBody>
          <a:bodyPr/>
          <a:lstStyle/>
          <a:p>
            <a:pPr marL="0" indent="0" algn="just">
              <a:buNone/>
            </a:pPr>
            <a:r>
              <a:rPr lang="en-US" dirty="0"/>
              <a:t>INTKEY refers to intersection number related to the accident. Since more than half of the information are missing, we'll drop this column</a:t>
            </a:r>
            <a:endParaRPr lang="en-ID" dirty="0"/>
          </a:p>
        </p:txBody>
      </p:sp>
      <p:pic>
        <p:nvPicPr>
          <p:cNvPr id="4" name="Picture 3">
            <a:extLst>
              <a:ext uri="{FF2B5EF4-FFF2-40B4-BE49-F238E27FC236}">
                <a16:creationId xmlns:a16="http://schemas.microsoft.com/office/drawing/2014/main" id="{E97C32F4-CC62-49ED-863D-459A588E1304}"/>
              </a:ext>
            </a:extLst>
          </p:cNvPr>
          <p:cNvPicPr>
            <a:picLocks noChangeAspect="1"/>
          </p:cNvPicPr>
          <p:nvPr/>
        </p:nvPicPr>
        <p:blipFill>
          <a:blip r:embed="rId2"/>
          <a:stretch>
            <a:fillRect/>
          </a:stretch>
        </p:blipFill>
        <p:spPr>
          <a:xfrm>
            <a:off x="677334" y="2371202"/>
            <a:ext cx="2810267" cy="876422"/>
          </a:xfrm>
          <a:prstGeom prst="rect">
            <a:avLst/>
          </a:prstGeom>
        </p:spPr>
      </p:pic>
      <p:pic>
        <p:nvPicPr>
          <p:cNvPr id="5" name="Picture 4">
            <a:extLst>
              <a:ext uri="{FF2B5EF4-FFF2-40B4-BE49-F238E27FC236}">
                <a16:creationId xmlns:a16="http://schemas.microsoft.com/office/drawing/2014/main" id="{BA102378-3E27-42C2-BF04-CA64240DD267}"/>
              </a:ext>
            </a:extLst>
          </p:cNvPr>
          <p:cNvPicPr>
            <a:picLocks noChangeAspect="1"/>
          </p:cNvPicPr>
          <p:nvPr/>
        </p:nvPicPr>
        <p:blipFill>
          <a:blip r:embed="rId3"/>
          <a:stretch>
            <a:fillRect/>
          </a:stretch>
        </p:blipFill>
        <p:spPr>
          <a:xfrm>
            <a:off x="677334" y="3488373"/>
            <a:ext cx="4058216" cy="638264"/>
          </a:xfrm>
          <a:prstGeom prst="rect">
            <a:avLst/>
          </a:prstGeom>
        </p:spPr>
      </p:pic>
    </p:spTree>
    <p:extLst>
      <p:ext uri="{BB962C8B-B14F-4D97-AF65-F5344CB8AC3E}">
        <p14:creationId xmlns:p14="http://schemas.microsoft.com/office/powerpoint/2010/main" val="286588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2576-7768-49CC-8298-44D8FB95A9B7}"/>
              </a:ext>
            </a:extLst>
          </p:cNvPr>
          <p:cNvSpPr>
            <a:spLocks noGrp="1"/>
          </p:cNvSpPr>
          <p:nvPr>
            <p:ph type="title"/>
          </p:nvPr>
        </p:nvSpPr>
        <p:spPr/>
        <p:txBody>
          <a:bodyPr/>
          <a:lstStyle/>
          <a:p>
            <a:r>
              <a:rPr lang="en-US" dirty="0"/>
              <a:t>ADDRTYPE</a:t>
            </a:r>
            <a:endParaRPr lang="en-ID" dirty="0"/>
          </a:p>
        </p:txBody>
      </p:sp>
      <p:sp>
        <p:nvSpPr>
          <p:cNvPr id="3" name="Content Placeholder 2">
            <a:extLst>
              <a:ext uri="{FF2B5EF4-FFF2-40B4-BE49-F238E27FC236}">
                <a16:creationId xmlns:a16="http://schemas.microsoft.com/office/drawing/2014/main" id="{3B5CFFB2-E185-4B79-B0BA-F66B75DF2E59}"/>
              </a:ext>
            </a:extLst>
          </p:cNvPr>
          <p:cNvSpPr>
            <a:spLocks noGrp="1"/>
          </p:cNvSpPr>
          <p:nvPr>
            <p:ph idx="1"/>
          </p:nvPr>
        </p:nvSpPr>
        <p:spPr>
          <a:xfrm>
            <a:off x="677334" y="1488613"/>
            <a:ext cx="5247605" cy="3880773"/>
          </a:xfrm>
        </p:spPr>
        <p:txBody>
          <a:bodyPr/>
          <a:lstStyle/>
          <a:p>
            <a:pPr marL="0" indent="0" algn="just">
              <a:buNone/>
            </a:pPr>
            <a:r>
              <a:rPr lang="en-US" dirty="0"/>
              <a:t>There is a large number of accidents where the ADDRTYPE is 'Block' and most of them are under SEVERITYCODE = 1.</a:t>
            </a:r>
          </a:p>
          <a:p>
            <a:pPr marL="0" indent="0" algn="just">
              <a:buNone/>
            </a:pPr>
            <a:endParaRPr lang="en-US" dirty="0"/>
          </a:p>
          <a:p>
            <a:pPr marL="0" indent="0" algn="just">
              <a:buNone/>
            </a:pPr>
            <a:r>
              <a:rPr lang="en-US" dirty="0"/>
              <a:t>There are 1926 rows with missing ADDRTYPE that we’ll drop from the </a:t>
            </a:r>
            <a:r>
              <a:rPr lang="en-US" dirty="0" err="1"/>
              <a:t>dataframe</a:t>
            </a:r>
            <a:r>
              <a:rPr lang="en-US" dirty="0"/>
              <a:t>.</a:t>
            </a:r>
          </a:p>
        </p:txBody>
      </p:sp>
      <p:pic>
        <p:nvPicPr>
          <p:cNvPr id="5" name="Picture 4">
            <a:extLst>
              <a:ext uri="{FF2B5EF4-FFF2-40B4-BE49-F238E27FC236}">
                <a16:creationId xmlns:a16="http://schemas.microsoft.com/office/drawing/2014/main" id="{031EF701-EAC1-4616-8DA6-2E0E6311187B}"/>
              </a:ext>
            </a:extLst>
          </p:cNvPr>
          <p:cNvPicPr>
            <a:picLocks noChangeAspect="1"/>
          </p:cNvPicPr>
          <p:nvPr/>
        </p:nvPicPr>
        <p:blipFill>
          <a:blip r:embed="rId2"/>
          <a:stretch>
            <a:fillRect/>
          </a:stretch>
        </p:blipFill>
        <p:spPr>
          <a:xfrm>
            <a:off x="6176864" y="1488612"/>
            <a:ext cx="5053827" cy="3880773"/>
          </a:xfrm>
          <a:prstGeom prst="rect">
            <a:avLst/>
          </a:prstGeom>
        </p:spPr>
      </p:pic>
      <p:pic>
        <p:nvPicPr>
          <p:cNvPr id="6" name="Picture 5">
            <a:extLst>
              <a:ext uri="{FF2B5EF4-FFF2-40B4-BE49-F238E27FC236}">
                <a16:creationId xmlns:a16="http://schemas.microsoft.com/office/drawing/2014/main" id="{32E8938E-5788-440E-AC69-907CC43627C9}"/>
              </a:ext>
            </a:extLst>
          </p:cNvPr>
          <p:cNvPicPr>
            <a:picLocks noChangeAspect="1"/>
          </p:cNvPicPr>
          <p:nvPr/>
        </p:nvPicPr>
        <p:blipFill rotWithShape="1">
          <a:blip r:embed="rId3"/>
          <a:srcRect l="750" t="4662"/>
          <a:stretch/>
        </p:blipFill>
        <p:spPr>
          <a:xfrm>
            <a:off x="677334" y="3945145"/>
            <a:ext cx="3952113" cy="1398665"/>
          </a:xfrm>
          <a:prstGeom prst="rect">
            <a:avLst/>
          </a:prstGeom>
        </p:spPr>
      </p:pic>
    </p:spTree>
    <p:extLst>
      <p:ext uri="{BB962C8B-B14F-4D97-AF65-F5344CB8AC3E}">
        <p14:creationId xmlns:p14="http://schemas.microsoft.com/office/powerpoint/2010/main" val="2934631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04C3-7E8C-4966-88E4-B38915F05814}"/>
              </a:ext>
            </a:extLst>
          </p:cNvPr>
          <p:cNvSpPr>
            <a:spLocks noGrp="1"/>
          </p:cNvSpPr>
          <p:nvPr>
            <p:ph type="title"/>
          </p:nvPr>
        </p:nvSpPr>
        <p:spPr/>
        <p:txBody>
          <a:bodyPr/>
          <a:lstStyle/>
          <a:p>
            <a:r>
              <a:rPr lang="en-ID" dirty="0"/>
              <a:t>PERSONCOUNT </a:t>
            </a:r>
          </a:p>
        </p:txBody>
      </p:sp>
      <p:sp>
        <p:nvSpPr>
          <p:cNvPr id="3" name="Content Placeholder 2">
            <a:extLst>
              <a:ext uri="{FF2B5EF4-FFF2-40B4-BE49-F238E27FC236}">
                <a16:creationId xmlns:a16="http://schemas.microsoft.com/office/drawing/2014/main" id="{335404B3-0A09-4381-B1D0-56F8A0D84959}"/>
              </a:ext>
            </a:extLst>
          </p:cNvPr>
          <p:cNvSpPr>
            <a:spLocks noGrp="1"/>
          </p:cNvSpPr>
          <p:nvPr>
            <p:ph idx="1"/>
          </p:nvPr>
        </p:nvSpPr>
        <p:spPr>
          <a:xfrm>
            <a:off x="677334" y="1488613"/>
            <a:ext cx="8596668" cy="3880773"/>
          </a:xfrm>
        </p:spPr>
        <p:txBody>
          <a:bodyPr/>
          <a:lstStyle/>
          <a:p>
            <a:pPr marL="0" indent="0">
              <a:buNone/>
            </a:pPr>
            <a:r>
              <a:rPr lang="en-US" dirty="0"/>
              <a:t>We can see that most car accidents involves two people.</a:t>
            </a:r>
          </a:p>
          <a:p>
            <a:pPr marL="0" indent="0">
              <a:buNone/>
            </a:pPr>
            <a:endParaRPr lang="en-US" dirty="0"/>
          </a:p>
          <a:p>
            <a:pPr marL="0" indent="0">
              <a:buNone/>
            </a:pPr>
            <a:r>
              <a:rPr lang="en-US" dirty="0"/>
              <a:t>Nothing to be done on this column as everything is in place and no missing value.</a:t>
            </a:r>
            <a:endParaRPr lang="en-ID" dirty="0"/>
          </a:p>
        </p:txBody>
      </p:sp>
      <p:pic>
        <p:nvPicPr>
          <p:cNvPr id="5" name="Picture 4">
            <a:extLst>
              <a:ext uri="{FF2B5EF4-FFF2-40B4-BE49-F238E27FC236}">
                <a16:creationId xmlns:a16="http://schemas.microsoft.com/office/drawing/2014/main" id="{B05E407F-BC1A-4D3A-9A9C-FE69FAA99A28}"/>
              </a:ext>
            </a:extLst>
          </p:cNvPr>
          <p:cNvPicPr>
            <a:picLocks noChangeAspect="1"/>
          </p:cNvPicPr>
          <p:nvPr/>
        </p:nvPicPr>
        <p:blipFill>
          <a:blip r:embed="rId2"/>
          <a:stretch>
            <a:fillRect/>
          </a:stretch>
        </p:blipFill>
        <p:spPr>
          <a:xfrm>
            <a:off x="677334" y="2942527"/>
            <a:ext cx="10584715" cy="2524477"/>
          </a:xfrm>
          <a:prstGeom prst="rect">
            <a:avLst/>
          </a:prstGeom>
        </p:spPr>
      </p:pic>
    </p:spTree>
    <p:extLst>
      <p:ext uri="{BB962C8B-B14F-4D97-AF65-F5344CB8AC3E}">
        <p14:creationId xmlns:p14="http://schemas.microsoft.com/office/powerpoint/2010/main" val="372015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F9A9-8694-4BED-9835-20642B08AA74}"/>
              </a:ext>
            </a:extLst>
          </p:cNvPr>
          <p:cNvSpPr>
            <a:spLocks noGrp="1"/>
          </p:cNvSpPr>
          <p:nvPr>
            <p:ph type="title"/>
          </p:nvPr>
        </p:nvSpPr>
        <p:spPr/>
        <p:txBody>
          <a:bodyPr/>
          <a:lstStyle/>
          <a:p>
            <a:r>
              <a:rPr lang="en-ID" dirty="0"/>
              <a:t>SDOT_COLCODE</a:t>
            </a:r>
          </a:p>
        </p:txBody>
      </p:sp>
      <p:sp>
        <p:nvSpPr>
          <p:cNvPr id="3" name="Content Placeholder 2">
            <a:extLst>
              <a:ext uri="{FF2B5EF4-FFF2-40B4-BE49-F238E27FC236}">
                <a16:creationId xmlns:a16="http://schemas.microsoft.com/office/drawing/2014/main" id="{D06A6E0D-4EC0-49A5-8C14-481C1F518C29}"/>
              </a:ext>
            </a:extLst>
          </p:cNvPr>
          <p:cNvSpPr>
            <a:spLocks noGrp="1"/>
          </p:cNvSpPr>
          <p:nvPr>
            <p:ph idx="1"/>
          </p:nvPr>
        </p:nvSpPr>
        <p:spPr>
          <a:xfrm>
            <a:off x="677334" y="1488613"/>
            <a:ext cx="8596668" cy="3880773"/>
          </a:xfrm>
        </p:spPr>
        <p:txBody>
          <a:bodyPr/>
          <a:lstStyle/>
          <a:p>
            <a:pPr marL="0" indent="0">
              <a:buNone/>
            </a:pPr>
            <a:r>
              <a:rPr lang="en-US" dirty="0"/>
              <a:t>The majority of accidents happen with SDOT_COLCODE = 11 &amp; 14</a:t>
            </a:r>
          </a:p>
          <a:p>
            <a:pPr marL="400050" lvl="1" indent="0">
              <a:buNone/>
            </a:pPr>
            <a:r>
              <a:rPr lang="en-US" dirty="0"/>
              <a:t>SDOT_COLCODE 11 - motor vehicle struck another motor vehicle in front end</a:t>
            </a:r>
          </a:p>
          <a:p>
            <a:pPr marL="400050" lvl="1" indent="0">
              <a:buNone/>
            </a:pPr>
            <a:r>
              <a:rPr lang="en-US" dirty="0"/>
              <a:t>SDOT_COLCODE 14 - motor vehicle struck another motor vehicle in rear end</a:t>
            </a:r>
          </a:p>
          <a:p>
            <a:pPr marL="0" indent="0">
              <a:buNone/>
            </a:pPr>
            <a:endParaRPr lang="en-ID" dirty="0"/>
          </a:p>
          <a:p>
            <a:pPr marL="0" indent="0">
              <a:buNone/>
            </a:pPr>
            <a:r>
              <a:rPr lang="en-ID" dirty="0"/>
              <a:t>The data in this column are in order and no missing value either.</a:t>
            </a:r>
          </a:p>
          <a:p>
            <a:pPr marL="0" indent="0">
              <a:buNone/>
            </a:pPr>
            <a:r>
              <a:rPr lang="en-US" dirty="0"/>
              <a:t> </a:t>
            </a:r>
            <a:endParaRPr lang="en-ID" dirty="0"/>
          </a:p>
        </p:txBody>
      </p:sp>
      <p:pic>
        <p:nvPicPr>
          <p:cNvPr id="4" name="Picture 3">
            <a:extLst>
              <a:ext uri="{FF2B5EF4-FFF2-40B4-BE49-F238E27FC236}">
                <a16:creationId xmlns:a16="http://schemas.microsoft.com/office/drawing/2014/main" id="{C4DBB3A5-C0DA-4CC7-B838-F901D26EBF39}"/>
              </a:ext>
            </a:extLst>
          </p:cNvPr>
          <p:cNvPicPr>
            <a:picLocks noChangeAspect="1"/>
          </p:cNvPicPr>
          <p:nvPr/>
        </p:nvPicPr>
        <p:blipFill>
          <a:blip r:embed="rId2"/>
          <a:stretch>
            <a:fillRect/>
          </a:stretch>
        </p:blipFill>
        <p:spPr>
          <a:xfrm>
            <a:off x="677334" y="3651073"/>
            <a:ext cx="10561473" cy="2553056"/>
          </a:xfrm>
          <a:prstGeom prst="rect">
            <a:avLst/>
          </a:prstGeom>
        </p:spPr>
      </p:pic>
    </p:spTree>
    <p:extLst>
      <p:ext uri="{BB962C8B-B14F-4D97-AF65-F5344CB8AC3E}">
        <p14:creationId xmlns:p14="http://schemas.microsoft.com/office/powerpoint/2010/main" val="291790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13B-5D58-4AB6-9C0C-3BC05C1105E2}"/>
              </a:ext>
            </a:extLst>
          </p:cNvPr>
          <p:cNvSpPr>
            <a:spLocks noGrp="1"/>
          </p:cNvSpPr>
          <p:nvPr>
            <p:ph type="title"/>
          </p:nvPr>
        </p:nvSpPr>
        <p:spPr/>
        <p:txBody>
          <a:bodyPr/>
          <a:lstStyle/>
          <a:p>
            <a:r>
              <a:rPr lang="en-ID" dirty="0"/>
              <a:t>INATTENTIONIND</a:t>
            </a:r>
          </a:p>
        </p:txBody>
      </p:sp>
      <p:sp>
        <p:nvSpPr>
          <p:cNvPr id="3" name="Content Placeholder 2">
            <a:extLst>
              <a:ext uri="{FF2B5EF4-FFF2-40B4-BE49-F238E27FC236}">
                <a16:creationId xmlns:a16="http://schemas.microsoft.com/office/drawing/2014/main" id="{6202F74C-A2F6-438D-BB7A-2B5006259C0A}"/>
              </a:ext>
            </a:extLst>
          </p:cNvPr>
          <p:cNvSpPr>
            <a:spLocks noGrp="1"/>
          </p:cNvSpPr>
          <p:nvPr>
            <p:ph idx="1"/>
          </p:nvPr>
        </p:nvSpPr>
        <p:spPr>
          <a:xfrm>
            <a:off x="677334" y="1488611"/>
            <a:ext cx="6288731" cy="3880773"/>
          </a:xfrm>
        </p:spPr>
        <p:txBody>
          <a:bodyPr/>
          <a:lstStyle/>
          <a:p>
            <a:pPr marL="0" indent="0" algn="just">
              <a:buNone/>
            </a:pPr>
            <a:r>
              <a:rPr lang="en-US" dirty="0"/>
              <a:t>Since this column contains </a:t>
            </a:r>
            <a:r>
              <a:rPr lang="en-US" dirty="0" err="1"/>
              <a:t>NaN</a:t>
            </a:r>
            <a:r>
              <a:rPr lang="en-US" dirty="0"/>
              <a:t> and ‘Y’, we’ll need to convert them to binary value of 1 using replace function.</a:t>
            </a:r>
            <a:endParaRPr lang="en-ID" dirty="0"/>
          </a:p>
        </p:txBody>
      </p:sp>
      <p:pic>
        <p:nvPicPr>
          <p:cNvPr id="4" name="Picture 3">
            <a:extLst>
              <a:ext uri="{FF2B5EF4-FFF2-40B4-BE49-F238E27FC236}">
                <a16:creationId xmlns:a16="http://schemas.microsoft.com/office/drawing/2014/main" id="{0CAA340F-F9E7-4FE4-88D2-2CD6DF7F95DD}"/>
              </a:ext>
            </a:extLst>
          </p:cNvPr>
          <p:cNvPicPr>
            <a:picLocks noChangeAspect="1"/>
          </p:cNvPicPr>
          <p:nvPr/>
        </p:nvPicPr>
        <p:blipFill rotWithShape="1">
          <a:blip r:embed="rId2"/>
          <a:srcRect t="1743"/>
          <a:stretch/>
        </p:blipFill>
        <p:spPr>
          <a:xfrm>
            <a:off x="7254008" y="1578796"/>
            <a:ext cx="3962953" cy="3118516"/>
          </a:xfrm>
          <a:prstGeom prst="rect">
            <a:avLst/>
          </a:prstGeom>
        </p:spPr>
      </p:pic>
      <p:pic>
        <p:nvPicPr>
          <p:cNvPr id="5" name="Picture 4">
            <a:extLst>
              <a:ext uri="{FF2B5EF4-FFF2-40B4-BE49-F238E27FC236}">
                <a16:creationId xmlns:a16="http://schemas.microsoft.com/office/drawing/2014/main" id="{8BCFE20E-7AD7-4F2B-860A-232E55BF4CB7}"/>
              </a:ext>
            </a:extLst>
          </p:cNvPr>
          <p:cNvPicPr>
            <a:picLocks noChangeAspect="1"/>
          </p:cNvPicPr>
          <p:nvPr/>
        </p:nvPicPr>
        <p:blipFill>
          <a:blip r:embed="rId3"/>
          <a:stretch>
            <a:fillRect/>
          </a:stretch>
        </p:blipFill>
        <p:spPr>
          <a:xfrm>
            <a:off x="677334" y="2561276"/>
            <a:ext cx="2876951" cy="838317"/>
          </a:xfrm>
          <a:prstGeom prst="rect">
            <a:avLst/>
          </a:prstGeom>
        </p:spPr>
      </p:pic>
      <p:pic>
        <p:nvPicPr>
          <p:cNvPr id="6" name="Picture 5">
            <a:extLst>
              <a:ext uri="{FF2B5EF4-FFF2-40B4-BE49-F238E27FC236}">
                <a16:creationId xmlns:a16="http://schemas.microsoft.com/office/drawing/2014/main" id="{1327E534-DD4F-4510-BFCC-9104645A92F4}"/>
              </a:ext>
            </a:extLst>
          </p:cNvPr>
          <p:cNvPicPr>
            <a:picLocks noChangeAspect="1"/>
          </p:cNvPicPr>
          <p:nvPr/>
        </p:nvPicPr>
        <p:blipFill>
          <a:blip r:embed="rId4"/>
          <a:stretch>
            <a:fillRect/>
          </a:stretch>
        </p:blipFill>
        <p:spPr>
          <a:xfrm>
            <a:off x="677334" y="4030469"/>
            <a:ext cx="5668166" cy="666843"/>
          </a:xfrm>
          <a:prstGeom prst="rect">
            <a:avLst/>
          </a:prstGeom>
        </p:spPr>
      </p:pic>
    </p:spTree>
    <p:extLst>
      <p:ext uri="{BB962C8B-B14F-4D97-AF65-F5344CB8AC3E}">
        <p14:creationId xmlns:p14="http://schemas.microsoft.com/office/powerpoint/2010/main" val="182849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A847-13DE-4334-968C-B88711A46033}"/>
              </a:ext>
            </a:extLst>
          </p:cNvPr>
          <p:cNvSpPr>
            <a:spLocks noGrp="1"/>
          </p:cNvSpPr>
          <p:nvPr>
            <p:ph type="title"/>
          </p:nvPr>
        </p:nvSpPr>
        <p:spPr/>
        <p:txBody>
          <a:bodyPr/>
          <a:lstStyle/>
          <a:p>
            <a:r>
              <a:rPr lang="en-US" sz="4000" dirty="0"/>
              <a:t>1. </a:t>
            </a:r>
            <a:br>
              <a:rPr lang="en-US" sz="4000" dirty="0"/>
            </a:br>
            <a:r>
              <a:rPr lang="en-US" sz="4000" dirty="0"/>
              <a:t>INTRODUCTION / BUSINESS PROBLEM</a:t>
            </a:r>
            <a:endParaRPr lang="en-ID" dirty="0"/>
          </a:p>
        </p:txBody>
      </p:sp>
      <p:sp>
        <p:nvSpPr>
          <p:cNvPr id="3" name="Text Placeholder 2">
            <a:extLst>
              <a:ext uri="{FF2B5EF4-FFF2-40B4-BE49-F238E27FC236}">
                <a16:creationId xmlns:a16="http://schemas.microsoft.com/office/drawing/2014/main" id="{B2D0DE07-3EAC-4F00-93DD-964D72986450}"/>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615274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E1DE-2C68-4EE7-81C2-80B994FACA9E}"/>
              </a:ext>
            </a:extLst>
          </p:cNvPr>
          <p:cNvSpPr>
            <a:spLocks noGrp="1"/>
          </p:cNvSpPr>
          <p:nvPr>
            <p:ph type="title"/>
          </p:nvPr>
        </p:nvSpPr>
        <p:spPr/>
        <p:txBody>
          <a:bodyPr/>
          <a:lstStyle/>
          <a:p>
            <a:r>
              <a:rPr lang="en-ID" dirty="0"/>
              <a:t>UNDERINFL</a:t>
            </a:r>
          </a:p>
        </p:txBody>
      </p:sp>
      <p:sp>
        <p:nvSpPr>
          <p:cNvPr id="3" name="Content Placeholder 2">
            <a:extLst>
              <a:ext uri="{FF2B5EF4-FFF2-40B4-BE49-F238E27FC236}">
                <a16:creationId xmlns:a16="http://schemas.microsoft.com/office/drawing/2014/main" id="{08092396-ADC5-4DC1-B3ED-A1A9EBB556FF}"/>
              </a:ext>
            </a:extLst>
          </p:cNvPr>
          <p:cNvSpPr>
            <a:spLocks noGrp="1"/>
          </p:cNvSpPr>
          <p:nvPr>
            <p:ph idx="1"/>
          </p:nvPr>
        </p:nvSpPr>
        <p:spPr>
          <a:xfrm>
            <a:off x="677334" y="1488613"/>
            <a:ext cx="6404601" cy="3880773"/>
          </a:xfrm>
        </p:spPr>
        <p:txBody>
          <a:bodyPr/>
          <a:lstStyle/>
          <a:p>
            <a:pPr marL="0" indent="0" algn="just">
              <a:buNone/>
            </a:pPr>
            <a:r>
              <a:rPr lang="en-US" dirty="0"/>
              <a:t>As with INATTENTIONIND, this column also needs to be tidied up since it contains multiple type of values (‘N’, ‘0’, </a:t>
            </a:r>
            <a:r>
              <a:rPr lang="en-US" dirty="0" err="1"/>
              <a:t>NaN</a:t>
            </a:r>
            <a:r>
              <a:rPr lang="en-US" dirty="0"/>
              <a:t>, ‘1’, ‘Y’)</a:t>
            </a:r>
          </a:p>
          <a:p>
            <a:pPr marL="0" indent="0">
              <a:buNone/>
            </a:pPr>
            <a:endParaRPr lang="en-US" dirty="0"/>
          </a:p>
          <a:p>
            <a:pPr marL="0" indent="0">
              <a:buNone/>
            </a:pPr>
            <a:endParaRPr lang="en-ID" dirty="0"/>
          </a:p>
          <a:p>
            <a:pPr marL="0" indent="0">
              <a:buNone/>
            </a:pPr>
            <a:endParaRPr lang="en-ID" dirty="0"/>
          </a:p>
          <a:p>
            <a:pPr marL="0" indent="0">
              <a:buNone/>
            </a:pPr>
            <a:r>
              <a:rPr lang="en-ID" dirty="0"/>
              <a:t>We’ll also use replace function to convert it to binary values.</a:t>
            </a:r>
          </a:p>
        </p:txBody>
      </p:sp>
      <p:pic>
        <p:nvPicPr>
          <p:cNvPr id="4" name="Picture 3">
            <a:extLst>
              <a:ext uri="{FF2B5EF4-FFF2-40B4-BE49-F238E27FC236}">
                <a16:creationId xmlns:a16="http://schemas.microsoft.com/office/drawing/2014/main" id="{FAF5EE34-86F1-4163-BAE4-4352C09256BE}"/>
              </a:ext>
            </a:extLst>
          </p:cNvPr>
          <p:cNvPicPr>
            <a:picLocks noChangeAspect="1"/>
          </p:cNvPicPr>
          <p:nvPr/>
        </p:nvPicPr>
        <p:blipFill>
          <a:blip r:embed="rId2"/>
          <a:stretch>
            <a:fillRect/>
          </a:stretch>
        </p:blipFill>
        <p:spPr>
          <a:xfrm>
            <a:off x="677334" y="4515875"/>
            <a:ext cx="7135221" cy="609685"/>
          </a:xfrm>
          <a:prstGeom prst="rect">
            <a:avLst/>
          </a:prstGeom>
        </p:spPr>
      </p:pic>
      <p:pic>
        <p:nvPicPr>
          <p:cNvPr id="5" name="Picture 4">
            <a:extLst>
              <a:ext uri="{FF2B5EF4-FFF2-40B4-BE49-F238E27FC236}">
                <a16:creationId xmlns:a16="http://schemas.microsoft.com/office/drawing/2014/main" id="{E4D3F9E3-4DAC-412D-B43F-4534AF64B50C}"/>
              </a:ext>
            </a:extLst>
          </p:cNvPr>
          <p:cNvPicPr>
            <a:picLocks noChangeAspect="1"/>
          </p:cNvPicPr>
          <p:nvPr/>
        </p:nvPicPr>
        <p:blipFill>
          <a:blip r:embed="rId3"/>
          <a:stretch>
            <a:fillRect/>
          </a:stretch>
        </p:blipFill>
        <p:spPr>
          <a:xfrm>
            <a:off x="749910" y="2628787"/>
            <a:ext cx="3419952" cy="800212"/>
          </a:xfrm>
          <a:prstGeom prst="rect">
            <a:avLst/>
          </a:prstGeom>
        </p:spPr>
      </p:pic>
      <p:pic>
        <p:nvPicPr>
          <p:cNvPr id="6" name="Picture 5">
            <a:extLst>
              <a:ext uri="{FF2B5EF4-FFF2-40B4-BE49-F238E27FC236}">
                <a16:creationId xmlns:a16="http://schemas.microsoft.com/office/drawing/2014/main" id="{75EFA9A2-F76C-4AB7-A2F2-36159E7DAD41}"/>
              </a:ext>
            </a:extLst>
          </p:cNvPr>
          <p:cNvPicPr>
            <a:picLocks noChangeAspect="1"/>
          </p:cNvPicPr>
          <p:nvPr/>
        </p:nvPicPr>
        <p:blipFill>
          <a:blip r:embed="rId4"/>
          <a:stretch>
            <a:fillRect/>
          </a:stretch>
        </p:blipFill>
        <p:spPr>
          <a:xfrm>
            <a:off x="7292525" y="1488613"/>
            <a:ext cx="3962953" cy="2634500"/>
          </a:xfrm>
          <a:prstGeom prst="rect">
            <a:avLst/>
          </a:prstGeom>
        </p:spPr>
      </p:pic>
    </p:spTree>
    <p:extLst>
      <p:ext uri="{BB962C8B-B14F-4D97-AF65-F5344CB8AC3E}">
        <p14:creationId xmlns:p14="http://schemas.microsoft.com/office/powerpoint/2010/main" val="257800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FA67-8232-4E70-BD84-060967FC599D}"/>
              </a:ext>
            </a:extLst>
          </p:cNvPr>
          <p:cNvSpPr>
            <a:spLocks noGrp="1"/>
          </p:cNvSpPr>
          <p:nvPr>
            <p:ph type="title"/>
          </p:nvPr>
        </p:nvSpPr>
        <p:spPr/>
        <p:txBody>
          <a:bodyPr/>
          <a:lstStyle/>
          <a:p>
            <a:r>
              <a:rPr lang="en-ID" dirty="0"/>
              <a:t>WEATHER</a:t>
            </a:r>
          </a:p>
        </p:txBody>
      </p:sp>
      <p:sp>
        <p:nvSpPr>
          <p:cNvPr id="3" name="Content Placeholder 2">
            <a:extLst>
              <a:ext uri="{FF2B5EF4-FFF2-40B4-BE49-F238E27FC236}">
                <a16:creationId xmlns:a16="http://schemas.microsoft.com/office/drawing/2014/main" id="{9B5A22B8-7FB4-4A0D-8B15-03AB25481A4E}"/>
              </a:ext>
            </a:extLst>
          </p:cNvPr>
          <p:cNvSpPr>
            <a:spLocks noGrp="1"/>
          </p:cNvSpPr>
          <p:nvPr>
            <p:ph idx="1"/>
          </p:nvPr>
        </p:nvSpPr>
        <p:spPr>
          <a:xfrm>
            <a:off x="677334" y="1488613"/>
            <a:ext cx="8596668" cy="3880773"/>
          </a:xfrm>
        </p:spPr>
        <p:txBody>
          <a:bodyPr/>
          <a:lstStyle/>
          <a:p>
            <a:pPr marL="0" indent="0">
              <a:buNone/>
            </a:pPr>
            <a:r>
              <a:rPr lang="en-US" dirty="0"/>
              <a:t>Here we’ll group together </a:t>
            </a:r>
            <a:r>
              <a:rPr lang="en-US" dirty="0" err="1"/>
              <a:t>NaN</a:t>
            </a:r>
            <a:r>
              <a:rPr lang="en-US" dirty="0"/>
              <a:t>, ‘Unknown’, and ‘Other’ as Other. Interestingly most accidents happened on clear days.</a:t>
            </a:r>
            <a:endParaRPr lang="en-ID" dirty="0"/>
          </a:p>
        </p:txBody>
      </p:sp>
      <p:pic>
        <p:nvPicPr>
          <p:cNvPr id="4" name="Picture 3">
            <a:extLst>
              <a:ext uri="{FF2B5EF4-FFF2-40B4-BE49-F238E27FC236}">
                <a16:creationId xmlns:a16="http://schemas.microsoft.com/office/drawing/2014/main" id="{7D8EA772-8E8C-460E-80F6-6A323E5E058F}"/>
              </a:ext>
            </a:extLst>
          </p:cNvPr>
          <p:cNvPicPr>
            <a:picLocks noChangeAspect="1"/>
          </p:cNvPicPr>
          <p:nvPr/>
        </p:nvPicPr>
        <p:blipFill>
          <a:blip r:embed="rId2"/>
          <a:stretch>
            <a:fillRect/>
          </a:stretch>
        </p:blipFill>
        <p:spPr>
          <a:xfrm>
            <a:off x="836615" y="3136697"/>
            <a:ext cx="9392543" cy="2978508"/>
          </a:xfrm>
          <a:prstGeom prst="rect">
            <a:avLst/>
          </a:prstGeom>
        </p:spPr>
      </p:pic>
      <p:pic>
        <p:nvPicPr>
          <p:cNvPr id="5" name="Picture 4">
            <a:extLst>
              <a:ext uri="{FF2B5EF4-FFF2-40B4-BE49-F238E27FC236}">
                <a16:creationId xmlns:a16="http://schemas.microsoft.com/office/drawing/2014/main" id="{918D6D56-25C3-42E9-8E38-05A9E181AB15}"/>
              </a:ext>
            </a:extLst>
          </p:cNvPr>
          <p:cNvPicPr>
            <a:picLocks noChangeAspect="1"/>
          </p:cNvPicPr>
          <p:nvPr/>
        </p:nvPicPr>
        <p:blipFill rotWithShape="1">
          <a:blip r:embed="rId3"/>
          <a:srcRect b="60649"/>
          <a:stretch/>
        </p:blipFill>
        <p:spPr>
          <a:xfrm>
            <a:off x="836615" y="2321245"/>
            <a:ext cx="6516009" cy="599788"/>
          </a:xfrm>
          <a:prstGeom prst="rect">
            <a:avLst/>
          </a:prstGeom>
        </p:spPr>
      </p:pic>
    </p:spTree>
    <p:extLst>
      <p:ext uri="{BB962C8B-B14F-4D97-AF65-F5344CB8AC3E}">
        <p14:creationId xmlns:p14="http://schemas.microsoft.com/office/powerpoint/2010/main" val="117722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A123-199E-41D2-9CA2-FF2B694E8538}"/>
              </a:ext>
            </a:extLst>
          </p:cNvPr>
          <p:cNvSpPr>
            <a:spLocks noGrp="1"/>
          </p:cNvSpPr>
          <p:nvPr>
            <p:ph type="title"/>
          </p:nvPr>
        </p:nvSpPr>
        <p:spPr/>
        <p:txBody>
          <a:bodyPr/>
          <a:lstStyle/>
          <a:p>
            <a:r>
              <a:rPr lang="en-ID" dirty="0"/>
              <a:t>ROADCOND</a:t>
            </a:r>
          </a:p>
        </p:txBody>
      </p:sp>
      <p:sp>
        <p:nvSpPr>
          <p:cNvPr id="3" name="Content Placeholder 2">
            <a:extLst>
              <a:ext uri="{FF2B5EF4-FFF2-40B4-BE49-F238E27FC236}">
                <a16:creationId xmlns:a16="http://schemas.microsoft.com/office/drawing/2014/main" id="{1902775C-A1D5-4661-9F80-6284462FEB50}"/>
              </a:ext>
            </a:extLst>
          </p:cNvPr>
          <p:cNvSpPr>
            <a:spLocks noGrp="1"/>
          </p:cNvSpPr>
          <p:nvPr>
            <p:ph idx="1"/>
          </p:nvPr>
        </p:nvSpPr>
        <p:spPr>
          <a:xfrm>
            <a:off x="677334" y="1488613"/>
            <a:ext cx="8596668" cy="3880773"/>
          </a:xfrm>
        </p:spPr>
        <p:txBody>
          <a:bodyPr/>
          <a:lstStyle/>
          <a:p>
            <a:pPr marL="0" indent="0">
              <a:buNone/>
            </a:pPr>
            <a:r>
              <a:rPr lang="en-US" dirty="0"/>
              <a:t>There are some values that can be grouped together:</a:t>
            </a:r>
          </a:p>
          <a:p>
            <a:pPr>
              <a:buFont typeface="Arial" panose="020B0604020202020204" pitchFamily="34" charset="0"/>
              <a:buChar char="•"/>
            </a:pPr>
            <a:r>
              <a:rPr lang="en-US" sz="1600" dirty="0"/>
              <a:t>Wet (Wet, Standing Water)</a:t>
            </a:r>
          </a:p>
          <a:p>
            <a:pPr>
              <a:buFont typeface="Arial" panose="020B0604020202020204" pitchFamily="34" charset="0"/>
              <a:buChar char="•"/>
            </a:pPr>
            <a:r>
              <a:rPr lang="en-US" sz="1600" dirty="0"/>
              <a:t>Dry</a:t>
            </a:r>
          </a:p>
          <a:p>
            <a:pPr>
              <a:buFont typeface="Arial" panose="020B0604020202020204" pitchFamily="34" charset="0"/>
              <a:buChar char="•"/>
            </a:pPr>
            <a:r>
              <a:rPr lang="en-US" sz="1600" dirty="0"/>
              <a:t>Other (nan, Unknown, Other)</a:t>
            </a:r>
          </a:p>
          <a:p>
            <a:pPr>
              <a:buFont typeface="Arial" panose="020B0604020202020204" pitchFamily="34" charset="0"/>
              <a:buChar char="•"/>
            </a:pPr>
            <a:r>
              <a:rPr lang="en-US" sz="1600" dirty="0"/>
              <a:t>Snow/Ice (Snow/Slush, Ice)</a:t>
            </a:r>
          </a:p>
          <a:p>
            <a:pPr>
              <a:buFont typeface="Arial" panose="020B0604020202020204" pitchFamily="34" charset="0"/>
              <a:buChar char="•"/>
            </a:pPr>
            <a:r>
              <a:rPr lang="en-US" sz="1600" dirty="0"/>
              <a:t>Sand/Mud/Dirt</a:t>
            </a:r>
          </a:p>
          <a:p>
            <a:pPr>
              <a:buFont typeface="Arial" panose="020B0604020202020204" pitchFamily="34" charset="0"/>
              <a:buChar char="•"/>
            </a:pPr>
            <a:r>
              <a:rPr lang="en-US" sz="1600" dirty="0"/>
              <a:t>Oil</a:t>
            </a:r>
            <a:endParaRPr lang="en-ID" sz="1600" dirty="0"/>
          </a:p>
        </p:txBody>
      </p:sp>
      <p:pic>
        <p:nvPicPr>
          <p:cNvPr id="4" name="Picture 3">
            <a:extLst>
              <a:ext uri="{FF2B5EF4-FFF2-40B4-BE49-F238E27FC236}">
                <a16:creationId xmlns:a16="http://schemas.microsoft.com/office/drawing/2014/main" id="{338032F2-64EE-4798-9D32-2C128F137878}"/>
              </a:ext>
            </a:extLst>
          </p:cNvPr>
          <p:cNvPicPr>
            <a:picLocks noChangeAspect="1"/>
          </p:cNvPicPr>
          <p:nvPr/>
        </p:nvPicPr>
        <p:blipFill>
          <a:blip r:embed="rId2"/>
          <a:stretch>
            <a:fillRect/>
          </a:stretch>
        </p:blipFill>
        <p:spPr>
          <a:xfrm>
            <a:off x="754549" y="4168385"/>
            <a:ext cx="10527732" cy="2402002"/>
          </a:xfrm>
          <a:prstGeom prst="rect">
            <a:avLst/>
          </a:prstGeom>
        </p:spPr>
      </p:pic>
    </p:spTree>
    <p:extLst>
      <p:ext uri="{BB962C8B-B14F-4D97-AF65-F5344CB8AC3E}">
        <p14:creationId xmlns:p14="http://schemas.microsoft.com/office/powerpoint/2010/main" val="275138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EFBC-5DF6-475C-AE77-2633848120BE}"/>
              </a:ext>
            </a:extLst>
          </p:cNvPr>
          <p:cNvSpPr>
            <a:spLocks noGrp="1"/>
          </p:cNvSpPr>
          <p:nvPr>
            <p:ph type="title"/>
          </p:nvPr>
        </p:nvSpPr>
        <p:spPr/>
        <p:txBody>
          <a:bodyPr/>
          <a:lstStyle/>
          <a:p>
            <a:r>
              <a:rPr lang="en-ID" dirty="0"/>
              <a:t>LIGHTCOND</a:t>
            </a:r>
          </a:p>
        </p:txBody>
      </p:sp>
      <p:sp>
        <p:nvSpPr>
          <p:cNvPr id="3" name="Content Placeholder 2">
            <a:extLst>
              <a:ext uri="{FF2B5EF4-FFF2-40B4-BE49-F238E27FC236}">
                <a16:creationId xmlns:a16="http://schemas.microsoft.com/office/drawing/2014/main" id="{319BBC01-D19C-4D22-807D-C9C589CBC8FD}"/>
              </a:ext>
            </a:extLst>
          </p:cNvPr>
          <p:cNvSpPr>
            <a:spLocks noGrp="1"/>
          </p:cNvSpPr>
          <p:nvPr>
            <p:ph idx="1"/>
          </p:nvPr>
        </p:nvSpPr>
        <p:spPr>
          <a:xfrm>
            <a:off x="677334" y="1488613"/>
            <a:ext cx="8596668" cy="3880773"/>
          </a:xfrm>
        </p:spPr>
        <p:txBody>
          <a:bodyPr/>
          <a:lstStyle/>
          <a:p>
            <a:pPr marL="0" indent="0">
              <a:buNone/>
            </a:pPr>
            <a:r>
              <a:rPr lang="en-US" dirty="0"/>
              <a:t>Again, we grouped some similar values together:</a:t>
            </a:r>
          </a:p>
          <a:p>
            <a:pPr>
              <a:buFont typeface="Arial" panose="020B0604020202020204" pitchFamily="34" charset="0"/>
              <a:buChar char="•"/>
            </a:pPr>
            <a:r>
              <a:rPr lang="en-US" sz="1600" dirty="0"/>
              <a:t>Daylight</a:t>
            </a:r>
          </a:p>
          <a:p>
            <a:pPr>
              <a:buFont typeface="Arial" panose="020B0604020202020204" pitchFamily="34" charset="0"/>
              <a:buChar char="•"/>
            </a:pPr>
            <a:r>
              <a:rPr lang="en-US" sz="1600" dirty="0"/>
              <a:t>Dark (Dark - Street Lights On, Dark - No Street Lights, Dark - Street Lights Off, Dark - Unknown Lighting)</a:t>
            </a:r>
          </a:p>
          <a:p>
            <a:pPr>
              <a:buFont typeface="Arial" panose="020B0604020202020204" pitchFamily="34" charset="0"/>
              <a:buChar char="•"/>
            </a:pPr>
            <a:r>
              <a:rPr lang="en-US" sz="1600" dirty="0"/>
              <a:t>Dusk</a:t>
            </a:r>
          </a:p>
          <a:p>
            <a:pPr>
              <a:buFont typeface="Arial" panose="020B0604020202020204" pitchFamily="34" charset="0"/>
              <a:buChar char="•"/>
            </a:pPr>
            <a:r>
              <a:rPr lang="en-US" sz="1600" dirty="0"/>
              <a:t>Dawn</a:t>
            </a:r>
          </a:p>
          <a:p>
            <a:pPr>
              <a:buFont typeface="Arial" panose="020B0604020202020204" pitchFamily="34" charset="0"/>
              <a:buChar char="•"/>
            </a:pPr>
            <a:r>
              <a:rPr lang="en-US" sz="1600" dirty="0"/>
              <a:t>Other (nan, Other, Unknown)</a:t>
            </a:r>
            <a:endParaRPr lang="en-ID" sz="1600" dirty="0"/>
          </a:p>
        </p:txBody>
      </p:sp>
      <p:pic>
        <p:nvPicPr>
          <p:cNvPr id="4" name="Picture 3">
            <a:extLst>
              <a:ext uri="{FF2B5EF4-FFF2-40B4-BE49-F238E27FC236}">
                <a16:creationId xmlns:a16="http://schemas.microsoft.com/office/drawing/2014/main" id="{4A4AF72A-FA1F-4595-9FA9-A985ABD5D0E1}"/>
              </a:ext>
            </a:extLst>
          </p:cNvPr>
          <p:cNvPicPr>
            <a:picLocks noChangeAspect="1"/>
          </p:cNvPicPr>
          <p:nvPr/>
        </p:nvPicPr>
        <p:blipFill>
          <a:blip r:embed="rId2"/>
          <a:stretch>
            <a:fillRect/>
          </a:stretch>
        </p:blipFill>
        <p:spPr>
          <a:xfrm>
            <a:off x="677334" y="4078568"/>
            <a:ext cx="10837332" cy="2470073"/>
          </a:xfrm>
          <a:prstGeom prst="rect">
            <a:avLst/>
          </a:prstGeom>
        </p:spPr>
      </p:pic>
    </p:spTree>
    <p:extLst>
      <p:ext uri="{BB962C8B-B14F-4D97-AF65-F5344CB8AC3E}">
        <p14:creationId xmlns:p14="http://schemas.microsoft.com/office/powerpoint/2010/main" val="40121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BD32-6136-4BA2-99E4-808D40B4E557}"/>
              </a:ext>
            </a:extLst>
          </p:cNvPr>
          <p:cNvSpPr>
            <a:spLocks noGrp="1"/>
          </p:cNvSpPr>
          <p:nvPr>
            <p:ph type="title"/>
          </p:nvPr>
        </p:nvSpPr>
        <p:spPr/>
        <p:txBody>
          <a:bodyPr/>
          <a:lstStyle/>
          <a:p>
            <a:r>
              <a:rPr lang="en-ID" dirty="0"/>
              <a:t>SPEEDING</a:t>
            </a:r>
          </a:p>
        </p:txBody>
      </p:sp>
      <p:sp>
        <p:nvSpPr>
          <p:cNvPr id="3" name="Content Placeholder 2">
            <a:extLst>
              <a:ext uri="{FF2B5EF4-FFF2-40B4-BE49-F238E27FC236}">
                <a16:creationId xmlns:a16="http://schemas.microsoft.com/office/drawing/2014/main" id="{1BE2CFC7-C23B-4079-B9D2-B974584A570A}"/>
              </a:ext>
            </a:extLst>
          </p:cNvPr>
          <p:cNvSpPr>
            <a:spLocks noGrp="1"/>
          </p:cNvSpPr>
          <p:nvPr>
            <p:ph idx="1"/>
          </p:nvPr>
        </p:nvSpPr>
        <p:spPr>
          <a:xfrm>
            <a:off x="677334" y="1488613"/>
            <a:ext cx="6189997" cy="3880773"/>
          </a:xfrm>
        </p:spPr>
        <p:txBody>
          <a:bodyPr/>
          <a:lstStyle/>
          <a:p>
            <a:pPr marL="0" indent="0">
              <a:buNone/>
            </a:pPr>
            <a:r>
              <a:rPr lang="en-US" dirty="0"/>
              <a:t>We convert the values into binary data using replace function.</a:t>
            </a:r>
            <a:endParaRPr lang="en-ID" dirty="0"/>
          </a:p>
        </p:txBody>
      </p:sp>
      <p:pic>
        <p:nvPicPr>
          <p:cNvPr id="4" name="Picture 3">
            <a:extLst>
              <a:ext uri="{FF2B5EF4-FFF2-40B4-BE49-F238E27FC236}">
                <a16:creationId xmlns:a16="http://schemas.microsoft.com/office/drawing/2014/main" id="{42EB1BB0-4A06-4438-BAF7-ABE243621B10}"/>
              </a:ext>
            </a:extLst>
          </p:cNvPr>
          <p:cNvPicPr>
            <a:picLocks noChangeAspect="1"/>
          </p:cNvPicPr>
          <p:nvPr/>
        </p:nvPicPr>
        <p:blipFill>
          <a:blip r:embed="rId2"/>
          <a:stretch>
            <a:fillRect/>
          </a:stretch>
        </p:blipFill>
        <p:spPr>
          <a:xfrm>
            <a:off x="677334" y="2590741"/>
            <a:ext cx="3972479" cy="1133633"/>
          </a:xfrm>
          <a:prstGeom prst="rect">
            <a:avLst/>
          </a:prstGeom>
        </p:spPr>
      </p:pic>
      <p:pic>
        <p:nvPicPr>
          <p:cNvPr id="5" name="Picture 4">
            <a:extLst>
              <a:ext uri="{FF2B5EF4-FFF2-40B4-BE49-F238E27FC236}">
                <a16:creationId xmlns:a16="http://schemas.microsoft.com/office/drawing/2014/main" id="{6BC9F78E-8A51-4FDD-B03E-AF50B3D4DAE8}"/>
              </a:ext>
            </a:extLst>
          </p:cNvPr>
          <p:cNvPicPr>
            <a:picLocks noChangeAspect="1"/>
          </p:cNvPicPr>
          <p:nvPr/>
        </p:nvPicPr>
        <p:blipFill>
          <a:blip r:embed="rId3"/>
          <a:stretch>
            <a:fillRect/>
          </a:stretch>
        </p:blipFill>
        <p:spPr>
          <a:xfrm>
            <a:off x="677334" y="4384715"/>
            <a:ext cx="5449060" cy="543001"/>
          </a:xfrm>
          <a:prstGeom prst="rect">
            <a:avLst/>
          </a:prstGeom>
        </p:spPr>
      </p:pic>
      <p:pic>
        <p:nvPicPr>
          <p:cNvPr id="6" name="Picture 5">
            <a:extLst>
              <a:ext uri="{FF2B5EF4-FFF2-40B4-BE49-F238E27FC236}">
                <a16:creationId xmlns:a16="http://schemas.microsoft.com/office/drawing/2014/main" id="{02C28861-1731-4C9E-8FE1-3B7693DA3824}"/>
              </a:ext>
            </a:extLst>
          </p:cNvPr>
          <p:cNvPicPr>
            <a:picLocks noChangeAspect="1"/>
          </p:cNvPicPr>
          <p:nvPr/>
        </p:nvPicPr>
        <p:blipFill>
          <a:blip r:embed="rId4"/>
          <a:stretch>
            <a:fillRect/>
          </a:stretch>
        </p:blipFill>
        <p:spPr>
          <a:xfrm>
            <a:off x="6960637" y="1488613"/>
            <a:ext cx="4292081" cy="3438988"/>
          </a:xfrm>
          <a:prstGeom prst="rect">
            <a:avLst/>
          </a:prstGeom>
        </p:spPr>
      </p:pic>
    </p:spTree>
    <p:extLst>
      <p:ext uri="{BB962C8B-B14F-4D97-AF65-F5344CB8AC3E}">
        <p14:creationId xmlns:p14="http://schemas.microsoft.com/office/powerpoint/2010/main" val="110661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CF7-DE96-4715-9FEE-85D077254E14}"/>
              </a:ext>
            </a:extLst>
          </p:cNvPr>
          <p:cNvSpPr>
            <a:spLocks noGrp="1"/>
          </p:cNvSpPr>
          <p:nvPr>
            <p:ph type="title"/>
          </p:nvPr>
        </p:nvSpPr>
        <p:spPr/>
        <p:txBody>
          <a:bodyPr/>
          <a:lstStyle/>
          <a:p>
            <a:r>
              <a:rPr lang="en-ID" dirty="0"/>
              <a:t>ST_COLCODE</a:t>
            </a:r>
          </a:p>
        </p:txBody>
      </p:sp>
      <p:sp>
        <p:nvSpPr>
          <p:cNvPr id="3" name="Content Placeholder 2">
            <a:extLst>
              <a:ext uri="{FF2B5EF4-FFF2-40B4-BE49-F238E27FC236}">
                <a16:creationId xmlns:a16="http://schemas.microsoft.com/office/drawing/2014/main" id="{66DE5DBB-B2B7-4317-8D15-01D4A14B3C21}"/>
              </a:ext>
            </a:extLst>
          </p:cNvPr>
          <p:cNvSpPr>
            <a:spLocks noGrp="1"/>
          </p:cNvSpPr>
          <p:nvPr>
            <p:ph idx="1"/>
          </p:nvPr>
        </p:nvSpPr>
        <p:spPr>
          <a:xfrm>
            <a:off x="677333" y="1488613"/>
            <a:ext cx="9707637" cy="3880773"/>
          </a:xfrm>
        </p:spPr>
        <p:txBody>
          <a:bodyPr/>
          <a:lstStyle/>
          <a:p>
            <a:pPr marL="0" indent="0">
              <a:buNone/>
            </a:pPr>
            <a:r>
              <a:rPr lang="en-US" dirty="0"/>
              <a:t>There are 18 rows with </a:t>
            </a:r>
            <a:r>
              <a:rPr lang="en-US" dirty="0" err="1"/>
              <a:t>NaN</a:t>
            </a:r>
            <a:r>
              <a:rPr lang="en-US" dirty="0"/>
              <a:t> and blank space (‘ ‘) in ST_COLCODE column that we removed.</a:t>
            </a:r>
          </a:p>
        </p:txBody>
      </p:sp>
      <p:pic>
        <p:nvPicPr>
          <p:cNvPr id="4" name="Picture 3">
            <a:extLst>
              <a:ext uri="{FF2B5EF4-FFF2-40B4-BE49-F238E27FC236}">
                <a16:creationId xmlns:a16="http://schemas.microsoft.com/office/drawing/2014/main" id="{908CE248-5487-4C4B-83AE-D1DFD6328FB4}"/>
              </a:ext>
            </a:extLst>
          </p:cNvPr>
          <p:cNvPicPr>
            <a:picLocks noChangeAspect="1"/>
          </p:cNvPicPr>
          <p:nvPr/>
        </p:nvPicPr>
        <p:blipFill rotWithShape="1">
          <a:blip r:embed="rId2"/>
          <a:srcRect b="84560"/>
          <a:stretch/>
        </p:blipFill>
        <p:spPr>
          <a:xfrm>
            <a:off x="677334" y="2094676"/>
            <a:ext cx="6134956" cy="514815"/>
          </a:xfrm>
          <a:prstGeom prst="rect">
            <a:avLst/>
          </a:prstGeom>
        </p:spPr>
      </p:pic>
      <p:pic>
        <p:nvPicPr>
          <p:cNvPr id="6" name="Picture 5">
            <a:extLst>
              <a:ext uri="{FF2B5EF4-FFF2-40B4-BE49-F238E27FC236}">
                <a16:creationId xmlns:a16="http://schemas.microsoft.com/office/drawing/2014/main" id="{8DC11581-18FB-41A4-8481-F194CE386571}"/>
              </a:ext>
            </a:extLst>
          </p:cNvPr>
          <p:cNvPicPr>
            <a:picLocks noChangeAspect="1"/>
          </p:cNvPicPr>
          <p:nvPr/>
        </p:nvPicPr>
        <p:blipFill rotWithShape="1">
          <a:blip r:embed="rId2"/>
          <a:srcRect t="83944" b="616"/>
          <a:stretch/>
        </p:blipFill>
        <p:spPr>
          <a:xfrm>
            <a:off x="677334" y="2973689"/>
            <a:ext cx="6134956" cy="514815"/>
          </a:xfrm>
          <a:prstGeom prst="rect">
            <a:avLst/>
          </a:prstGeom>
        </p:spPr>
      </p:pic>
      <p:pic>
        <p:nvPicPr>
          <p:cNvPr id="7" name="Picture 6">
            <a:extLst>
              <a:ext uri="{FF2B5EF4-FFF2-40B4-BE49-F238E27FC236}">
                <a16:creationId xmlns:a16="http://schemas.microsoft.com/office/drawing/2014/main" id="{C4BF740B-02AE-49CC-97DC-2EE26251850E}"/>
              </a:ext>
            </a:extLst>
          </p:cNvPr>
          <p:cNvPicPr>
            <a:picLocks noChangeAspect="1"/>
          </p:cNvPicPr>
          <p:nvPr/>
        </p:nvPicPr>
        <p:blipFill>
          <a:blip r:embed="rId3"/>
          <a:stretch>
            <a:fillRect/>
          </a:stretch>
        </p:blipFill>
        <p:spPr>
          <a:xfrm>
            <a:off x="677334" y="3858456"/>
            <a:ext cx="10795519" cy="2138289"/>
          </a:xfrm>
          <a:prstGeom prst="rect">
            <a:avLst/>
          </a:prstGeom>
        </p:spPr>
      </p:pic>
    </p:spTree>
    <p:extLst>
      <p:ext uri="{BB962C8B-B14F-4D97-AF65-F5344CB8AC3E}">
        <p14:creationId xmlns:p14="http://schemas.microsoft.com/office/powerpoint/2010/main" val="40549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9EC3-7808-4BBA-B53C-7BCE29A42DE9}"/>
              </a:ext>
            </a:extLst>
          </p:cNvPr>
          <p:cNvSpPr>
            <a:spLocks noGrp="1"/>
          </p:cNvSpPr>
          <p:nvPr>
            <p:ph type="title"/>
          </p:nvPr>
        </p:nvSpPr>
        <p:spPr/>
        <p:txBody>
          <a:bodyPr/>
          <a:lstStyle/>
          <a:p>
            <a:r>
              <a:rPr lang="en-ID" dirty="0"/>
              <a:t>SEGLANEKEY, CROSSWALKKEY</a:t>
            </a:r>
          </a:p>
        </p:txBody>
      </p:sp>
      <p:sp>
        <p:nvSpPr>
          <p:cNvPr id="3" name="Content Placeholder 2">
            <a:extLst>
              <a:ext uri="{FF2B5EF4-FFF2-40B4-BE49-F238E27FC236}">
                <a16:creationId xmlns:a16="http://schemas.microsoft.com/office/drawing/2014/main" id="{0504BE55-B5BF-4DCB-8D7D-83AC76469AFD}"/>
              </a:ext>
            </a:extLst>
          </p:cNvPr>
          <p:cNvSpPr>
            <a:spLocks noGrp="1"/>
          </p:cNvSpPr>
          <p:nvPr>
            <p:ph idx="1"/>
          </p:nvPr>
        </p:nvSpPr>
        <p:spPr>
          <a:xfrm>
            <a:off x="677334" y="1488613"/>
            <a:ext cx="8596668" cy="3880773"/>
          </a:xfrm>
        </p:spPr>
        <p:txBody>
          <a:bodyPr/>
          <a:lstStyle/>
          <a:p>
            <a:pPr marL="0" indent="0" algn="just">
              <a:buNone/>
            </a:pPr>
            <a:r>
              <a:rPr lang="en-US" dirty="0"/>
              <a:t>Almost every rows have 0 for both SEGLANEKEY and CROSSWALKKEY. As they don’t identify anything, we dropped these two columns.</a:t>
            </a:r>
            <a:endParaRPr lang="en-ID" dirty="0"/>
          </a:p>
        </p:txBody>
      </p:sp>
      <p:pic>
        <p:nvPicPr>
          <p:cNvPr id="5" name="Picture 4">
            <a:extLst>
              <a:ext uri="{FF2B5EF4-FFF2-40B4-BE49-F238E27FC236}">
                <a16:creationId xmlns:a16="http://schemas.microsoft.com/office/drawing/2014/main" id="{939A8654-929F-4EE2-B3C1-852C4B0E52C8}"/>
              </a:ext>
            </a:extLst>
          </p:cNvPr>
          <p:cNvPicPr>
            <a:picLocks noChangeAspect="1"/>
          </p:cNvPicPr>
          <p:nvPr/>
        </p:nvPicPr>
        <p:blipFill rotWithShape="1">
          <a:blip r:embed="rId2"/>
          <a:srcRect r="11944"/>
          <a:stretch/>
        </p:blipFill>
        <p:spPr>
          <a:xfrm>
            <a:off x="677335" y="3536440"/>
            <a:ext cx="5116976" cy="828791"/>
          </a:xfrm>
          <a:prstGeom prst="rect">
            <a:avLst/>
          </a:prstGeom>
        </p:spPr>
      </p:pic>
      <p:pic>
        <p:nvPicPr>
          <p:cNvPr id="7" name="Picture 6">
            <a:extLst>
              <a:ext uri="{FF2B5EF4-FFF2-40B4-BE49-F238E27FC236}">
                <a16:creationId xmlns:a16="http://schemas.microsoft.com/office/drawing/2014/main" id="{717AB905-5067-46AE-9566-68D1B7A1A5B0}"/>
              </a:ext>
            </a:extLst>
          </p:cNvPr>
          <p:cNvPicPr>
            <a:picLocks noChangeAspect="1"/>
          </p:cNvPicPr>
          <p:nvPr/>
        </p:nvPicPr>
        <p:blipFill rotWithShape="1">
          <a:blip r:embed="rId3"/>
          <a:srcRect r="31400"/>
          <a:stretch/>
        </p:blipFill>
        <p:spPr>
          <a:xfrm>
            <a:off x="677333" y="2406706"/>
            <a:ext cx="5116976" cy="828791"/>
          </a:xfrm>
          <a:prstGeom prst="rect">
            <a:avLst/>
          </a:prstGeom>
        </p:spPr>
      </p:pic>
    </p:spTree>
    <p:extLst>
      <p:ext uri="{BB962C8B-B14F-4D97-AF65-F5344CB8AC3E}">
        <p14:creationId xmlns:p14="http://schemas.microsoft.com/office/powerpoint/2010/main" val="76012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724E-2754-4D85-8CD5-DE0821B972F6}"/>
              </a:ext>
            </a:extLst>
          </p:cNvPr>
          <p:cNvSpPr>
            <a:spLocks noGrp="1"/>
          </p:cNvSpPr>
          <p:nvPr>
            <p:ph type="title"/>
          </p:nvPr>
        </p:nvSpPr>
        <p:spPr/>
        <p:txBody>
          <a:bodyPr/>
          <a:lstStyle/>
          <a:p>
            <a:r>
              <a:rPr lang="en-ID" dirty="0"/>
              <a:t>HITPARKEDCAR</a:t>
            </a:r>
          </a:p>
        </p:txBody>
      </p:sp>
      <p:sp>
        <p:nvSpPr>
          <p:cNvPr id="3" name="Content Placeholder 2">
            <a:extLst>
              <a:ext uri="{FF2B5EF4-FFF2-40B4-BE49-F238E27FC236}">
                <a16:creationId xmlns:a16="http://schemas.microsoft.com/office/drawing/2014/main" id="{23FF7BBE-3F15-431B-BACF-3CFB2B3C7F2B}"/>
              </a:ext>
            </a:extLst>
          </p:cNvPr>
          <p:cNvSpPr>
            <a:spLocks noGrp="1"/>
          </p:cNvSpPr>
          <p:nvPr>
            <p:ph idx="1"/>
          </p:nvPr>
        </p:nvSpPr>
        <p:spPr>
          <a:xfrm>
            <a:off x="677334" y="1488613"/>
            <a:ext cx="9772952" cy="3880773"/>
          </a:xfrm>
        </p:spPr>
        <p:txBody>
          <a:bodyPr/>
          <a:lstStyle/>
          <a:p>
            <a:pPr marL="0" indent="0">
              <a:buNone/>
            </a:pPr>
            <a:r>
              <a:rPr lang="en-US" dirty="0"/>
              <a:t>We'll convert HITPARKEDCAR into binary data by replacing the values with 0 and 1.</a:t>
            </a:r>
            <a:endParaRPr lang="en-ID" dirty="0"/>
          </a:p>
        </p:txBody>
      </p:sp>
      <p:pic>
        <p:nvPicPr>
          <p:cNvPr id="4" name="Picture 3">
            <a:extLst>
              <a:ext uri="{FF2B5EF4-FFF2-40B4-BE49-F238E27FC236}">
                <a16:creationId xmlns:a16="http://schemas.microsoft.com/office/drawing/2014/main" id="{342559F6-B97F-4845-8F10-B33861F03ED5}"/>
              </a:ext>
            </a:extLst>
          </p:cNvPr>
          <p:cNvPicPr>
            <a:picLocks noChangeAspect="1"/>
          </p:cNvPicPr>
          <p:nvPr/>
        </p:nvPicPr>
        <p:blipFill>
          <a:blip r:embed="rId2"/>
          <a:stretch>
            <a:fillRect/>
          </a:stretch>
        </p:blipFill>
        <p:spPr>
          <a:xfrm>
            <a:off x="677334" y="2399987"/>
            <a:ext cx="5372850" cy="1343212"/>
          </a:xfrm>
          <a:prstGeom prst="rect">
            <a:avLst/>
          </a:prstGeom>
        </p:spPr>
      </p:pic>
      <p:pic>
        <p:nvPicPr>
          <p:cNvPr id="5" name="Picture 4">
            <a:extLst>
              <a:ext uri="{FF2B5EF4-FFF2-40B4-BE49-F238E27FC236}">
                <a16:creationId xmlns:a16="http://schemas.microsoft.com/office/drawing/2014/main" id="{0AC2A3E5-E2D3-4BA5-8B7C-18216AF3CD46}"/>
              </a:ext>
            </a:extLst>
          </p:cNvPr>
          <p:cNvPicPr>
            <a:picLocks noChangeAspect="1"/>
          </p:cNvPicPr>
          <p:nvPr/>
        </p:nvPicPr>
        <p:blipFill>
          <a:blip r:embed="rId3"/>
          <a:stretch>
            <a:fillRect/>
          </a:stretch>
        </p:blipFill>
        <p:spPr>
          <a:xfrm>
            <a:off x="6457290" y="2355492"/>
            <a:ext cx="3886742" cy="2572109"/>
          </a:xfrm>
          <a:prstGeom prst="rect">
            <a:avLst/>
          </a:prstGeom>
        </p:spPr>
      </p:pic>
    </p:spTree>
    <p:extLst>
      <p:ext uri="{BB962C8B-B14F-4D97-AF65-F5344CB8AC3E}">
        <p14:creationId xmlns:p14="http://schemas.microsoft.com/office/powerpoint/2010/main" val="381169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304E85-8E11-4CD3-8560-EE7F832E5A99}"/>
              </a:ext>
            </a:extLst>
          </p:cNvPr>
          <p:cNvSpPr>
            <a:spLocks noGrp="1"/>
          </p:cNvSpPr>
          <p:nvPr>
            <p:ph type="title"/>
          </p:nvPr>
        </p:nvSpPr>
        <p:spPr/>
        <p:txBody>
          <a:bodyPr/>
          <a:lstStyle/>
          <a:p>
            <a:r>
              <a:rPr lang="en-US" dirty="0"/>
              <a:t>REVIEWING THE CLEANED UP DATA</a:t>
            </a:r>
            <a:endParaRPr lang="en-ID" dirty="0"/>
          </a:p>
        </p:txBody>
      </p:sp>
      <p:sp>
        <p:nvSpPr>
          <p:cNvPr id="3" name="Content Placeholder 2">
            <a:extLst>
              <a:ext uri="{FF2B5EF4-FFF2-40B4-BE49-F238E27FC236}">
                <a16:creationId xmlns:a16="http://schemas.microsoft.com/office/drawing/2014/main" id="{4E47C9A4-9113-4F24-A9CA-B224102516F8}"/>
              </a:ext>
            </a:extLst>
          </p:cNvPr>
          <p:cNvSpPr>
            <a:spLocks noGrp="1"/>
          </p:cNvSpPr>
          <p:nvPr>
            <p:ph idx="1"/>
          </p:nvPr>
        </p:nvSpPr>
        <p:spPr/>
        <p:txBody>
          <a:bodyPr/>
          <a:lstStyle/>
          <a:p>
            <a:pPr marL="0" indent="0">
              <a:buNone/>
            </a:pPr>
            <a:r>
              <a:rPr lang="en-US" dirty="0"/>
              <a:t>This is our cleaned up </a:t>
            </a:r>
            <a:r>
              <a:rPr lang="en-US" dirty="0" err="1"/>
              <a:t>dataframe</a:t>
            </a:r>
            <a:r>
              <a:rPr lang="en-US" dirty="0"/>
              <a:t> now.</a:t>
            </a:r>
            <a:endParaRPr lang="en-ID" dirty="0"/>
          </a:p>
        </p:txBody>
      </p:sp>
      <p:pic>
        <p:nvPicPr>
          <p:cNvPr id="4" name="Picture 3">
            <a:extLst>
              <a:ext uri="{FF2B5EF4-FFF2-40B4-BE49-F238E27FC236}">
                <a16:creationId xmlns:a16="http://schemas.microsoft.com/office/drawing/2014/main" id="{44515E1C-3DA0-44AD-A3CD-58FC8E1ECB06}"/>
              </a:ext>
            </a:extLst>
          </p:cNvPr>
          <p:cNvPicPr>
            <a:picLocks noChangeAspect="1"/>
          </p:cNvPicPr>
          <p:nvPr/>
        </p:nvPicPr>
        <p:blipFill>
          <a:blip r:embed="rId2"/>
          <a:stretch>
            <a:fillRect/>
          </a:stretch>
        </p:blipFill>
        <p:spPr>
          <a:xfrm>
            <a:off x="677334" y="2056724"/>
            <a:ext cx="10509795" cy="2459292"/>
          </a:xfrm>
          <a:prstGeom prst="rect">
            <a:avLst/>
          </a:prstGeom>
        </p:spPr>
      </p:pic>
    </p:spTree>
    <p:extLst>
      <p:ext uri="{BB962C8B-B14F-4D97-AF65-F5344CB8AC3E}">
        <p14:creationId xmlns:p14="http://schemas.microsoft.com/office/powerpoint/2010/main" val="423403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C90C-C40F-4579-AAB4-640DCCC9FE0B}"/>
              </a:ext>
            </a:extLst>
          </p:cNvPr>
          <p:cNvSpPr>
            <a:spLocks noGrp="1"/>
          </p:cNvSpPr>
          <p:nvPr>
            <p:ph type="title"/>
          </p:nvPr>
        </p:nvSpPr>
        <p:spPr/>
        <p:txBody>
          <a:bodyPr/>
          <a:lstStyle/>
          <a:p>
            <a:r>
              <a:rPr lang="en-US" dirty="0"/>
              <a:t>ONE-HOT ENCODING</a:t>
            </a:r>
            <a:endParaRPr lang="en-ID" dirty="0"/>
          </a:p>
        </p:txBody>
      </p:sp>
      <p:sp>
        <p:nvSpPr>
          <p:cNvPr id="3" name="Content Placeholder 2">
            <a:extLst>
              <a:ext uri="{FF2B5EF4-FFF2-40B4-BE49-F238E27FC236}">
                <a16:creationId xmlns:a16="http://schemas.microsoft.com/office/drawing/2014/main" id="{3D5CE1C9-EB7C-4E64-94DF-D9CA4C7B39E4}"/>
              </a:ext>
            </a:extLst>
          </p:cNvPr>
          <p:cNvSpPr>
            <a:spLocks noGrp="1"/>
          </p:cNvSpPr>
          <p:nvPr>
            <p:ph idx="1"/>
          </p:nvPr>
        </p:nvSpPr>
        <p:spPr>
          <a:xfrm>
            <a:off x="677334" y="1488613"/>
            <a:ext cx="8596668" cy="3880773"/>
          </a:xfrm>
        </p:spPr>
        <p:txBody>
          <a:bodyPr/>
          <a:lstStyle/>
          <a:p>
            <a:pPr marL="0" indent="0" algn="just">
              <a:buNone/>
            </a:pPr>
            <a:r>
              <a:rPr lang="en-US" dirty="0"/>
              <a:t>Before we can create the train and test dataset, we need to convert the following categorical features into numerical values using one-hot encoding techniques.</a:t>
            </a:r>
          </a:p>
          <a:p>
            <a:pPr marL="0" indent="0" algn="just">
              <a:buNone/>
            </a:pPr>
            <a:endParaRPr lang="en-US" dirty="0"/>
          </a:p>
          <a:p>
            <a:pPr algn="just">
              <a:buFontTx/>
              <a:buChar char="-"/>
            </a:pPr>
            <a:r>
              <a:rPr lang="en-US" dirty="0"/>
              <a:t>ADDRTYPE</a:t>
            </a:r>
          </a:p>
          <a:p>
            <a:pPr algn="just">
              <a:buFontTx/>
              <a:buChar char="-"/>
            </a:pPr>
            <a:r>
              <a:rPr lang="en-US" dirty="0"/>
              <a:t>WEATHER</a:t>
            </a:r>
          </a:p>
          <a:p>
            <a:pPr algn="just">
              <a:buFontTx/>
              <a:buChar char="-"/>
            </a:pPr>
            <a:r>
              <a:rPr lang="en-US" dirty="0"/>
              <a:t>ROADCOND</a:t>
            </a:r>
          </a:p>
          <a:p>
            <a:pPr algn="just">
              <a:buFontTx/>
              <a:buChar char="-"/>
            </a:pPr>
            <a:r>
              <a:rPr lang="en-US" dirty="0"/>
              <a:t>LIGHTCOND</a:t>
            </a:r>
          </a:p>
          <a:p>
            <a:pPr algn="just">
              <a:buFontTx/>
              <a:buChar char="-"/>
            </a:pPr>
            <a:endParaRPr lang="en-US" dirty="0"/>
          </a:p>
          <a:p>
            <a:pPr marL="0" indent="0" algn="just">
              <a:buNone/>
            </a:pPr>
            <a:endParaRPr lang="en-ID" dirty="0"/>
          </a:p>
        </p:txBody>
      </p:sp>
    </p:spTree>
    <p:extLst>
      <p:ext uri="{BB962C8B-B14F-4D97-AF65-F5344CB8AC3E}">
        <p14:creationId xmlns:p14="http://schemas.microsoft.com/office/powerpoint/2010/main" val="12016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0AD08-4C25-47D0-8B8E-C686BAF109BC}"/>
              </a:ext>
            </a:extLst>
          </p:cNvPr>
          <p:cNvSpPr>
            <a:spLocks noGrp="1"/>
          </p:cNvSpPr>
          <p:nvPr>
            <p:ph idx="1"/>
          </p:nvPr>
        </p:nvSpPr>
        <p:spPr>
          <a:xfrm>
            <a:off x="677334" y="1488613"/>
            <a:ext cx="8596668" cy="3880773"/>
          </a:xfrm>
        </p:spPr>
        <p:txBody>
          <a:bodyPr>
            <a:normAutofit/>
          </a:bodyPr>
          <a:lstStyle/>
          <a:p>
            <a:pPr marL="0" indent="0" algn="just">
              <a:buNone/>
            </a:pPr>
            <a:r>
              <a:rPr lang="en-US" dirty="0"/>
              <a:t>In a big city where car accidents happen all the time, it can be a challenge to deploy necessary number or type of personnel on time with the limited numbers of personnel on our disposal.</a:t>
            </a:r>
          </a:p>
          <a:p>
            <a:pPr marL="0" indent="0" algn="just">
              <a:buNone/>
            </a:pPr>
            <a:r>
              <a:rPr lang="en-US" dirty="0"/>
              <a:t>The idea is to classify the severity of a car accident, in this case we will use two level of severity, 1 for Property Damage Only Collision and 2 for Injury Collision. The severity prediction will be based on the information received at the time an accident is reported.</a:t>
            </a:r>
          </a:p>
          <a:p>
            <a:pPr marL="0" indent="0" algn="just">
              <a:buNone/>
            </a:pPr>
            <a:r>
              <a:rPr lang="en-US" dirty="0"/>
              <a:t>With this simplification of early accident classification, the Dispatch Center can decide which personnel should be dispatched for the accident. For example, for accident with severity of 1 Property Damage Only Collision, the healthcare </a:t>
            </a:r>
            <a:r>
              <a:rPr lang="en-US" dirty="0" err="1"/>
              <a:t>personnels</a:t>
            </a:r>
            <a:r>
              <a:rPr lang="en-US" dirty="0"/>
              <a:t> are not needed on site, and they can be allocated to another injury related accident.</a:t>
            </a:r>
          </a:p>
          <a:p>
            <a:pPr algn="just"/>
            <a:endParaRPr lang="en-ID" dirty="0"/>
          </a:p>
        </p:txBody>
      </p:sp>
    </p:spTree>
    <p:extLst>
      <p:ext uri="{BB962C8B-B14F-4D97-AF65-F5344CB8AC3E}">
        <p14:creationId xmlns:p14="http://schemas.microsoft.com/office/powerpoint/2010/main" val="271362796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7B53D79-250F-4822-9DEE-CBBE34BF3A45}"/>
              </a:ext>
            </a:extLst>
          </p:cNvPr>
          <p:cNvSpPr>
            <a:spLocks noGrp="1"/>
          </p:cNvSpPr>
          <p:nvPr>
            <p:ph type="title"/>
          </p:nvPr>
        </p:nvSpPr>
        <p:spPr/>
        <p:txBody>
          <a:bodyPr/>
          <a:lstStyle/>
          <a:p>
            <a:r>
              <a:rPr lang="en-US" dirty="0"/>
              <a:t>GET_DUMMIES</a:t>
            </a:r>
            <a:endParaRPr lang="en-ID" dirty="0"/>
          </a:p>
        </p:txBody>
      </p:sp>
      <p:sp>
        <p:nvSpPr>
          <p:cNvPr id="3" name="Content Placeholder 2">
            <a:extLst>
              <a:ext uri="{FF2B5EF4-FFF2-40B4-BE49-F238E27FC236}">
                <a16:creationId xmlns:a16="http://schemas.microsoft.com/office/drawing/2014/main" id="{CC7549AD-EFEC-46A8-9538-B743F612FF6B}"/>
              </a:ext>
            </a:extLst>
          </p:cNvPr>
          <p:cNvSpPr>
            <a:spLocks noGrp="1"/>
          </p:cNvSpPr>
          <p:nvPr>
            <p:ph idx="1"/>
          </p:nvPr>
        </p:nvSpPr>
        <p:spPr/>
        <p:txBody>
          <a:bodyPr/>
          <a:lstStyle/>
          <a:p>
            <a:pPr marL="0" indent="0">
              <a:buNone/>
            </a:pPr>
            <a:r>
              <a:rPr lang="en-US" dirty="0"/>
              <a:t>We’ll use the </a:t>
            </a:r>
            <a:r>
              <a:rPr lang="en-US" dirty="0" err="1"/>
              <a:t>get_dummies</a:t>
            </a:r>
            <a:r>
              <a:rPr lang="en-US" dirty="0"/>
              <a:t> function from pandas package to do this.</a:t>
            </a:r>
          </a:p>
        </p:txBody>
      </p:sp>
      <p:pic>
        <p:nvPicPr>
          <p:cNvPr id="6" name="Picture 5">
            <a:extLst>
              <a:ext uri="{FF2B5EF4-FFF2-40B4-BE49-F238E27FC236}">
                <a16:creationId xmlns:a16="http://schemas.microsoft.com/office/drawing/2014/main" id="{5D36762B-9143-486E-B3DC-A7019820083E}"/>
              </a:ext>
            </a:extLst>
          </p:cNvPr>
          <p:cNvPicPr>
            <a:picLocks noChangeAspect="1"/>
          </p:cNvPicPr>
          <p:nvPr/>
        </p:nvPicPr>
        <p:blipFill rotWithShape="1">
          <a:blip r:embed="rId2"/>
          <a:srcRect r="15722"/>
          <a:stretch/>
        </p:blipFill>
        <p:spPr>
          <a:xfrm>
            <a:off x="677334" y="3113803"/>
            <a:ext cx="8686936" cy="543001"/>
          </a:xfrm>
          <a:prstGeom prst="rect">
            <a:avLst/>
          </a:prstGeom>
        </p:spPr>
      </p:pic>
      <p:pic>
        <p:nvPicPr>
          <p:cNvPr id="7" name="Picture 6">
            <a:extLst>
              <a:ext uri="{FF2B5EF4-FFF2-40B4-BE49-F238E27FC236}">
                <a16:creationId xmlns:a16="http://schemas.microsoft.com/office/drawing/2014/main" id="{121176B3-46A5-465E-9A62-E5C795EB9955}"/>
              </a:ext>
            </a:extLst>
          </p:cNvPr>
          <p:cNvPicPr>
            <a:picLocks noChangeAspect="1"/>
          </p:cNvPicPr>
          <p:nvPr/>
        </p:nvPicPr>
        <p:blipFill rotWithShape="1">
          <a:blip r:embed="rId3"/>
          <a:srcRect r="6184"/>
          <a:stretch/>
        </p:blipFill>
        <p:spPr>
          <a:xfrm>
            <a:off x="677334" y="1923801"/>
            <a:ext cx="8686936" cy="1143160"/>
          </a:xfrm>
          <a:prstGeom prst="rect">
            <a:avLst/>
          </a:prstGeom>
        </p:spPr>
      </p:pic>
      <p:pic>
        <p:nvPicPr>
          <p:cNvPr id="8" name="Picture 7">
            <a:extLst>
              <a:ext uri="{FF2B5EF4-FFF2-40B4-BE49-F238E27FC236}">
                <a16:creationId xmlns:a16="http://schemas.microsoft.com/office/drawing/2014/main" id="{E491C759-AE8F-49A1-AC4D-BFF34A39DD0F}"/>
              </a:ext>
            </a:extLst>
          </p:cNvPr>
          <p:cNvPicPr>
            <a:picLocks noChangeAspect="1"/>
          </p:cNvPicPr>
          <p:nvPr/>
        </p:nvPicPr>
        <p:blipFill rotWithShape="1">
          <a:blip r:embed="rId4"/>
          <a:srcRect r="4714"/>
          <a:stretch/>
        </p:blipFill>
        <p:spPr>
          <a:xfrm>
            <a:off x="677335" y="3703646"/>
            <a:ext cx="8686936" cy="571580"/>
          </a:xfrm>
          <a:prstGeom prst="rect">
            <a:avLst/>
          </a:prstGeom>
        </p:spPr>
      </p:pic>
      <p:pic>
        <p:nvPicPr>
          <p:cNvPr id="10" name="Picture 9">
            <a:extLst>
              <a:ext uri="{FF2B5EF4-FFF2-40B4-BE49-F238E27FC236}">
                <a16:creationId xmlns:a16="http://schemas.microsoft.com/office/drawing/2014/main" id="{4D1E0F44-092D-4698-84DD-005B2B3278ED}"/>
              </a:ext>
            </a:extLst>
          </p:cNvPr>
          <p:cNvPicPr>
            <a:picLocks noChangeAspect="1"/>
          </p:cNvPicPr>
          <p:nvPr/>
        </p:nvPicPr>
        <p:blipFill>
          <a:blip r:embed="rId5"/>
          <a:stretch>
            <a:fillRect/>
          </a:stretch>
        </p:blipFill>
        <p:spPr>
          <a:xfrm>
            <a:off x="677334" y="4634116"/>
            <a:ext cx="11300362" cy="1371955"/>
          </a:xfrm>
          <a:prstGeom prst="rect">
            <a:avLst/>
          </a:prstGeom>
        </p:spPr>
      </p:pic>
    </p:spTree>
    <p:extLst>
      <p:ext uri="{BB962C8B-B14F-4D97-AF65-F5344CB8AC3E}">
        <p14:creationId xmlns:p14="http://schemas.microsoft.com/office/powerpoint/2010/main" val="2355247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8ECE2-1F95-4B26-AE7C-E6346E9600B8}"/>
              </a:ext>
            </a:extLst>
          </p:cNvPr>
          <p:cNvSpPr>
            <a:spLocks noGrp="1"/>
          </p:cNvSpPr>
          <p:nvPr>
            <p:ph type="title"/>
          </p:nvPr>
        </p:nvSpPr>
        <p:spPr/>
        <p:txBody>
          <a:bodyPr/>
          <a:lstStyle/>
          <a:p>
            <a:r>
              <a:rPr lang="en-US" dirty="0"/>
              <a:t>TEST, TRAIN SPLIT</a:t>
            </a:r>
            <a:endParaRPr lang="en-ID" dirty="0"/>
          </a:p>
        </p:txBody>
      </p:sp>
      <p:sp>
        <p:nvSpPr>
          <p:cNvPr id="3" name="Content Placeholder 2">
            <a:extLst>
              <a:ext uri="{FF2B5EF4-FFF2-40B4-BE49-F238E27FC236}">
                <a16:creationId xmlns:a16="http://schemas.microsoft.com/office/drawing/2014/main" id="{47EEF439-DB3D-4DEB-B17F-EDB5CEBBE96A}"/>
              </a:ext>
            </a:extLst>
          </p:cNvPr>
          <p:cNvSpPr>
            <a:spLocks noGrp="1"/>
          </p:cNvSpPr>
          <p:nvPr>
            <p:ph idx="1"/>
          </p:nvPr>
        </p:nvSpPr>
        <p:spPr/>
        <p:txBody>
          <a:bodyPr/>
          <a:lstStyle/>
          <a:p>
            <a:pPr marL="0" indent="0">
              <a:buNone/>
            </a:pPr>
            <a:r>
              <a:rPr lang="en-US" dirty="0"/>
              <a:t>Now we'll split the data into training and test dataset using </a:t>
            </a:r>
            <a:r>
              <a:rPr lang="en-US" dirty="0" err="1"/>
              <a:t>test_train_split</a:t>
            </a:r>
            <a:r>
              <a:rPr lang="en-US" dirty="0"/>
              <a:t> function.</a:t>
            </a:r>
            <a:endParaRPr lang="en-ID" dirty="0"/>
          </a:p>
        </p:txBody>
      </p:sp>
      <p:pic>
        <p:nvPicPr>
          <p:cNvPr id="5" name="Picture 4">
            <a:extLst>
              <a:ext uri="{FF2B5EF4-FFF2-40B4-BE49-F238E27FC236}">
                <a16:creationId xmlns:a16="http://schemas.microsoft.com/office/drawing/2014/main" id="{BD572176-3930-40AA-85A1-FD281707D0B0}"/>
              </a:ext>
            </a:extLst>
          </p:cNvPr>
          <p:cNvPicPr>
            <a:picLocks noChangeAspect="1"/>
          </p:cNvPicPr>
          <p:nvPr/>
        </p:nvPicPr>
        <p:blipFill>
          <a:blip r:embed="rId2"/>
          <a:stretch>
            <a:fillRect/>
          </a:stretch>
        </p:blipFill>
        <p:spPr>
          <a:xfrm>
            <a:off x="677334" y="2851747"/>
            <a:ext cx="7373379" cy="3057952"/>
          </a:xfrm>
          <a:prstGeom prst="rect">
            <a:avLst/>
          </a:prstGeom>
        </p:spPr>
      </p:pic>
    </p:spTree>
    <p:extLst>
      <p:ext uri="{BB962C8B-B14F-4D97-AF65-F5344CB8AC3E}">
        <p14:creationId xmlns:p14="http://schemas.microsoft.com/office/powerpoint/2010/main" val="52296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7FCC-F0DC-4D16-A815-4F7B9E0CD31E}"/>
              </a:ext>
            </a:extLst>
          </p:cNvPr>
          <p:cNvSpPr>
            <a:spLocks noGrp="1"/>
          </p:cNvSpPr>
          <p:nvPr>
            <p:ph type="title"/>
          </p:nvPr>
        </p:nvSpPr>
        <p:spPr/>
        <p:txBody>
          <a:bodyPr/>
          <a:lstStyle/>
          <a:p>
            <a:r>
              <a:rPr lang="en-US" dirty="0"/>
              <a:t>UNBALANCED DATA</a:t>
            </a:r>
            <a:endParaRPr lang="en-ID" dirty="0"/>
          </a:p>
        </p:txBody>
      </p:sp>
      <p:sp>
        <p:nvSpPr>
          <p:cNvPr id="3" name="Content Placeholder 2">
            <a:extLst>
              <a:ext uri="{FF2B5EF4-FFF2-40B4-BE49-F238E27FC236}">
                <a16:creationId xmlns:a16="http://schemas.microsoft.com/office/drawing/2014/main" id="{5DD8D6B3-D638-4FD1-85EB-ED47254B5480}"/>
              </a:ext>
            </a:extLst>
          </p:cNvPr>
          <p:cNvSpPr>
            <a:spLocks noGrp="1"/>
          </p:cNvSpPr>
          <p:nvPr>
            <p:ph idx="1"/>
          </p:nvPr>
        </p:nvSpPr>
        <p:spPr>
          <a:xfrm>
            <a:off x="677334" y="1488613"/>
            <a:ext cx="6619205" cy="3880773"/>
          </a:xfrm>
        </p:spPr>
        <p:txBody>
          <a:bodyPr/>
          <a:lstStyle/>
          <a:p>
            <a:pPr marL="0" indent="0" algn="just">
              <a:buNone/>
            </a:pPr>
            <a:r>
              <a:rPr lang="en-US" dirty="0"/>
              <a:t>Remember how our target values are very skewed towards SEVERITYCODE = 1? Now we need to address this problem before training our data.</a:t>
            </a:r>
          </a:p>
          <a:p>
            <a:pPr marL="0" indent="0" algn="just">
              <a:buNone/>
            </a:pPr>
            <a:endParaRPr lang="en-ID" dirty="0"/>
          </a:p>
          <a:p>
            <a:pPr marL="0" indent="0" algn="just">
              <a:buNone/>
            </a:pPr>
            <a:r>
              <a:rPr lang="en-US" dirty="0"/>
              <a:t>There are several way to address this, but it this project we’ll </a:t>
            </a:r>
            <a:r>
              <a:rPr lang="en-US" dirty="0" err="1"/>
              <a:t>upsample</a:t>
            </a:r>
            <a:r>
              <a:rPr lang="en-US" dirty="0"/>
              <a:t> the minority part of the train data so that the number of data for SEVERITYCODE = 1 &amp; 2 are the same. This way we don’t lose any data.</a:t>
            </a:r>
          </a:p>
          <a:p>
            <a:pPr marL="0" indent="0" algn="just">
              <a:buNone/>
            </a:pPr>
            <a:endParaRPr lang="en-US" dirty="0"/>
          </a:p>
          <a:p>
            <a:pPr marL="0" indent="0" algn="just">
              <a:buNone/>
            </a:pPr>
            <a:r>
              <a:rPr lang="en-US" dirty="0"/>
              <a:t>We’ll accomplish this using resample function from sklearn package.</a:t>
            </a:r>
          </a:p>
        </p:txBody>
      </p:sp>
      <p:pic>
        <p:nvPicPr>
          <p:cNvPr id="4" name="Picture 3">
            <a:extLst>
              <a:ext uri="{FF2B5EF4-FFF2-40B4-BE49-F238E27FC236}">
                <a16:creationId xmlns:a16="http://schemas.microsoft.com/office/drawing/2014/main" id="{7C46F096-E187-460A-95D3-C0B079561931}"/>
              </a:ext>
            </a:extLst>
          </p:cNvPr>
          <p:cNvPicPr>
            <a:picLocks noChangeAspect="1"/>
          </p:cNvPicPr>
          <p:nvPr/>
        </p:nvPicPr>
        <p:blipFill>
          <a:blip r:embed="rId2"/>
          <a:stretch>
            <a:fillRect/>
          </a:stretch>
        </p:blipFill>
        <p:spPr>
          <a:xfrm>
            <a:off x="7446139" y="1488614"/>
            <a:ext cx="3905795" cy="3548900"/>
          </a:xfrm>
          <a:prstGeom prst="rect">
            <a:avLst/>
          </a:prstGeom>
        </p:spPr>
      </p:pic>
    </p:spTree>
    <p:extLst>
      <p:ext uri="{BB962C8B-B14F-4D97-AF65-F5344CB8AC3E}">
        <p14:creationId xmlns:p14="http://schemas.microsoft.com/office/powerpoint/2010/main" val="3063810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32AA-0E06-438C-BE47-C09D24370ECE}"/>
              </a:ext>
            </a:extLst>
          </p:cNvPr>
          <p:cNvSpPr>
            <a:spLocks noGrp="1"/>
          </p:cNvSpPr>
          <p:nvPr>
            <p:ph type="title"/>
          </p:nvPr>
        </p:nvSpPr>
        <p:spPr/>
        <p:txBody>
          <a:bodyPr/>
          <a:lstStyle/>
          <a:p>
            <a:r>
              <a:rPr lang="en-US" dirty="0"/>
              <a:t>UPSAMPLING TRAINING DATA</a:t>
            </a:r>
            <a:endParaRPr lang="en-ID" dirty="0"/>
          </a:p>
        </p:txBody>
      </p:sp>
      <p:sp>
        <p:nvSpPr>
          <p:cNvPr id="3" name="Content Placeholder 2">
            <a:extLst>
              <a:ext uri="{FF2B5EF4-FFF2-40B4-BE49-F238E27FC236}">
                <a16:creationId xmlns:a16="http://schemas.microsoft.com/office/drawing/2014/main" id="{9C5D3C57-037A-4A5E-923E-AC03362ECB82}"/>
              </a:ext>
            </a:extLst>
          </p:cNvPr>
          <p:cNvSpPr>
            <a:spLocks noGrp="1"/>
          </p:cNvSpPr>
          <p:nvPr>
            <p:ph idx="1"/>
          </p:nvPr>
        </p:nvSpPr>
        <p:spPr>
          <a:xfrm>
            <a:off x="677334" y="1488613"/>
            <a:ext cx="8596668" cy="3880773"/>
          </a:xfrm>
        </p:spPr>
        <p:txBody>
          <a:bodyPr/>
          <a:lstStyle/>
          <a:p>
            <a:pPr marL="0" indent="0" algn="just">
              <a:buNone/>
            </a:pPr>
            <a:r>
              <a:rPr lang="en-US" dirty="0"/>
              <a:t>First we will need to recombine </a:t>
            </a:r>
            <a:r>
              <a:rPr lang="en-US" dirty="0" err="1"/>
              <a:t>X_train</a:t>
            </a:r>
            <a:r>
              <a:rPr lang="en-US" dirty="0"/>
              <a:t> and </a:t>
            </a:r>
            <a:r>
              <a:rPr lang="en-US" dirty="0" err="1"/>
              <a:t>y_train</a:t>
            </a:r>
            <a:r>
              <a:rPr lang="en-US" dirty="0"/>
              <a:t> using </a:t>
            </a:r>
            <a:r>
              <a:rPr lang="en-US" dirty="0" err="1"/>
              <a:t>pd.concat</a:t>
            </a:r>
            <a:r>
              <a:rPr lang="en-US" dirty="0"/>
              <a:t>.</a:t>
            </a:r>
          </a:p>
          <a:p>
            <a:pPr marL="0" indent="0" algn="just">
              <a:buNone/>
            </a:pPr>
            <a:endParaRPr lang="en-US" dirty="0"/>
          </a:p>
          <a:p>
            <a:pPr marL="0" indent="0" algn="just">
              <a:buNone/>
            </a:pPr>
            <a:endParaRPr lang="en-US" dirty="0"/>
          </a:p>
          <a:p>
            <a:pPr marL="0" indent="0" algn="just">
              <a:buNone/>
            </a:pPr>
            <a:r>
              <a:rPr lang="en-US" dirty="0"/>
              <a:t>Then we </a:t>
            </a:r>
            <a:r>
              <a:rPr lang="en-US" dirty="0" err="1"/>
              <a:t>upsample</a:t>
            </a:r>
            <a:r>
              <a:rPr lang="en-US" dirty="0"/>
              <a:t> the data for SEVERITYCODE = 2 to the number of data for SEVERITYCODE = 1.</a:t>
            </a:r>
            <a:endParaRPr lang="en-ID" dirty="0"/>
          </a:p>
        </p:txBody>
      </p:sp>
      <p:pic>
        <p:nvPicPr>
          <p:cNvPr id="4" name="Picture 3">
            <a:extLst>
              <a:ext uri="{FF2B5EF4-FFF2-40B4-BE49-F238E27FC236}">
                <a16:creationId xmlns:a16="http://schemas.microsoft.com/office/drawing/2014/main" id="{6FBFA84A-E1D2-4C1A-A3C3-02384F9679C0}"/>
              </a:ext>
            </a:extLst>
          </p:cNvPr>
          <p:cNvPicPr>
            <a:picLocks noChangeAspect="1"/>
          </p:cNvPicPr>
          <p:nvPr/>
        </p:nvPicPr>
        <p:blipFill rotWithShape="1">
          <a:blip r:embed="rId2"/>
          <a:srcRect l="1" r="45804"/>
          <a:stretch/>
        </p:blipFill>
        <p:spPr>
          <a:xfrm>
            <a:off x="677333" y="2022468"/>
            <a:ext cx="5947401" cy="527029"/>
          </a:xfrm>
          <a:prstGeom prst="rect">
            <a:avLst/>
          </a:prstGeom>
        </p:spPr>
      </p:pic>
      <p:pic>
        <p:nvPicPr>
          <p:cNvPr id="5" name="Picture 4">
            <a:extLst>
              <a:ext uri="{FF2B5EF4-FFF2-40B4-BE49-F238E27FC236}">
                <a16:creationId xmlns:a16="http://schemas.microsoft.com/office/drawing/2014/main" id="{8331C411-89F1-4B74-B3BA-FDE4E3494FDD}"/>
              </a:ext>
            </a:extLst>
          </p:cNvPr>
          <p:cNvPicPr>
            <a:picLocks noChangeAspect="1"/>
          </p:cNvPicPr>
          <p:nvPr/>
        </p:nvPicPr>
        <p:blipFill>
          <a:blip r:embed="rId3"/>
          <a:stretch>
            <a:fillRect/>
          </a:stretch>
        </p:blipFill>
        <p:spPr>
          <a:xfrm>
            <a:off x="677334" y="3429000"/>
            <a:ext cx="5947401" cy="3346918"/>
          </a:xfrm>
          <a:prstGeom prst="rect">
            <a:avLst/>
          </a:prstGeom>
        </p:spPr>
      </p:pic>
    </p:spTree>
    <p:extLst>
      <p:ext uri="{BB962C8B-B14F-4D97-AF65-F5344CB8AC3E}">
        <p14:creationId xmlns:p14="http://schemas.microsoft.com/office/powerpoint/2010/main" val="2062564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2228-BB70-4404-94E0-F27A46B1D97F}"/>
              </a:ext>
            </a:extLst>
          </p:cNvPr>
          <p:cNvSpPr>
            <a:spLocks noGrp="1"/>
          </p:cNvSpPr>
          <p:nvPr>
            <p:ph type="title"/>
          </p:nvPr>
        </p:nvSpPr>
        <p:spPr/>
        <p:txBody>
          <a:bodyPr/>
          <a:lstStyle/>
          <a:p>
            <a:r>
              <a:rPr lang="en-US" dirty="0"/>
              <a:t>RECREATE TRAINING DATASET</a:t>
            </a:r>
            <a:endParaRPr lang="en-ID" dirty="0"/>
          </a:p>
        </p:txBody>
      </p:sp>
      <p:sp>
        <p:nvSpPr>
          <p:cNvPr id="3" name="Content Placeholder 2">
            <a:extLst>
              <a:ext uri="{FF2B5EF4-FFF2-40B4-BE49-F238E27FC236}">
                <a16:creationId xmlns:a16="http://schemas.microsoft.com/office/drawing/2014/main" id="{D9A63AF5-6CB0-4619-92BD-40A503B8DAC8}"/>
              </a:ext>
            </a:extLst>
          </p:cNvPr>
          <p:cNvSpPr>
            <a:spLocks noGrp="1"/>
          </p:cNvSpPr>
          <p:nvPr>
            <p:ph idx="1"/>
          </p:nvPr>
        </p:nvSpPr>
        <p:spPr>
          <a:xfrm>
            <a:off x="677334" y="1488613"/>
            <a:ext cx="8596668" cy="3880773"/>
          </a:xfrm>
        </p:spPr>
        <p:txBody>
          <a:bodyPr/>
          <a:lstStyle/>
          <a:p>
            <a:pPr marL="0" indent="0">
              <a:buNone/>
            </a:pPr>
            <a:r>
              <a:rPr lang="en-US" dirty="0"/>
              <a:t>Now we can split the training dataset into </a:t>
            </a:r>
            <a:r>
              <a:rPr lang="en-US" dirty="0" err="1"/>
              <a:t>X_train</a:t>
            </a:r>
            <a:r>
              <a:rPr lang="en-US" dirty="0"/>
              <a:t> and </a:t>
            </a:r>
            <a:r>
              <a:rPr lang="en-US" dirty="0" err="1"/>
              <a:t>y_train</a:t>
            </a:r>
            <a:r>
              <a:rPr lang="en-US" dirty="0"/>
              <a:t> again.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will be the dataset for training our model.</a:t>
            </a:r>
            <a:endParaRPr lang="en-ID" dirty="0"/>
          </a:p>
        </p:txBody>
      </p:sp>
      <p:pic>
        <p:nvPicPr>
          <p:cNvPr id="4" name="Picture 3">
            <a:extLst>
              <a:ext uri="{FF2B5EF4-FFF2-40B4-BE49-F238E27FC236}">
                <a16:creationId xmlns:a16="http://schemas.microsoft.com/office/drawing/2014/main" id="{8234EF7F-2324-42ED-9792-F6526682DC33}"/>
              </a:ext>
            </a:extLst>
          </p:cNvPr>
          <p:cNvPicPr>
            <a:picLocks noChangeAspect="1"/>
          </p:cNvPicPr>
          <p:nvPr/>
        </p:nvPicPr>
        <p:blipFill>
          <a:blip r:embed="rId2"/>
          <a:stretch>
            <a:fillRect/>
          </a:stretch>
        </p:blipFill>
        <p:spPr>
          <a:xfrm>
            <a:off x="677334" y="3381976"/>
            <a:ext cx="5163271" cy="771633"/>
          </a:xfrm>
          <a:prstGeom prst="rect">
            <a:avLst/>
          </a:prstGeom>
        </p:spPr>
      </p:pic>
      <p:pic>
        <p:nvPicPr>
          <p:cNvPr id="5" name="Picture 4">
            <a:extLst>
              <a:ext uri="{FF2B5EF4-FFF2-40B4-BE49-F238E27FC236}">
                <a16:creationId xmlns:a16="http://schemas.microsoft.com/office/drawing/2014/main" id="{D33964E7-DEE3-4ED6-B9E6-130C4B181BA6}"/>
              </a:ext>
            </a:extLst>
          </p:cNvPr>
          <p:cNvPicPr>
            <a:picLocks noChangeAspect="1"/>
          </p:cNvPicPr>
          <p:nvPr/>
        </p:nvPicPr>
        <p:blipFill rotWithShape="1">
          <a:blip r:embed="rId3"/>
          <a:srcRect r="46283"/>
          <a:stretch/>
        </p:blipFill>
        <p:spPr>
          <a:xfrm>
            <a:off x="677334" y="2033393"/>
            <a:ext cx="5163271" cy="1009791"/>
          </a:xfrm>
          <a:prstGeom prst="rect">
            <a:avLst/>
          </a:prstGeom>
        </p:spPr>
      </p:pic>
    </p:spTree>
    <p:extLst>
      <p:ext uri="{BB962C8B-B14F-4D97-AF65-F5344CB8AC3E}">
        <p14:creationId xmlns:p14="http://schemas.microsoft.com/office/powerpoint/2010/main" val="3156195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86AE-3C8D-4092-8EC5-F674F68C326F}"/>
              </a:ext>
            </a:extLst>
          </p:cNvPr>
          <p:cNvSpPr>
            <a:spLocks noGrp="1"/>
          </p:cNvSpPr>
          <p:nvPr>
            <p:ph type="title"/>
          </p:nvPr>
        </p:nvSpPr>
        <p:spPr/>
        <p:txBody>
          <a:bodyPr/>
          <a:lstStyle/>
          <a:p>
            <a:r>
              <a:rPr lang="en-US" dirty="0"/>
              <a:t>BUILDING THE MODELS</a:t>
            </a:r>
            <a:endParaRPr lang="en-ID" dirty="0"/>
          </a:p>
        </p:txBody>
      </p:sp>
      <p:sp>
        <p:nvSpPr>
          <p:cNvPr id="3" name="Content Placeholder 2">
            <a:extLst>
              <a:ext uri="{FF2B5EF4-FFF2-40B4-BE49-F238E27FC236}">
                <a16:creationId xmlns:a16="http://schemas.microsoft.com/office/drawing/2014/main" id="{0E31F585-4C07-482A-ADBF-46F4798E5D82}"/>
              </a:ext>
            </a:extLst>
          </p:cNvPr>
          <p:cNvSpPr>
            <a:spLocks noGrp="1"/>
          </p:cNvSpPr>
          <p:nvPr>
            <p:ph idx="1"/>
          </p:nvPr>
        </p:nvSpPr>
        <p:spPr>
          <a:xfrm>
            <a:off x="677334" y="1488613"/>
            <a:ext cx="8596668" cy="3880773"/>
          </a:xfrm>
        </p:spPr>
        <p:txBody>
          <a:bodyPr/>
          <a:lstStyle/>
          <a:p>
            <a:pPr marL="0" indent="0">
              <a:buNone/>
            </a:pPr>
            <a:r>
              <a:rPr lang="en-US" dirty="0"/>
              <a:t>Due to </a:t>
            </a:r>
            <a:r>
              <a:rPr lang="en-US" dirty="0" err="1"/>
              <a:t>computanional</a:t>
            </a:r>
            <a:r>
              <a:rPr lang="en-US" dirty="0"/>
              <a:t> limitation, we’ll only use the following models for our project:</a:t>
            </a:r>
          </a:p>
          <a:p>
            <a:pPr marL="0" indent="0">
              <a:buNone/>
            </a:pPr>
            <a:endParaRPr lang="en-US" dirty="0"/>
          </a:p>
          <a:p>
            <a:pPr>
              <a:buFontTx/>
              <a:buChar char="-"/>
            </a:pPr>
            <a:r>
              <a:rPr lang="en-US" dirty="0"/>
              <a:t>Logistic Regression</a:t>
            </a:r>
          </a:p>
          <a:p>
            <a:pPr>
              <a:buFontTx/>
              <a:buChar char="-"/>
            </a:pPr>
            <a:r>
              <a:rPr lang="en-US" dirty="0"/>
              <a:t>Decision Tree</a:t>
            </a:r>
          </a:p>
          <a:p>
            <a:pPr>
              <a:buFontTx/>
              <a:buChar char="-"/>
            </a:pPr>
            <a:r>
              <a:rPr lang="en-US" dirty="0"/>
              <a:t>Support Vector Machine</a:t>
            </a:r>
            <a:endParaRPr lang="en-ID" dirty="0"/>
          </a:p>
        </p:txBody>
      </p:sp>
    </p:spTree>
    <p:extLst>
      <p:ext uri="{BB962C8B-B14F-4D97-AF65-F5344CB8AC3E}">
        <p14:creationId xmlns:p14="http://schemas.microsoft.com/office/powerpoint/2010/main" val="910353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6E86-B6CD-4949-9CF9-5E47F4A4C0CD}"/>
              </a:ext>
            </a:extLst>
          </p:cNvPr>
          <p:cNvSpPr>
            <a:spLocks noGrp="1"/>
          </p:cNvSpPr>
          <p:nvPr>
            <p:ph type="title"/>
          </p:nvPr>
        </p:nvSpPr>
        <p:spPr/>
        <p:txBody>
          <a:bodyPr/>
          <a:lstStyle/>
          <a:p>
            <a:r>
              <a:rPr lang="en-US" dirty="0"/>
              <a:t>LOGISTIC REGRESSION</a:t>
            </a:r>
            <a:endParaRPr lang="en-ID" dirty="0"/>
          </a:p>
        </p:txBody>
      </p:sp>
      <p:sp>
        <p:nvSpPr>
          <p:cNvPr id="3" name="Content Placeholder 2">
            <a:extLst>
              <a:ext uri="{FF2B5EF4-FFF2-40B4-BE49-F238E27FC236}">
                <a16:creationId xmlns:a16="http://schemas.microsoft.com/office/drawing/2014/main" id="{4C27318C-D340-4B75-A77F-2A0EDFEC8A74}"/>
              </a:ext>
            </a:extLst>
          </p:cNvPr>
          <p:cNvSpPr>
            <a:spLocks noGrp="1"/>
          </p:cNvSpPr>
          <p:nvPr>
            <p:ph idx="1"/>
          </p:nvPr>
        </p:nvSpPr>
        <p:spPr>
          <a:xfrm>
            <a:off x="677334" y="1488613"/>
            <a:ext cx="8596668" cy="3880773"/>
          </a:xfrm>
        </p:spPr>
        <p:txBody>
          <a:bodyPr/>
          <a:lstStyle/>
          <a:p>
            <a:endParaRPr lang="en-ID" dirty="0"/>
          </a:p>
        </p:txBody>
      </p:sp>
      <p:pic>
        <p:nvPicPr>
          <p:cNvPr id="4" name="Picture 3">
            <a:extLst>
              <a:ext uri="{FF2B5EF4-FFF2-40B4-BE49-F238E27FC236}">
                <a16:creationId xmlns:a16="http://schemas.microsoft.com/office/drawing/2014/main" id="{E1A676B8-777D-4220-BE03-4D91C6462DF7}"/>
              </a:ext>
            </a:extLst>
          </p:cNvPr>
          <p:cNvPicPr>
            <a:picLocks noChangeAspect="1"/>
          </p:cNvPicPr>
          <p:nvPr/>
        </p:nvPicPr>
        <p:blipFill>
          <a:blip r:embed="rId2"/>
          <a:stretch>
            <a:fillRect/>
          </a:stretch>
        </p:blipFill>
        <p:spPr>
          <a:xfrm>
            <a:off x="677334" y="1930400"/>
            <a:ext cx="8668960" cy="1952898"/>
          </a:xfrm>
          <a:prstGeom prst="rect">
            <a:avLst/>
          </a:prstGeom>
        </p:spPr>
      </p:pic>
    </p:spTree>
    <p:extLst>
      <p:ext uri="{BB962C8B-B14F-4D97-AF65-F5344CB8AC3E}">
        <p14:creationId xmlns:p14="http://schemas.microsoft.com/office/powerpoint/2010/main" val="3299013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28AB-C636-4453-AF22-F379B6916B50}"/>
              </a:ext>
            </a:extLst>
          </p:cNvPr>
          <p:cNvSpPr>
            <a:spLocks noGrp="1"/>
          </p:cNvSpPr>
          <p:nvPr>
            <p:ph type="title"/>
          </p:nvPr>
        </p:nvSpPr>
        <p:spPr/>
        <p:txBody>
          <a:bodyPr/>
          <a:lstStyle/>
          <a:p>
            <a:r>
              <a:rPr lang="en-US" dirty="0"/>
              <a:t>DECISION TREE</a:t>
            </a:r>
            <a:endParaRPr lang="en-ID" dirty="0"/>
          </a:p>
        </p:txBody>
      </p:sp>
      <p:sp>
        <p:nvSpPr>
          <p:cNvPr id="3" name="Content Placeholder 2">
            <a:extLst>
              <a:ext uri="{FF2B5EF4-FFF2-40B4-BE49-F238E27FC236}">
                <a16:creationId xmlns:a16="http://schemas.microsoft.com/office/drawing/2014/main" id="{46DF91C4-D66B-476F-878F-1D90B0D37011}"/>
              </a:ext>
            </a:extLst>
          </p:cNvPr>
          <p:cNvSpPr>
            <a:spLocks noGrp="1"/>
          </p:cNvSpPr>
          <p:nvPr>
            <p:ph idx="1"/>
          </p:nvPr>
        </p:nvSpPr>
        <p:spPr>
          <a:xfrm>
            <a:off x="677334" y="1488612"/>
            <a:ext cx="8596668" cy="3880773"/>
          </a:xfrm>
        </p:spPr>
        <p:txBody>
          <a:bodyPr/>
          <a:lstStyle/>
          <a:p>
            <a:endParaRPr lang="en-ID"/>
          </a:p>
        </p:txBody>
      </p:sp>
      <p:pic>
        <p:nvPicPr>
          <p:cNvPr id="4" name="Picture 3">
            <a:extLst>
              <a:ext uri="{FF2B5EF4-FFF2-40B4-BE49-F238E27FC236}">
                <a16:creationId xmlns:a16="http://schemas.microsoft.com/office/drawing/2014/main" id="{295990E0-4B6E-4F35-8A1C-018E0AB7971D}"/>
              </a:ext>
            </a:extLst>
          </p:cNvPr>
          <p:cNvPicPr>
            <a:picLocks noChangeAspect="1"/>
          </p:cNvPicPr>
          <p:nvPr/>
        </p:nvPicPr>
        <p:blipFill>
          <a:blip r:embed="rId2"/>
          <a:stretch>
            <a:fillRect/>
          </a:stretch>
        </p:blipFill>
        <p:spPr>
          <a:xfrm>
            <a:off x="677334" y="1930400"/>
            <a:ext cx="8630854" cy="1657581"/>
          </a:xfrm>
          <a:prstGeom prst="rect">
            <a:avLst/>
          </a:prstGeom>
        </p:spPr>
      </p:pic>
    </p:spTree>
    <p:extLst>
      <p:ext uri="{BB962C8B-B14F-4D97-AF65-F5344CB8AC3E}">
        <p14:creationId xmlns:p14="http://schemas.microsoft.com/office/powerpoint/2010/main" val="587031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55C9-FC1A-4AD6-9482-C9869127EBBB}"/>
              </a:ext>
            </a:extLst>
          </p:cNvPr>
          <p:cNvSpPr>
            <a:spLocks noGrp="1"/>
          </p:cNvSpPr>
          <p:nvPr>
            <p:ph type="title"/>
          </p:nvPr>
        </p:nvSpPr>
        <p:spPr/>
        <p:txBody>
          <a:bodyPr/>
          <a:lstStyle/>
          <a:p>
            <a:r>
              <a:rPr lang="en-US" dirty="0"/>
              <a:t>SUPPORT VECTOR MACHINE</a:t>
            </a:r>
            <a:endParaRPr lang="en-ID" dirty="0"/>
          </a:p>
        </p:txBody>
      </p:sp>
      <p:sp>
        <p:nvSpPr>
          <p:cNvPr id="3" name="Content Placeholder 2">
            <a:extLst>
              <a:ext uri="{FF2B5EF4-FFF2-40B4-BE49-F238E27FC236}">
                <a16:creationId xmlns:a16="http://schemas.microsoft.com/office/drawing/2014/main" id="{7A5D2D6A-6565-463D-88B0-92AD6BE090A2}"/>
              </a:ext>
            </a:extLst>
          </p:cNvPr>
          <p:cNvSpPr>
            <a:spLocks noGrp="1"/>
          </p:cNvSpPr>
          <p:nvPr>
            <p:ph idx="1"/>
          </p:nvPr>
        </p:nvSpPr>
        <p:spPr>
          <a:xfrm>
            <a:off x="677334" y="1488613"/>
            <a:ext cx="8596668" cy="3880773"/>
          </a:xfrm>
        </p:spPr>
        <p:txBody>
          <a:bodyPr/>
          <a:lstStyle/>
          <a:p>
            <a:endParaRPr lang="en-ID" dirty="0"/>
          </a:p>
        </p:txBody>
      </p:sp>
      <p:pic>
        <p:nvPicPr>
          <p:cNvPr id="6" name="Picture 5">
            <a:extLst>
              <a:ext uri="{FF2B5EF4-FFF2-40B4-BE49-F238E27FC236}">
                <a16:creationId xmlns:a16="http://schemas.microsoft.com/office/drawing/2014/main" id="{F836AFC6-2F75-438D-8C33-2168340D51F5}"/>
              </a:ext>
            </a:extLst>
          </p:cNvPr>
          <p:cNvPicPr>
            <a:picLocks noChangeAspect="1"/>
          </p:cNvPicPr>
          <p:nvPr/>
        </p:nvPicPr>
        <p:blipFill rotWithShape="1">
          <a:blip r:embed="rId2"/>
          <a:srcRect t="4702" r="23449"/>
          <a:stretch/>
        </p:blipFill>
        <p:spPr>
          <a:xfrm>
            <a:off x="677334" y="1967260"/>
            <a:ext cx="8596668" cy="1534043"/>
          </a:xfrm>
          <a:prstGeom prst="rect">
            <a:avLst/>
          </a:prstGeom>
        </p:spPr>
      </p:pic>
    </p:spTree>
    <p:extLst>
      <p:ext uri="{BB962C8B-B14F-4D97-AF65-F5344CB8AC3E}">
        <p14:creationId xmlns:p14="http://schemas.microsoft.com/office/powerpoint/2010/main" val="3991546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D6C4F-8E02-4CC4-8262-603813787AE4}"/>
              </a:ext>
            </a:extLst>
          </p:cNvPr>
          <p:cNvSpPr>
            <a:spLocks noGrp="1"/>
          </p:cNvSpPr>
          <p:nvPr>
            <p:ph type="title"/>
          </p:nvPr>
        </p:nvSpPr>
        <p:spPr/>
        <p:txBody>
          <a:bodyPr/>
          <a:lstStyle/>
          <a:p>
            <a:r>
              <a:rPr lang="en-US" dirty="0"/>
              <a:t>4.</a:t>
            </a:r>
            <a:br>
              <a:rPr lang="en-US" dirty="0"/>
            </a:br>
            <a:r>
              <a:rPr lang="en-US" dirty="0"/>
              <a:t>RESULTS</a:t>
            </a:r>
            <a:endParaRPr lang="en-ID" dirty="0"/>
          </a:p>
        </p:txBody>
      </p:sp>
      <p:sp>
        <p:nvSpPr>
          <p:cNvPr id="5" name="Text Placeholder 4">
            <a:extLst>
              <a:ext uri="{FF2B5EF4-FFF2-40B4-BE49-F238E27FC236}">
                <a16:creationId xmlns:a16="http://schemas.microsoft.com/office/drawing/2014/main" id="{FEC0F892-B18E-407E-8B88-6974C0613C0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00608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A847-13DE-4334-968C-B88711A46033}"/>
              </a:ext>
            </a:extLst>
          </p:cNvPr>
          <p:cNvSpPr>
            <a:spLocks noGrp="1"/>
          </p:cNvSpPr>
          <p:nvPr>
            <p:ph type="title"/>
          </p:nvPr>
        </p:nvSpPr>
        <p:spPr/>
        <p:txBody>
          <a:bodyPr/>
          <a:lstStyle/>
          <a:p>
            <a:r>
              <a:rPr lang="en-ID" dirty="0"/>
              <a:t>2.</a:t>
            </a:r>
            <a:br>
              <a:rPr lang="en-ID" dirty="0"/>
            </a:br>
            <a:r>
              <a:rPr lang="en-ID" dirty="0"/>
              <a:t>DATA</a:t>
            </a:r>
          </a:p>
        </p:txBody>
      </p:sp>
      <p:sp>
        <p:nvSpPr>
          <p:cNvPr id="3" name="Text Placeholder 2">
            <a:extLst>
              <a:ext uri="{FF2B5EF4-FFF2-40B4-BE49-F238E27FC236}">
                <a16:creationId xmlns:a16="http://schemas.microsoft.com/office/drawing/2014/main" id="{B2D0DE07-3EAC-4F00-93DD-964D72986450}"/>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0578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9282B6-3102-454A-8BF0-950024F96AC2}"/>
              </a:ext>
            </a:extLst>
          </p:cNvPr>
          <p:cNvSpPr>
            <a:spLocks noGrp="1"/>
          </p:cNvSpPr>
          <p:nvPr>
            <p:ph type="title"/>
          </p:nvPr>
        </p:nvSpPr>
        <p:spPr/>
        <p:txBody>
          <a:bodyPr/>
          <a:lstStyle/>
          <a:p>
            <a:r>
              <a:rPr lang="en-US" dirty="0"/>
              <a:t>COMPARING MODEL’S ACCURACY</a:t>
            </a:r>
            <a:endParaRPr lang="en-ID" dirty="0"/>
          </a:p>
        </p:txBody>
      </p:sp>
      <p:sp>
        <p:nvSpPr>
          <p:cNvPr id="5" name="Content Placeholder 4">
            <a:extLst>
              <a:ext uri="{FF2B5EF4-FFF2-40B4-BE49-F238E27FC236}">
                <a16:creationId xmlns:a16="http://schemas.microsoft.com/office/drawing/2014/main" id="{77B225AB-F2B9-4583-9327-8ED2937F630E}"/>
              </a:ext>
            </a:extLst>
          </p:cNvPr>
          <p:cNvSpPr>
            <a:spLocks noGrp="1"/>
          </p:cNvSpPr>
          <p:nvPr>
            <p:ph idx="1"/>
          </p:nvPr>
        </p:nvSpPr>
        <p:spPr>
          <a:xfrm>
            <a:off x="677334" y="1488613"/>
            <a:ext cx="8596668" cy="3880773"/>
          </a:xfrm>
        </p:spPr>
        <p:txBody>
          <a:bodyPr/>
          <a:lstStyle/>
          <a:p>
            <a:pPr marL="0" indent="0" algn="just">
              <a:buNone/>
            </a:pPr>
            <a:r>
              <a:rPr lang="en-US" dirty="0"/>
              <a:t>We’ll compare the model’s performance against the test dataset using Jaccard Score and F1-Score as the metrics.</a:t>
            </a:r>
            <a:endParaRPr lang="en-ID" dirty="0"/>
          </a:p>
        </p:txBody>
      </p:sp>
      <p:pic>
        <p:nvPicPr>
          <p:cNvPr id="6" name="Picture 5">
            <a:extLst>
              <a:ext uri="{FF2B5EF4-FFF2-40B4-BE49-F238E27FC236}">
                <a16:creationId xmlns:a16="http://schemas.microsoft.com/office/drawing/2014/main" id="{0A037E14-07A3-4CC0-9B52-123E28AB8AF5}"/>
              </a:ext>
            </a:extLst>
          </p:cNvPr>
          <p:cNvPicPr>
            <a:picLocks noChangeAspect="1"/>
          </p:cNvPicPr>
          <p:nvPr/>
        </p:nvPicPr>
        <p:blipFill>
          <a:blip r:embed="rId2"/>
          <a:stretch>
            <a:fillRect/>
          </a:stretch>
        </p:blipFill>
        <p:spPr>
          <a:xfrm>
            <a:off x="677334" y="2249577"/>
            <a:ext cx="8745170" cy="3477110"/>
          </a:xfrm>
          <a:prstGeom prst="rect">
            <a:avLst/>
          </a:prstGeom>
        </p:spPr>
      </p:pic>
    </p:spTree>
    <p:extLst>
      <p:ext uri="{BB962C8B-B14F-4D97-AF65-F5344CB8AC3E}">
        <p14:creationId xmlns:p14="http://schemas.microsoft.com/office/powerpoint/2010/main" val="222665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0767-BF97-4F08-971B-F56FC3FC75CA}"/>
              </a:ext>
            </a:extLst>
          </p:cNvPr>
          <p:cNvSpPr>
            <a:spLocks noGrp="1"/>
          </p:cNvSpPr>
          <p:nvPr>
            <p:ph type="title"/>
          </p:nvPr>
        </p:nvSpPr>
        <p:spPr/>
        <p:txBody>
          <a:bodyPr/>
          <a:lstStyle/>
          <a:p>
            <a:r>
              <a:rPr lang="en-US" dirty="0"/>
              <a:t>RESULT COMPARISION</a:t>
            </a:r>
            <a:endParaRPr lang="en-ID" dirty="0"/>
          </a:p>
        </p:txBody>
      </p:sp>
      <p:sp>
        <p:nvSpPr>
          <p:cNvPr id="3" name="Content Placeholder 2">
            <a:extLst>
              <a:ext uri="{FF2B5EF4-FFF2-40B4-BE49-F238E27FC236}">
                <a16:creationId xmlns:a16="http://schemas.microsoft.com/office/drawing/2014/main" id="{0D73E9FB-0B7C-4E72-A8D4-94AF98F772F2}"/>
              </a:ext>
            </a:extLst>
          </p:cNvPr>
          <p:cNvSpPr>
            <a:spLocks noGrp="1"/>
          </p:cNvSpPr>
          <p:nvPr>
            <p:ph idx="1"/>
          </p:nvPr>
        </p:nvSpPr>
        <p:spPr>
          <a:xfrm>
            <a:off x="677333" y="1488613"/>
            <a:ext cx="10164837" cy="3880773"/>
          </a:xfrm>
        </p:spPr>
        <p:txBody>
          <a:bodyPr/>
          <a:lstStyle/>
          <a:p>
            <a:pPr marL="0" indent="0" algn="just">
              <a:buNone/>
            </a:pPr>
            <a:r>
              <a:rPr lang="en-US" dirty="0"/>
              <a:t>Here’s the result. Decision Tree gives us the best performance, which is unsurprising since it handles unbalanced dataset better compared to Logistic Regression and Support Vector Machine.</a:t>
            </a:r>
          </a:p>
          <a:p>
            <a:pPr marL="0" indent="0" algn="just">
              <a:buNone/>
            </a:pPr>
            <a:endParaRPr lang="en-US" dirty="0"/>
          </a:p>
          <a:p>
            <a:pPr marL="0" indent="0" algn="just">
              <a:buNone/>
            </a:pPr>
            <a:r>
              <a:rPr lang="en-US" dirty="0"/>
              <a:t>Using confusion matrixes, we can also see how the models perform in dealing with the data.</a:t>
            </a:r>
          </a:p>
          <a:p>
            <a:pPr marL="0" indent="0" algn="just">
              <a:buNone/>
            </a:pPr>
            <a:endParaRPr lang="en-ID" dirty="0"/>
          </a:p>
        </p:txBody>
      </p:sp>
      <p:pic>
        <p:nvPicPr>
          <p:cNvPr id="4" name="Picture 3">
            <a:extLst>
              <a:ext uri="{FF2B5EF4-FFF2-40B4-BE49-F238E27FC236}">
                <a16:creationId xmlns:a16="http://schemas.microsoft.com/office/drawing/2014/main" id="{B752BB76-D8BF-44F6-8EB5-6517A46CECF6}"/>
              </a:ext>
            </a:extLst>
          </p:cNvPr>
          <p:cNvPicPr>
            <a:picLocks noChangeAspect="1"/>
          </p:cNvPicPr>
          <p:nvPr/>
        </p:nvPicPr>
        <p:blipFill>
          <a:blip r:embed="rId2"/>
          <a:stretch>
            <a:fillRect/>
          </a:stretch>
        </p:blipFill>
        <p:spPr>
          <a:xfrm>
            <a:off x="809137" y="3324117"/>
            <a:ext cx="5433044" cy="2689081"/>
          </a:xfrm>
          <a:prstGeom prst="rect">
            <a:avLst/>
          </a:prstGeom>
        </p:spPr>
      </p:pic>
      <p:pic>
        <p:nvPicPr>
          <p:cNvPr id="5" name="Picture 4">
            <a:extLst>
              <a:ext uri="{FF2B5EF4-FFF2-40B4-BE49-F238E27FC236}">
                <a16:creationId xmlns:a16="http://schemas.microsoft.com/office/drawing/2014/main" id="{6E09F91F-81DB-4BBA-BCE3-2066033844FA}"/>
              </a:ext>
            </a:extLst>
          </p:cNvPr>
          <p:cNvPicPr/>
          <p:nvPr/>
        </p:nvPicPr>
        <p:blipFill>
          <a:blip r:embed="rId3"/>
          <a:stretch>
            <a:fillRect/>
          </a:stretch>
        </p:blipFill>
        <p:spPr>
          <a:xfrm>
            <a:off x="6373983" y="3324117"/>
            <a:ext cx="4468187" cy="2689081"/>
          </a:xfrm>
          <a:prstGeom prst="rect">
            <a:avLst/>
          </a:prstGeom>
        </p:spPr>
      </p:pic>
    </p:spTree>
    <p:extLst>
      <p:ext uri="{BB962C8B-B14F-4D97-AF65-F5344CB8AC3E}">
        <p14:creationId xmlns:p14="http://schemas.microsoft.com/office/powerpoint/2010/main" val="4222386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D6C4F-8E02-4CC4-8262-603813787AE4}"/>
              </a:ext>
            </a:extLst>
          </p:cNvPr>
          <p:cNvSpPr>
            <a:spLocks noGrp="1"/>
          </p:cNvSpPr>
          <p:nvPr>
            <p:ph type="title"/>
          </p:nvPr>
        </p:nvSpPr>
        <p:spPr/>
        <p:txBody>
          <a:bodyPr/>
          <a:lstStyle/>
          <a:p>
            <a:r>
              <a:rPr lang="en-US" dirty="0"/>
              <a:t>5.</a:t>
            </a:r>
            <a:br>
              <a:rPr lang="en-US" dirty="0"/>
            </a:br>
            <a:r>
              <a:rPr lang="en-US" dirty="0"/>
              <a:t>DISCUSSION</a:t>
            </a:r>
            <a:endParaRPr lang="en-ID" dirty="0"/>
          </a:p>
        </p:txBody>
      </p:sp>
      <p:sp>
        <p:nvSpPr>
          <p:cNvPr id="5" name="Text Placeholder 4">
            <a:extLst>
              <a:ext uri="{FF2B5EF4-FFF2-40B4-BE49-F238E27FC236}">
                <a16:creationId xmlns:a16="http://schemas.microsoft.com/office/drawing/2014/main" id="{FEC0F892-B18E-407E-8B88-6974C0613C0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210282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70889C-1C02-4261-8D7E-CB43F0DD2719}"/>
              </a:ext>
            </a:extLst>
          </p:cNvPr>
          <p:cNvSpPr>
            <a:spLocks noGrp="1"/>
          </p:cNvSpPr>
          <p:nvPr>
            <p:ph idx="1"/>
          </p:nvPr>
        </p:nvSpPr>
        <p:spPr>
          <a:xfrm>
            <a:off x="677334" y="1488613"/>
            <a:ext cx="8596668" cy="3880773"/>
          </a:xfrm>
        </p:spPr>
        <p:txBody>
          <a:bodyPr/>
          <a:lstStyle/>
          <a:p>
            <a:pPr marL="0" indent="0" algn="just">
              <a:buNone/>
            </a:pPr>
            <a:r>
              <a:rPr lang="en-US" dirty="0"/>
              <a:t>While the models cannot fully predict the severity of an accident by using the data available from the accident report, they are able to give us an adequate result, especially using Decision Tree model. This prediction can help the Dispatch Centre to better allocate their personnel in a moment notice using the information from the initial report, of course, provided that the information received is accurate and complete enough.</a:t>
            </a:r>
            <a:endParaRPr lang="en-ID" dirty="0"/>
          </a:p>
        </p:txBody>
      </p:sp>
    </p:spTree>
    <p:extLst>
      <p:ext uri="{BB962C8B-B14F-4D97-AF65-F5344CB8AC3E}">
        <p14:creationId xmlns:p14="http://schemas.microsoft.com/office/powerpoint/2010/main" val="2679021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D6C4F-8E02-4CC4-8262-603813787AE4}"/>
              </a:ext>
            </a:extLst>
          </p:cNvPr>
          <p:cNvSpPr>
            <a:spLocks noGrp="1"/>
          </p:cNvSpPr>
          <p:nvPr>
            <p:ph type="title"/>
          </p:nvPr>
        </p:nvSpPr>
        <p:spPr/>
        <p:txBody>
          <a:bodyPr/>
          <a:lstStyle/>
          <a:p>
            <a:r>
              <a:rPr lang="en-US" dirty="0"/>
              <a:t>6.</a:t>
            </a:r>
            <a:br>
              <a:rPr lang="en-US" dirty="0"/>
            </a:br>
            <a:r>
              <a:rPr lang="en-US" dirty="0"/>
              <a:t>CONCLUSSION</a:t>
            </a:r>
            <a:endParaRPr lang="en-ID" dirty="0"/>
          </a:p>
        </p:txBody>
      </p:sp>
      <p:sp>
        <p:nvSpPr>
          <p:cNvPr id="5" name="Text Placeholder 4">
            <a:extLst>
              <a:ext uri="{FF2B5EF4-FFF2-40B4-BE49-F238E27FC236}">
                <a16:creationId xmlns:a16="http://schemas.microsoft.com/office/drawing/2014/main" id="{FEC0F892-B18E-407E-8B88-6974C0613C0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34591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EB5528-407F-4F61-B2B7-6D2D4611D942}"/>
              </a:ext>
            </a:extLst>
          </p:cNvPr>
          <p:cNvSpPr>
            <a:spLocks noGrp="1"/>
          </p:cNvSpPr>
          <p:nvPr>
            <p:ph idx="1"/>
          </p:nvPr>
        </p:nvSpPr>
        <p:spPr>
          <a:xfrm>
            <a:off x="677334" y="1488613"/>
            <a:ext cx="8596668" cy="3880773"/>
          </a:xfrm>
        </p:spPr>
        <p:txBody>
          <a:bodyPr>
            <a:normAutofit/>
          </a:bodyPr>
          <a:lstStyle/>
          <a:p>
            <a:pPr marL="0" indent="0" algn="just">
              <a:buNone/>
            </a:pPr>
            <a:r>
              <a:rPr lang="en-US" dirty="0"/>
              <a:t>The data we use have an unbalanced number of SEVERITYCODE values and is heavily skewed toward SEVERITYCODE = 1. Also, some of the lines are missing some information. Due to those, we needed to remove rows with missing information and resampled the training data to reinforce the signal of the data in the minor category (SEVERITYCODE = 2).</a:t>
            </a:r>
          </a:p>
          <a:p>
            <a:pPr marL="0" indent="0" algn="just">
              <a:buNone/>
            </a:pPr>
            <a:r>
              <a:rPr lang="en-US" dirty="0"/>
              <a:t>With those limitations, we managed to build three classification models, Logistic Regression, Decision Tree, and Support Vector Machine, even though there are still room to improve the model’s performances.</a:t>
            </a:r>
          </a:p>
          <a:p>
            <a:pPr marL="0" indent="0" algn="just">
              <a:buNone/>
            </a:pPr>
            <a:r>
              <a:rPr lang="en-US" dirty="0"/>
              <a:t>Comparing the scores for those models, we have the Decision Tree model that gives us the best accuracy score. With better dataset, we sure can improve the performance of the model.</a:t>
            </a:r>
          </a:p>
        </p:txBody>
      </p:sp>
    </p:spTree>
    <p:extLst>
      <p:ext uri="{BB962C8B-B14F-4D97-AF65-F5344CB8AC3E}">
        <p14:creationId xmlns:p14="http://schemas.microsoft.com/office/powerpoint/2010/main" val="127478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F47556-81B9-44E8-96BB-CA4483108C10}"/>
              </a:ext>
            </a:extLst>
          </p:cNvPr>
          <p:cNvSpPr>
            <a:spLocks noGrp="1"/>
          </p:cNvSpPr>
          <p:nvPr>
            <p:ph idx="1"/>
          </p:nvPr>
        </p:nvSpPr>
        <p:spPr>
          <a:xfrm>
            <a:off x="677334" y="1488613"/>
            <a:ext cx="8596668" cy="3880773"/>
          </a:xfrm>
        </p:spPr>
        <p:txBody>
          <a:bodyPr/>
          <a:lstStyle/>
          <a:p>
            <a:pPr marL="0" indent="0" algn="just">
              <a:buNone/>
            </a:pPr>
            <a:r>
              <a:rPr lang="en-US" dirty="0"/>
              <a:t>The data that will be used is to approach the problem is the sample data set from:</a:t>
            </a:r>
          </a:p>
          <a:p>
            <a:pPr marL="0" indent="0" algn="just">
              <a:buNone/>
            </a:pPr>
            <a:r>
              <a:rPr lang="en-US" dirty="0">
                <a:hlinkClick r:id="rId2"/>
              </a:rPr>
              <a:t>https://s3.us.cloud-object-storage.appdomain.cloud/cf-courses-data/CognitiveClass/DP0701EN/version-2/Data-Collisions.csv</a:t>
            </a:r>
            <a:endParaRPr lang="en-US" dirty="0"/>
          </a:p>
          <a:p>
            <a:pPr marL="0" indent="0" algn="just">
              <a:buNone/>
            </a:pPr>
            <a:endParaRPr lang="en-US" dirty="0"/>
          </a:p>
          <a:p>
            <a:pPr marL="0" indent="0" algn="just">
              <a:buNone/>
            </a:pPr>
            <a:r>
              <a:rPr lang="en-US" dirty="0"/>
              <a:t>This is a Seattle's car accident data from 2004 to 2020 which contains a number of information for each accident, such as the time, location, and the number of people / vehicle involved in each accident. Based on this historical data, we will try to build a model that is able to predict the severity of an accident based on the initial data collected from the accident site.</a:t>
            </a:r>
            <a:endParaRPr lang="en-ID" dirty="0"/>
          </a:p>
        </p:txBody>
      </p:sp>
    </p:spTree>
    <p:extLst>
      <p:ext uri="{BB962C8B-B14F-4D97-AF65-F5344CB8AC3E}">
        <p14:creationId xmlns:p14="http://schemas.microsoft.com/office/powerpoint/2010/main" val="241440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F47556-81B9-44E8-96BB-CA4483108C10}"/>
              </a:ext>
            </a:extLst>
          </p:cNvPr>
          <p:cNvSpPr>
            <a:spLocks noGrp="1"/>
          </p:cNvSpPr>
          <p:nvPr>
            <p:ph idx="1"/>
          </p:nvPr>
        </p:nvSpPr>
        <p:spPr>
          <a:xfrm>
            <a:off x="677334" y="1488613"/>
            <a:ext cx="8596668" cy="3880773"/>
          </a:xfrm>
        </p:spPr>
        <p:txBody>
          <a:bodyPr>
            <a:normAutofit fontScale="92500" lnSpcReduction="10000"/>
          </a:bodyPr>
          <a:lstStyle/>
          <a:p>
            <a:pPr marL="0" indent="0">
              <a:buNone/>
            </a:pPr>
            <a:r>
              <a:rPr lang="en-US" dirty="0"/>
              <a:t>The data contains 1 target column &amp; 37 feature columns with a total of 194673 rows of data.</a:t>
            </a:r>
          </a:p>
          <a:p>
            <a:pPr marL="0" indent="0">
              <a:buNone/>
            </a:pPr>
            <a:endParaRPr lang="en-US" dirty="0"/>
          </a:p>
          <a:p>
            <a:pPr marL="0" indent="0">
              <a:buNone/>
            </a:pPr>
            <a:r>
              <a:rPr lang="en-US" dirty="0"/>
              <a:t>Target Column:</a:t>
            </a:r>
          </a:p>
          <a:p>
            <a:pPr marL="400050" lvl="1" indent="0">
              <a:buNone/>
            </a:pPr>
            <a:r>
              <a:rPr lang="en-US" dirty="0"/>
              <a:t>'SEVERITYCODE'</a:t>
            </a:r>
          </a:p>
          <a:p>
            <a:pPr marL="0" indent="0">
              <a:buNone/>
            </a:pPr>
            <a:endParaRPr lang="en-US" dirty="0"/>
          </a:p>
          <a:p>
            <a:pPr marL="0" indent="0">
              <a:buNone/>
            </a:pPr>
            <a:r>
              <a:rPr lang="en-US" dirty="0"/>
              <a:t>Feature Columns:</a:t>
            </a:r>
          </a:p>
          <a:p>
            <a:pPr marL="400050" lvl="1" indent="0">
              <a:buNone/>
            </a:pPr>
            <a:r>
              <a:rPr lang="en-US" dirty="0"/>
              <a:t>'X', 'Y', 'OBJECTID', 'INCKEY', 'COLDETKEY', 'REPORTNO', 'STATUS', 'ADDRTYPE', 'INTKEY', 'LOCATION', 'EXCEPTRSNCODE', 'EXCEPTRSNDESC', 'SEVERITYCODE.1', 'SEVERITYDESC', 'COLLISIONTYPE', 'PERSONCOUNT', 'PEDCOUNT', 'PEDCYLCOUNT', 'VEHCOUNT', 'INCDATE', 'INCDTTM', 'JUNCTIONTYPE', 'SDOT_COLCODE', 'SDOT_COLDESC', 'INATTENTIONIND', 'UNDERINFL', 'WEATHER', 'ROADCOND', 'LIGHTCOND', 'PEDROWNOTGRNT', 'SDOTCOLNUM', 'SPEEDING', 'ST_COLCODE', 'ST_COLDESC', 'SEGLANEKEY', 'CROSSWALKKEY', 'HITPARKEDCAR' </a:t>
            </a:r>
          </a:p>
        </p:txBody>
      </p:sp>
    </p:spTree>
    <p:extLst>
      <p:ext uri="{BB962C8B-B14F-4D97-AF65-F5344CB8AC3E}">
        <p14:creationId xmlns:p14="http://schemas.microsoft.com/office/powerpoint/2010/main" val="42840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6C3374-FD4F-4A01-A051-21662AF02871}"/>
              </a:ext>
            </a:extLst>
          </p:cNvPr>
          <p:cNvSpPr>
            <a:spLocks noGrp="1"/>
          </p:cNvSpPr>
          <p:nvPr>
            <p:ph type="title"/>
          </p:nvPr>
        </p:nvSpPr>
        <p:spPr/>
        <p:txBody>
          <a:bodyPr/>
          <a:lstStyle/>
          <a:p>
            <a:endParaRPr lang="en-ID" dirty="0"/>
          </a:p>
        </p:txBody>
      </p:sp>
      <p:sp>
        <p:nvSpPr>
          <p:cNvPr id="5" name="Content Placeholder 4">
            <a:extLst>
              <a:ext uri="{FF2B5EF4-FFF2-40B4-BE49-F238E27FC236}">
                <a16:creationId xmlns:a16="http://schemas.microsoft.com/office/drawing/2014/main" id="{9EF47556-81B9-44E8-96BB-CA4483108C10}"/>
              </a:ext>
            </a:extLst>
          </p:cNvPr>
          <p:cNvSpPr>
            <a:spLocks noGrp="1"/>
          </p:cNvSpPr>
          <p:nvPr>
            <p:ph idx="1"/>
          </p:nvPr>
        </p:nvSpPr>
        <p:spPr/>
        <p:txBody>
          <a:bodyPr>
            <a:normAutofit/>
          </a:bodyPr>
          <a:lstStyle/>
          <a:p>
            <a:pPr marL="0" indent="0" algn="just">
              <a:buNone/>
            </a:pPr>
            <a:r>
              <a:rPr lang="en-US" dirty="0"/>
              <a:t>The explanation for each column can be found in:</a:t>
            </a:r>
          </a:p>
          <a:p>
            <a:pPr marL="0" indent="0" algn="just">
              <a:buNone/>
            </a:pPr>
            <a:r>
              <a:rPr lang="en-US" dirty="0">
                <a:hlinkClick r:id="rId2"/>
              </a:rPr>
              <a:t>https://s3.us.cloud-object-storage.appdomain.cloud/cf-courses-data/CognitiveClass/DP0701EN/version-2/Metadata.pdf</a:t>
            </a:r>
            <a:endParaRPr lang="en-US" dirty="0"/>
          </a:p>
          <a:p>
            <a:pPr marL="0" indent="0" algn="just">
              <a:buNone/>
            </a:pPr>
            <a:endParaRPr lang="en-ID" dirty="0"/>
          </a:p>
          <a:p>
            <a:pPr marL="0" indent="0" algn="just">
              <a:buNone/>
            </a:pPr>
            <a:r>
              <a:rPr lang="en-US" dirty="0"/>
              <a:t>We exclude the columns that are entered by the state as they won't be available in the initial report ('PEDCOUNT', 'PEDCYLCOUNT', 'VEHCOUNT', 'INJURIES', 'SERIOUSINJURIES', 'FATALITIES'). </a:t>
            </a:r>
          </a:p>
          <a:p>
            <a:pPr marL="0" indent="0" algn="just">
              <a:buNone/>
            </a:pPr>
            <a:endParaRPr lang="en-US" dirty="0"/>
          </a:p>
          <a:p>
            <a:pPr marL="0" indent="0" algn="just">
              <a:buNone/>
            </a:pPr>
            <a:r>
              <a:rPr lang="en-US" dirty="0"/>
              <a:t>We also exclude the 'LOCATION' column as this is a free text column and is already represented by the coordinates ('X', 'Y').</a:t>
            </a:r>
          </a:p>
          <a:p>
            <a:pPr marL="0" indent="0" algn="just">
              <a:buNone/>
            </a:pPr>
            <a:endParaRPr lang="en-US" dirty="0"/>
          </a:p>
          <a:p>
            <a:pPr marL="0" indent="0" algn="just">
              <a:buNone/>
            </a:pPr>
            <a:endParaRPr lang="en-ID" dirty="0"/>
          </a:p>
        </p:txBody>
      </p:sp>
    </p:spTree>
    <p:extLst>
      <p:ext uri="{BB962C8B-B14F-4D97-AF65-F5344CB8AC3E}">
        <p14:creationId xmlns:p14="http://schemas.microsoft.com/office/powerpoint/2010/main" val="17522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F47556-81B9-44E8-96BB-CA4483108C10}"/>
              </a:ext>
            </a:extLst>
          </p:cNvPr>
          <p:cNvSpPr>
            <a:spLocks noGrp="1"/>
          </p:cNvSpPr>
          <p:nvPr>
            <p:ph idx="1"/>
          </p:nvPr>
        </p:nvSpPr>
        <p:spPr>
          <a:xfrm>
            <a:off x="677334" y="1288790"/>
            <a:ext cx="8596668" cy="4280420"/>
          </a:xfrm>
        </p:spPr>
        <p:txBody>
          <a:bodyPr>
            <a:normAutofit fontScale="92500" lnSpcReduction="20000"/>
          </a:bodyPr>
          <a:lstStyle/>
          <a:p>
            <a:pPr marL="0" indent="0">
              <a:buNone/>
            </a:pPr>
            <a:r>
              <a:rPr lang="en-US" dirty="0"/>
              <a:t>These are the columns that we'll use for our model building:</a:t>
            </a:r>
          </a:p>
          <a:p>
            <a:pPr marL="0" indent="0">
              <a:buNone/>
            </a:pPr>
            <a:endParaRPr lang="en-US" dirty="0"/>
          </a:p>
          <a:p>
            <a:pPr marL="0" indent="0">
              <a:buNone/>
            </a:pPr>
            <a:r>
              <a:rPr lang="en-US" dirty="0"/>
              <a:t>X 				Double 	Longitude</a:t>
            </a:r>
          </a:p>
          <a:p>
            <a:pPr marL="0" indent="0">
              <a:buNone/>
            </a:pPr>
            <a:r>
              <a:rPr lang="en-US" dirty="0"/>
              <a:t>Y 				Double 	Latitude</a:t>
            </a:r>
          </a:p>
          <a:p>
            <a:pPr marL="0" indent="0">
              <a:buNone/>
            </a:pPr>
            <a:r>
              <a:rPr lang="en-US" dirty="0"/>
              <a:t>ADDRTYPE 		Text, 12 	Collision address type: Alley, Block, Intersection</a:t>
            </a:r>
          </a:p>
          <a:p>
            <a:pPr marL="0" indent="0">
              <a:buNone/>
            </a:pPr>
            <a:r>
              <a:rPr lang="en-US" dirty="0"/>
              <a:t>INTKEY 			Double 	Key that corresponds to the intersection associated with a </a:t>
            </a:r>
          </a:p>
          <a:p>
            <a:pPr marL="0" indent="0">
              <a:buNone/>
            </a:pPr>
            <a:r>
              <a:rPr lang="en-US" dirty="0"/>
              <a:t>						collision</a:t>
            </a:r>
          </a:p>
          <a:p>
            <a:pPr marL="0" indent="0">
              <a:buNone/>
            </a:pPr>
            <a:r>
              <a:rPr lang="en-US" dirty="0"/>
              <a:t>PERSONCOUNT 	Double	The total number of people involved in the collision</a:t>
            </a:r>
          </a:p>
          <a:p>
            <a:pPr marL="0" indent="0">
              <a:buNone/>
            </a:pPr>
            <a:r>
              <a:rPr lang="en-US" dirty="0"/>
              <a:t>SDOT_COLCODE 	Text, 10 	A code given to the collision by SDOT.</a:t>
            </a:r>
          </a:p>
          <a:p>
            <a:pPr marL="0" indent="0">
              <a:buNone/>
            </a:pPr>
            <a:r>
              <a:rPr lang="en-US" dirty="0"/>
              <a:t>INATTENTIONIND 	Text, 1 	Whether or not collision was due to inattention. (Y/N)</a:t>
            </a:r>
          </a:p>
          <a:p>
            <a:pPr marL="0" indent="0">
              <a:buNone/>
            </a:pPr>
            <a:r>
              <a:rPr lang="en-US" dirty="0"/>
              <a:t>UNDERINFL 		Text, 10 	Whether or not a driver involved was under the influence </a:t>
            </a:r>
          </a:p>
          <a:p>
            <a:pPr marL="0" indent="0">
              <a:buNone/>
            </a:pPr>
            <a:r>
              <a:rPr lang="en-US" dirty="0"/>
              <a:t>						of drugs or alcohol.</a:t>
            </a:r>
          </a:p>
        </p:txBody>
      </p:sp>
    </p:spTree>
    <p:extLst>
      <p:ext uri="{BB962C8B-B14F-4D97-AF65-F5344CB8AC3E}">
        <p14:creationId xmlns:p14="http://schemas.microsoft.com/office/powerpoint/2010/main" val="35724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F47556-81B9-44E8-96BB-CA4483108C10}"/>
              </a:ext>
            </a:extLst>
          </p:cNvPr>
          <p:cNvSpPr>
            <a:spLocks noGrp="1"/>
          </p:cNvSpPr>
          <p:nvPr>
            <p:ph idx="1"/>
          </p:nvPr>
        </p:nvSpPr>
        <p:spPr>
          <a:xfrm>
            <a:off x="677334" y="1351135"/>
            <a:ext cx="8596668" cy="4155729"/>
          </a:xfrm>
        </p:spPr>
        <p:txBody>
          <a:bodyPr>
            <a:noAutofit/>
          </a:bodyPr>
          <a:lstStyle/>
          <a:p>
            <a:pPr marL="0" indent="0">
              <a:buNone/>
            </a:pPr>
            <a:r>
              <a:rPr lang="en-US" sz="1600" dirty="0"/>
              <a:t>WEATHER 		Text, 300 	A description of the weather conditions during the time of </a:t>
            </a:r>
          </a:p>
          <a:p>
            <a:pPr marL="0" indent="0">
              <a:buNone/>
            </a:pPr>
            <a:r>
              <a:rPr lang="en-US" sz="1600" dirty="0"/>
              <a:t>						the collision.</a:t>
            </a:r>
          </a:p>
          <a:p>
            <a:pPr marL="0" indent="0">
              <a:buNone/>
            </a:pPr>
            <a:r>
              <a:rPr lang="en-US" sz="1600" dirty="0"/>
              <a:t>ROADCOND 		Text, 300 	The condition of the road during the collision.</a:t>
            </a:r>
          </a:p>
          <a:p>
            <a:pPr marL="0" indent="0">
              <a:buNone/>
            </a:pPr>
            <a:r>
              <a:rPr lang="en-US" sz="1600" dirty="0"/>
              <a:t>LIGHTCOND 		Text, 300	The light conditions during the collision.</a:t>
            </a:r>
          </a:p>
          <a:p>
            <a:pPr marL="0" indent="0">
              <a:buNone/>
            </a:pPr>
            <a:r>
              <a:rPr lang="en-US" sz="1600" dirty="0"/>
              <a:t>SPEEDING 		Text, 1 	Whether or not speeding was a factor in the collision. </a:t>
            </a:r>
          </a:p>
          <a:p>
            <a:pPr marL="0" indent="0">
              <a:buNone/>
            </a:pPr>
            <a:r>
              <a:rPr lang="en-US" sz="1600" dirty="0"/>
              <a:t>						(Y/N)</a:t>
            </a:r>
          </a:p>
          <a:p>
            <a:pPr marL="0" indent="0">
              <a:buNone/>
            </a:pPr>
            <a:r>
              <a:rPr lang="en-US" sz="1600" dirty="0"/>
              <a:t>ST_COLCODE 		Text, 10 	A code provided by the state that describes the collision. </a:t>
            </a:r>
          </a:p>
          <a:p>
            <a:pPr marL="0" indent="0">
              <a:buNone/>
            </a:pPr>
            <a:r>
              <a:rPr lang="en-US" sz="1600" dirty="0"/>
              <a:t>SEGLANEKEY 		Long 	A key for the lane segment in which the collision occurred.</a:t>
            </a:r>
          </a:p>
          <a:p>
            <a:pPr marL="0" indent="0">
              <a:buNone/>
            </a:pPr>
            <a:r>
              <a:rPr lang="en-US" sz="1600" dirty="0"/>
              <a:t>CROSSWALKKEY 	Long 	A key for the crosswalk at which the collision occurred.</a:t>
            </a:r>
          </a:p>
          <a:p>
            <a:pPr marL="0" indent="0">
              <a:buNone/>
            </a:pPr>
            <a:r>
              <a:rPr lang="en-US" sz="1600" dirty="0"/>
              <a:t>HITPARKEDCAR		Text, 1 	Whether or not the collision involved hitting a parked car. </a:t>
            </a:r>
          </a:p>
          <a:p>
            <a:pPr marL="0" indent="0">
              <a:buNone/>
            </a:pPr>
            <a:r>
              <a:rPr lang="en-US" sz="1600" dirty="0"/>
              <a:t>						(Y/N)</a:t>
            </a:r>
          </a:p>
        </p:txBody>
      </p:sp>
    </p:spTree>
    <p:extLst>
      <p:ext uri="{BB962C8B-B14F-4D97-AF65-F5344CB8AC3E}">
        <p14:creationId xmlns:p14="http://schemas.microsoft.com/office/powerpoint/2010/main" val="1878166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864</TotalTime>
  <Words>1972</Words>
  <Application>Microsoft Office PowerPoint</Application>
  <PresentationFormat>Widescreen</PresentationFormat>
  <Paragraphs>177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Consolas</vt:lpstr>
      <vt:lpstr>Trebuchet MS</vt:lpstr>
      <vt:lpstr>Wingdings 3</vt:lpstr>
      <vt:lpstr>Facet</vt:lpstr>
      <vt:lpstr>PREDICTING CAR ACCIDENT'SEVERITY</vt:lpstr>
      <vt:lpstr>1.  INTRODUCTION / BUSINESS PROBLEM</vt:lpstr>
      <vt:lpstr>PowerPoint Presentation</vt:lpstr>
      <vt:lpstr>2. DATA</vt:lpstr>
      <vt:lpstr>PowerPoint Presentation</vt:lpstr>
      <vt:lpstr>PowerPoint Presentation</vt:lpstr>
      <vt:lpstr>PowerPoint Presentation</vt:lpstr>
      <vt:lpstr>PowerPoint Presentation</vt:lpstr>
      <vt:lpstr>PowerPoint Presentation</vt:lpstr>
      <vt:lpstr>3. METHODOLOGY</vt:lpstr>
      <vt:lpstr>IMPORTING THE DATA</vt:lpstr>
      <vt:lpstr>PRELIMINARY TARGET CHECK</vt:lpstr>
      <vt:lpstr>PRELIMINARY FEATURES CHECK</vt:lpstr>
      <vt:lpstr>X, Y</vt:lpstr>
      <vt:lpstr>INTKEY</vt:lpstr>
      <vt:lpstr>ADDRTYPE</vt:lpstr>
      <vt:lpstr>PERSONCOUNT </vt:lpstr>
      <vt:lpstr>SDOT_COLCODE</vt:lpstr>
      <vt:lpstr>INATTENTIONIND</vt:lpstr>
      <vt:lpstr>UNDERINFL</vt:lpstr>
      <vt:lpstr>WEATHER</vt:lpstr>
      <vt:lpstr>ROADCOND</vt:lpstr>
      <vt:lpstr>LIGHTCOND</vt:lpstr>
      <vt:lpstr>SPEEDING</vt:lpstr>
      <vt:lpstr>ST_COLCODE</vt:lpstr>
      <vt:lpstr>SEGLANEKEY, CROSSWALKKEY</vt:lpstr>
      <vt:lpstr>HITPARKEDCAR</vt:lpstr>
      <vt:lpstr>REVIEWING THE CLEANED UP DATA</vt:lpstr>
      <vt:lpstr>ONE-HOT ENCODING</vt:lpstr>
      <vt:lpstr>GET_DUMMIES</vt:lpstr>
      <vt:lpstr>TEST, TRAIN SPLIT</vt:lpstr>
      <vt:lpstr>UNBALANCED DATA</vt:lpstr>
      <vt:lpstr>UPSAMPLING TRAINING DATA</vt:lpstr>
      <vt:lpstr>RECREATE TRAINING DATASET</vt:lpstr>
      <vt:lpstr>BUILDING THE MODELS</vt:lpstr>
      <vt:lpstr>LOGISTIC REGRESSION</vt:lpstr>
      <vt:lpstr>DECISION TREE</vt:lpstr>
      <vt:lpstr>SUPPORT VECTOR MACHINE</vt:lpstr>
      <vt:lpstr>4. RESULTS</vt:lpstr>
      <vt:lpstr>COMPARING MODEL’S ACCURACY</vt:lpstr>
      <vt:lpstr>RESULT COMPARISION</vt:lpstr>
      <vt:lpstr>5. DISCUSSION</vt:lpstr>
      <vt:lpstr>PowerPoint Presentation</vt:lpstr>
      <vt:lpstr>6. CONCLUSSION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ACCIDENT'SEVERITY</dc:title>
  <dc:creator>Hamjaya, Jefry (Nokia - HU/Budapest)</dc:creator>
  <cp:lastModifiedBy>Hamjaya, Jefry (Nokia - HU/Budapest)</cp:lastModifiedBy>
  <cp:revision>33</cp:revision>
  <dcterms:created xsi:type="dcterms:W3CDTF">2020-10-05T19:40:47Z</dcterms:created>
  <dcterms:modified xsi:type="dcterms:W3CDTF">2020-10-06T10:05:06Z</dcterms:modified>
</cp:coreProperties>
</file>