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sldIdLst>
    <p:sldId id="256" r:id="rId2"/>
    <p:sldId id="280" r:id="rId3"/>
    <p:sldId id="275" r:id="rId4"/>
    <p:sldId id="281" r:id="rId5"/>
    <p:sldId id="276" r:id="rId6"/>
    <p:sldId id="282" r:id="rId7"/>
    <p:sldId id="257" r:id="rId8"/>
    <p:sldId id="283" r:id="rId9"/>
    <p:sldId id="258" r:id="rId10"/>
    <p:sldId id="261" r:id="rId11"/>
    <p:sldId id="260" r:id="rId12"/>
    <p:sldId id="262" r:id="rId13"/>
    <p:sldId id="263" r:id="rId14"/>
    <p:sldId id="284" r:id="rId15"/>
    <p:sldId id="268" r:id="rId16"/>
    <p:sldId id="269" r:id="rId17"/>
    <p:sldId id="270" r:id="rId18"/>
    <p:sldId id="271" r:id="rId19"/>
    <p:sldId id="272" r:id="rId20"/>
    <p:sldId id="273" r:id="rId21"/>
    <p:sldId id="287" r:id="rId22"/>
    <p:sldId id="277" r:id="rId23"/>
    <p:sldId id="285" r:id="rId24"/>
    <p:sldId id="274" r:id="rId25"/>
    <p:sldId id="278" r:id="rId26"/>
    <p:sldId id="288" r:id="rId27"/>
    <p:sldId id="289" r:id="rId28"/>
    <p:sldId id="29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FD31C-DB81-49BC-BACE-219515590FF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05E1B-34C8-4021-BC28-1C2F9FA1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0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A4930CD-9941-4E9F-B189-9DD77ED95C71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D25F536-6FA9-4209-AC68-ABA596B5772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05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5027-3C02-41A6-83B0-FFF6EB5272D4}" type="datetime1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4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8D48-B903-45DB-B82C-DE8D64040C7E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78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5D9B-8713-446E-B21E-662385119CDE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200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BE2F-CB77-4349-B823-C3366BEE7437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33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B8B3-9EC9-4F96-BA60-03B9F7DF9D2E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773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B7E6-A92D-4BBB-A3E5-215F926677AC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768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35B8-38A2-49EC-B64C-7001BAFA4F89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933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C74B-A4E8-4C0C-B846-B788935EA130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29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419D-ABEA-468F-87DB-10C348203A51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5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8813-7FD8-4DE6-8606-92B85C0F5DA8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19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9E2B-0CF4-4FE4-80C8-1A791ED22A07}" type="datetime1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4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30AB-ABD3-4477-BE0B-B1D47A508B70}" type="datetime1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47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6C35-69F4-4314-B208-E13884763343}" type="datetime1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59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0D4B-47E9-4CAC-AADD-404570547ED3}" type="datetime1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3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667E-3F7E-4300-82FA-43FEEB798061}" type="datetime1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47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6FA8-EA26-4988-821E-29F9A88138FC}" type="datetime1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0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213A06-6A25-4F08-B263-546DB577F676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25F536-6FA9-4209-AC68-ABA596B5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5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E9DD-4FAF-40B0-935D-7BA066CF4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76AB6-77F7-41B0-A53E-FBD216174F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1080859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2BBC-A463-4D99-A1E5-E6F74822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file again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AE72CA-3009-4AC6-8AA9-DC6796396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483886"/>
            <a:ext cx="5505450" cy="160972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C73764-8250-4F1A-871A-EA7884D25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4599104"/>
            <a:ext cx="4810125" cy="428625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8C596F3F-C5CD-497F-81AC-20783996943C}"/>
              </a:ext>
            </a:extLst>
          </p:cNvPr>
          <p:cNvSpPr/>
          <p:nvPr/>
        </p:nvSpPr>
        <p:spPr>
          <a:xfrm>
            <a:off x="7660962" y="4535893"/>
            <a:ext cx="3472070" cy="491836"/>
          </a:xfrm>
          <a:prstGeom prst="wedgeRectCallout">
            <a:avLst>
              <a:gd name="adj1" fmla="val -102894"/>
              <a:gd name="adj2" fmla="val 20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All file (git add .)</a:t>
            </a:r>
          </a:p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2A800-33E9-4966-B082-E6B59D4D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0186-1A44-4FEA-B46D-FAB7FE1E48B8}" type="datetime1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C34DE0-6CC4-4467-AB80-D35F9430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0755C-1478-4EB7-BCD2-B82BD6BE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62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3ECBA-5C50-4420-9989-646A5A94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Git rm --cached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066791-178F-4494-B2AE-555E95A4E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3419396"/>
            <a:ext cx="5781675" cy="173355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174C68-69A7-4150-A80B-2108EFD5A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998" y="2570692"/>
            <a:ext cx="4986960" cy="548688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AE65F69-5EAB-4251-B61B-7FFDA78B5258}"/>
              </a:ext>
            </a:extLst>
          </p:cNvPr>
          <p:cNvSpPr/>
          <p:nvPr/>
        </p:nvSpPr>
        <p:spPr>
          <a:xfrm>
            <a:off x="8348870" y="2676939"/>
            <a:ext cx="1921565" cy="1733550"/>
          </a:xfrm>
          <a:prstGeom prst="wedgeEllipseCallout">
            <a:avLst>
              <a:gd name="adj1" fmla="val -317600"/>
              <a:gd name="adj2" fmla="val -359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you don’t need this file in git you can remote 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E6BD4-F7B7-44D2-9C4D-1D3E122D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4389-6836-438A-A0B0-3BF4E2B2E2BF}" type="datetime1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02BE0-0EEE-49BD-B1C9-22CD767B6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90ABA-9796-4C22-9600-17441A45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97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A843-D330-4CF6-BC5C-82CC712A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Modify index page content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0A01B-5F38-4304-A5FD-4078A17C1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556932"/>
            <a:ext cx="5257800" cy="2400300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24CBF47B-9E9A-494B-9B67-5737E3050145}"/>
              </a:ext>
            </a:extLst>
          </p:cNvPr>
          <p:cNvSpPr/>
          <p:nvPr/>
        </p:nvSpPr>
        <p:spPr>
          <a:xfrm>
            <a:off x="7951305" y="2849217"/>
            <a:ext cx="2398644" cy="2400300"/>
          </a:xfrm>
          <a:prstGeom prst="wedgeRectCallout">
            <a:avLst>
              <a:gd name="adj1" fmla="val -110179"/>
              <a:gd name="adj2" fmla="val -22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can control content change of a file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F68DDC0-7FBB-4D06-89F8-68067334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D847-0001-409E-A6BF-1B91EAC2E3BC}" type="datetime1">
              <a:rPr lang="en-US" smtClean="0"/>
              <a:t>3/9/2021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19F8293-2D60-4A85-B24B-0172C8737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CA46A1-1A16-41EB-970B-73520E06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5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84E8C-9AC6-4E43-B289-92DB7FD9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all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707894-1BEC-4819-99A4-C95A3C9F7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671" y="2562227"/>
            <a:ext cx="4533900" cy="200977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A6D38-F17B-48E3-BCF7-3CCA45E7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133F-806A-4627-80F9-5DE8CC0471F4}" type="datetime1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C3D65-1593-4CE0-A96C-C760B2B9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AD423-BCB2-44D7-8D82-98639AB4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6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FF09-988E-42CF-A7B2-508E762FB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Configure user’s name and 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158B3-0319-4B49-9C26-FFBE0C4C2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using git at the first time you have to configure :</a:t>
            </a:r>
          </a:p>
          <a:p>
            <a:pPr marL="0" indent="0">
              <a:buNone/>
            </a:pPr>
            <a:r>
              <a:rPr lang="en-US" dirty="0"/>
              <a:t>$git </a:t>
            </a:r>
            <a:r>
              <a:rPr lang="en-US" dirty="0">
                <a:solidFill>
                  <a:srgbClr val="00B050"/>
                </a:solidFill>
              </a:rPr>
              <a:t>config --global user.name” your name”</a:t>
            </a:r>
          </a:p>
          <a:p>
            <a:pPr marL="0" indent="0">
              <a:buNone/>
            </a:pPr>
            <a:r>
              <a:rPr lang="en-US" dirty="0"/>
              <a:t>$git </a:t>
            </a:r>
            <a:r>
              <a:rPr lang="en-US" dirty="0">
                <a:solidFill>
                  <a:srgbClr val="00B050"/>
                </a:solidFill>
              </a:rPr>
              <a:t>config –global </a:t>
            </a:r>
            <a:r>
              <a:rPr lang="en-US" dirty="0" err="1">
                <a:solidFill>
                  <a:srgbClr val="00B050"/>
                </a:solidFill>
              </a:rPr>
              <a:t>user.email</a:t>
            </a:r>
            <a:r>
              <a:rPr lang="en-US" dirty="0">
                <a:solidFill>
                  <a:srgbClr val="00B050"/>
                </a:solidFill>
              </a:rPr>
              <a:t> “gg@gmail.com”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579B7-EB36-4EBC-A922-CC7A37FB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FC01-5523-40DF-8CD5-FA7D4C6F0485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D78DA-F116-4E0A-AE8E-C66BCFBE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A8F5D-9726-4734-9A6B-A8084047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70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42709-1A4F-45C3-B0E5-1D126D665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Commit file to Git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D2336F-75BC-4F4C-B71E-AA2B6BE98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36687"/>
            <a:ext cx="4800600" cy="1371600"/>
          </a:xfr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DE0D1E95-9FB7-4899-92D4-25B1C6368C3B}"/>
              </a:ext>
            </a:extLst>
          </p:cNvPr>
          <p:cNvSpPr/>
          <p:nvPr/>
        </p:nvSpPr>
        <p:spPr>
          <a:xfrm>
            <a:off x="7182678" y="2536687"/>
            <a:ext cx="3713920" cy="2186609"/>
          </a:xfrm>
          <a:prstGeom prst="wedgeRectCallout">
            <a:avLst>
              <a:gd name="adj1" fmla="val -82603"/>
              <a:gd name="adj2" fmla="val -253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 commit files in Git repository</a:t>
            </a:r>
          </a:p>
          <a:p>
            <a:pPr algn="ctr"/>
            <a:r>
              <a:rPr lang="en-US" dirty="0"/>
              <a:t>Message is very important to identify commits.</a:t>
            </a:r>
          </a:p>
          <a:p>
            <a:pPr algn="ctr"/>
            <a:r>
              <a:rPr lang="en-US" dirty="0"/>
              <a:t>If this file(s) is/are  successfully saved in Git end of local repository git work.</a:t>
            </a:r>
          </a:p>
          <a:p>
            <a:pPr algn="ctr"/>
            <a:r>
              <a:rPr lang="en-US" dirty="0"/>
              <a:t>Ready for remote collaboration.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E1A42-9B22-4F5B-8234-1CFF0772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8220-FDBB-4986-A542-70ACA1EDEB72}" type="datetime1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172AD-29D6-43A6-A44C-6473D6812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EB4BF-EB97-41F7-9718-8B1B46C6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44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9950-E4D9-425E-AFCF-BC5E7390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Branching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FCA7EE-7CC0-41CB-9188-E7312F833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644" y="2585140"/>
            <a:ext cx="4543425" cy="4000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49A8B3-8BBA-4ED4-BF19-D7932E150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644" y="3284331"/>
            <a:ext cx="4448175" cy="838200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8249237E-1ADC-431F-BE9D-48BD07C69635}"/>
              </a:ext>
            </a:extLst>
          </p:cNvPr>
          <p:cNvSpPr/>
          <p:nvPr/>
        </p:nvSpPr>
        <p:spPr>
          <a:xfrm>
            <a:off x="6533322" y="2585140"/>
            <a:ext cx="4982817" cy="3404843"/>
          </a:xfrm>
          <a:prstGeom prst="wedgeRectCallout">
            <a:avLst>
              <a:gd name="adj1" fmla="val -63120"/>
              <a:gd name="adj2" fmla="val -414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Git branching mean independent working areas.</a:t>
            </a:r>
          </a:p>
          <a:p>
            <a:pPr algn="ctr"/>
            <a:r>
              <a:rPr lang="en-US" dirty="0"/>
              <a:t>Branch can be create by git branch &lt;branch name&gt;</a:t>
            </a:r>
          </a:p>
          <a:p>
            <a:pPr algn="ctr"/>
            <a:r>
              <a:rPr lang="en-US" dirty="0"/>
              <a:t>To switch from one branch to another git checkout &gt;branch name &gt;</a:t>
            </a:r>
          </a:p>
          <a:p>
            <a:pPr algn="ctr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DA6500D-43C4-4199-B5AF-92AB4C69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26AB-B66A-40BB-9A64-C531EC987FA6}" type="datetime1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4C7FC9-C8E5-40AA-B44D-A1692661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65753-F26B-4200-8EC0-973F1A3C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15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0899-5BF4-46B0-8221-99EF96CC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Add new file in group1 branch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788DF0-1184-456D-9920-D99ADB191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81277"/>
            <a:ext cx="5143500" cy="1990725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3DC5D-DBA0-4AA4-9F64-2CC72BD0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AADC-C9B8-42BC-A3B1-874865B278AB}" type="datetime1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741C2-CA99-41B4-AB95-EB5DCC026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2D8C5-A442-41C9-9B31-53714F2F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95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07209-CF5F-4B7B-947C-53835207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Add file to group1 branch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9DB6CB-B183-47D5-AF58-3F1B3E6D3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2" y="3238502"/>
            <a:ext cx="4781550" cy="1333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9870FD-D3E6-4C2D-8BB9-515CA5C46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2478639"/>
            <a:ext cx="4629150" cy="50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2E1AD5-AF35-4E5F-BD44-CC1C742AA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2" y="4827040"/>
            <a:ext cx="4657725" cy="85725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C0EBA21E-DD16-4A4A-973B-D30BA7E50165}"/>
              </a:ext>
            </a:extLst>
          </p:cNvPr>
          <p:cNvSpPr/>
          <p:nvPr/>
        </p:nvSpPr>
        <p:spPr>
          <a:xfrm>
            <a:off x="6533322" y="2585140"/>
            <a:ext cx="4982817" cy="3404843"/>
          </a:xfrm>
          <a:prstGeom prst="wedgeRectCallout">
            <a:avLst>
              <a:gd name="adj1" fmla="val -63120"/>
              <a:gd name="adj2" fmla="val -414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and commit in this new branch</a:t>
            </a:r>
          </a:p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8D59F-9F9F-4E66-A305-A46609B4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DBFE-706F-4B24-9348-C2F716A6FFFD}" type="datetime1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FC742-6598-4D8C-B89B-888087E5D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3948160-A195-491B-9FD8-52CCFF8D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43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466D-E16F-46F2-9578-8582FB70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Switch to master branch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34B86C-F347-4044-854E-07B6A3EE2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133" y="2628900"/>
            <a:ext cx="4552950" cy="8001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430E67-9BFA-4C05-B716-0DB0F114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D103-5462-4B45-BCD6-DD9E4C50B01B}" type="datetime1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6BBBA-C585-4DDF-9BB8-76AE4CC2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E2F1E-884C-4A1A-8D6C-27E1E1F06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8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EED7-45F8-4223-8254-DFEDC4ED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end of this topic you will be able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F8620-9912-49B9-9E10-A90BF3591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local git repository</a:t>
            </a:r>
          </a:p>
          <a:p>
            <a:r>
              <a:rPr lang="en-US" dirty="0"/>
              <a:t>Commit files in to this local repository</a:t>
            </a:r>
          </a:p>
          <a:p>
            <a:r>
              <a:rPr lang="en-US" dirty="0"/>
              <a:t>Create branch(s)</a:t>
            </a:r>
          </a:p>
          <a:p>
            <a:r>
              <a:rPr lang="en-US" dirty="0"/>
              <a:t>Working in different branch and merge together</a:t>
            </a:r>
          </a:p>
          <a:p>
            <a:r>
              <a:rPr lang="en-US" dirty="0"/>
              <a:t>Create remote repository</a:t>
            </a:r>
          </a:p>
          <a:p>
            <a:r>
              <a:rPr lang="en-US" dirty="0"/>
              <a:t>Synchronize local and remote repository</a:t>
            </a:r>
          </a:p>
          <a:p>
            <a:r>
              <a:rPr lang="en-US" dirty="0"/>
              <a:t>Create project plan on remote repository</a:t>
            </a:r>
          </a:p>
          <a:p>
            <a:r>
              <a:rPr lang="en-US" dirty="0"/>
              <a:t>Working as team leader or a member thorough VCS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659A9-9270-469C-805E-F21FF065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CDEA-9F21-48CA-9227-41971D43723C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2D882-EA4B-4E37-A187-DE73D953F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C5A72-D1ED-434D-8E2E-8FD1F833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83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4BF7-CFFC-44FD-9C95-95DBDF19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Git merge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7CEC49-1AB4-4375-AC39-2CCA114DA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325" y="2553046"/>
            <a:ext cx="4638675" cy="6762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4660B0-FD05-4543-81CA-142E31BEF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3628680"/>
            <a:ext cx="4591050" cy="1095375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3F699845-7C77-454C-AEC1-4271FD5ED1FF}"/>
              </a:ext>
            </a:extLst>
          </p:cNvPr>
          <p:cNvSpPr/>
          <p:nvPr/>
        </p:nvSpPr>
        <p:spPr>
          <a:xfrm>
            <a:off x="6533322" y="2585140"/>
            <a:ext cx="4982817" cy="3404843"/>
          </a:xfrm>
          <a:prstGeom prst="wedgeRectCallout">
            <a:avLst>
              <a:gd name="adj1" fmla="val -63120"/>
              <a:gd name="adj2" fmla="val -414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needed to merge (bring together) of branches to the root branch (master)</a:t>
            </a:r>
          </a:p>
          <a:p>
            <a:pPr algn="ctr"/>
            <a:r>
              <a:rPr lang="en-US" dirty="0"/>
              <a:t>Git merge &lt;child branch&gt;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89349-D739-4297-BB1E-3B87C3D2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A739-D909-452A-A045-BF97C2B7F09A}" type="datetime1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46C6F-3458-49B0-9A90-2FB2F7EBB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B67626-FAAB-41FB-9823-789AB5C2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95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BFE7-4D6E-4D34-92D2-9583EB8C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Sum-up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BDFB2-6C4E-4A6B-9849-BCDAC3C73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8250381" cy="2889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init</a:t>
            </a:r>
            <a:r>
              <a:rPr lang="en-US" dirty="0" err="1">
                <a:sym typeface="Wingdings" panose="05000000000000000000" pitchFamily="2" charset="2"/>
              </a:rPr>
              <a:t>addcommit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If you want now you can push to remote repository.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03006-6103-454A-A8D7-C631A66D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F672-3C30-4223-8BB6-04AA3549BE39}" type="datetime1">
              <a:rPr lang="en-US" smtClean="0"/>
              <a:t>3/9/2021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6778CE8-82E8-44D9-85B8-7C70AE38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D317180-BAE3-40D5-BD71-8ADBD5779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27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40B67-6A5D-4034-8104-3BA8A5D2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1233-F63B-48DE-A8EE-47CC2FD7D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 web portal and cloud hosting service for your Git repositories. </a:t>
            </a:r>
          </a:p>
          <a:p>
            <a:r>
              <a:rPr lang="en-US" dirty="0"/>
              <a:t>It’s not mandatory to use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r>
              <a:rPr lang="en-US" dirty="0"/>
              <a:t>The main secret of its success is the free plan with free unlimited public repositories.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E6DD7-EFC2-408F-A3B0-AEBBD0B8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9188-3DE7-4BCE-B0B9-1B1B0FC8C728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2E9DF-7697-4202-8FD9-278A8D068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3ACBF-01AA-41DE-AA80-F757E065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2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40B67-6A5D-4034-8104-3BA8A5D2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1233-F63B-48DE-A8EE-47CC2FD7D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r>
              <a:rPr lang="en-US" dirty="0"/>
              <a:t>Create remote repository (public or private)</a:t>
            </a:r>
          </a:p>
          <a:p>
            <a:r>
              <a:rPr lang="en-US" dirty="0"/>
              <a:t>Then you can push local repository to remote repository</a:t>
            </a:r>
          </a:p>
          <a:p>
            <a:r>
              <a:rPr lang="en-US" dirty="0"/>
              <a:t>You have projects management tool ,Wiki tool, Setting  and more.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81FA8-7954-4513-AE34-76EF2845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EAB9-B1D0-47B6-BD10-AEA4544F52A8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BFD02-48DA-4935-BA8B-2D5B282E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0D846-22AA-4739-86C9-85B7D8FB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60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000C-FB04-4B55-8A21-DBC14E2A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Add to Remote repository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D7FD27-6554-4CC3-A5AE-736166573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51803"/>
            <a:ext cx="4648200" cy="466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E264C9-D60E-4602-AC5A-D59951B0A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3284332"/>
            <a:ext cx="4686300" cy="514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1D6A57-6B30-4B36-8BA3-210E345EC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77" y="4130265"/>
            <a:ext cx="4695825" cy="66675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B9547-D595-4572-95CF-15519BEA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2FE30-7E55-49CE-AEBC-1AFC6B3C0415}" type="datetime1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F17B9-AD7F-45A8-83C7-410EF5AB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0EEEE-64E4-4102-A226-C566A24E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24</a:t>
            </a:fld>
            <a:endParaRPr lang="en-U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852B48E-AAE4-4ECE-8D33-5EC443351941}"/>
              </a:ext>
            </a:extLst>
          </p:cNvPr>
          <p:cNvSpPr/>
          <p:nvPr/>
        </p:nvSpPr>
        <p:spPr>
          <a:xfrm>
            <a:off x="6941126" y="2551804"/>
            <a:ext cx="3955471" cy="466724"/>
          </a:xfrm>
          <a:prstGeom prst="wedgeRectCallout">
            <a:avLst>
              <a:gd name="adj1" fmla="val -85274"/>
              <a:gd name="adj2" fmla="val 94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$git remote can check remote repository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497E18D-6030-4B8A-A04E-D1A226CD5089}"/>
              </a:ext>
            </a:extLst>
          </p:cNvPr>
          <p:cNvSpPr/>
          <p:nvPr/>
        </p:nvSpPr>
        <p:spPr>
          <a:xfrm>
            <a:off x="6941126" y="3298991"/>
            <a:ext cx="3955471" cy="466724"/>
          </a:xfrm>
          <a:prstGeom prst="wedgeRectCallout">
            <a:avLst>
              <a:gd name="adj1" fmla="val -85274"/>
              <a:gd name="adj2" fmla="val 94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remote repository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4CA9721-D87C-49BB-AA81-7121B06D764B}"/>
              </a:ext>
            </a:extLst>
          </p:cNvPr>
          <p:cNvSpPr/>
          <p:nvPr/>
        </p:nvSpPr>
        <p:spPr>
          <a:xfrm>
            <a:off x="6950652" y="4260402"/>
            <a:ext cx="3955471" cy="466724"/>
          </a:xfrm>
          <a:prstGeom prst="wedgeRectCallout">
            <a:avLst>
              <a:gd name="adj1" fmla="val -85274"/>
              <a:gd name="adj2" fmla="val 94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Since remote repository is added</a:t>
            </a:r>
          </a:p>
          <a:p>
            <a:pPr algn="ctr"/>
            <a:r>
              <a:rPr lang="en-US" dirty="0"/>
              <a:t>origin  is shown</a:t>
            </a:r>
          </a:p>
        </p:txBody>
      </p:sp>
    </p:spTree>
    <p:extLst>
      <p:ext uri="{BB962C8B-B14F-4D97-AF65-F5344CB8AC3E}">
        <p14:creationId xmlns:p14="http://schemas.microsoft.com/office/powerpoint/2010/main" val="287666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1C3C2-CCFF-4C5E-9574-0DE81E3F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Git push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531F9B-DD2A-4ECD-B584-BEEDF866E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003" y="2564228"/>
            <a:ext cx="4857750" cy="733425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A17D64-7671-4CD9-BCE3-0B96094D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C60F-DA64-44BB-86E9-C59ECF9392D1}" type="datetime1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6E370-D310-4370-901F-8FAD26A5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65B0F-BBAA-46E6-AB11-00E43B7C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56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D004-D580-4499-AC52-A8922773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Add group members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27A45-09CF-4908-A60F-C5FF46848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invite your group member to clone your remote repository </a:t>
            </a:r>
          </a:p>
          <a:p>
            <a:r>
              <a:rPr lang="en-US" dirty="0"/>
              <a:t>Go setting </a:t>
            </a:r>
            <a:r>
              <a:rPr lang="en-US" dirty="0">
                <a:sym typeface="Wingdings" panose="05000000000000000000" pitchFamily="2" charset="2"/>
              </a:rPr>
              <a:t>mange account invite enter his/her email invite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0FB6F-6391-415F-AC30-1F9B6FAA9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419D-ABEA-468F-87DB-10C348203A51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C7472-8F25-4D96-B63D-28DDBFBE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89DE8-13F1-4E7D-A923-15BAFE27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63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A3B3-FCFC-4D29-AFC4-CE98B1E3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Group member now clone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4FBF1-3A08-4C03-9977-5486C27B2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you invite your member he/she will get email notification</a:t>
            </a:r>
          </a:p>
          <a:p>
            <a:r>
              <a:rPr lang="en-US" dirty="0"/>
              <a:t>Then accept invitation and able to access the remote repository.</a:t>
            </a:r>
          </a:p>
          <a:p>
            <a:r>
              <a:rPr lang="en-US" dirty="0"/>
              <a:t>Copy the remote repository URL</a:t>
            </a:r>
          </a:p>
          <a:p>
            <a:r>
              <a:rPr lang="en-US" dirty="0"/>
              <a:t>Open git bash $git clone URL</a:t>
            </a:r>
          </a:p>
          <a:p>
            <a:r>
              <a:rPr lang="en-US" dirty="0"/>
              <a:t>Authenticate </a:t>
            </a:r>
          </a:p>
          <a:p>
            <a:r>
              <a:rPr lang="en-US" dirty="0"/>
              <a:t>Then do your task and push </a:t>
            </a:r>
            <a:r>
              <a:rPr lang="en-US" dirty="0">
                <a:solidFill>
                  <a:srgbClr val="92D050"/>
                </a:solidFill>
              </a:rPr>
              <a:t>($git add, $git commit, $git push</a:t>
            </a:r>
            <a:r>
              <a:rPr lang="en-US" dirty="0"/>
              <a:t>)</a:t>
            </a:r>
          </a:p>
          <a:p>
            <a:r>
              <a:rPr lang="en-US" dirty="0"/>
              <a:t>The get other group members work ($git pull)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8D382-7213-48F8-A60F-74D9A6CA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419D-ABEA-468F-87DB-10C348203A51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B03D5-8296-4529-BBF7-ECC2A1BA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360F3-EDF6-4ED5-BC23-25F38413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16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A2F6-C51D-49F6-88E3-D8FE9CA3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in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E3E56-C364-4ED2-852E-86EB5B118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7236F-4664-46A3-A294-5E68B477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419D-ABEA-468F-87DB-10C348203A51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95C4D-B9D6-4C09-AEB0-BB0F30208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A040F-8B1D-40CB-BFEE-ABA89E50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EE45-EE52-41CE-A090-CF135C713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85338-6285-4342-931D-51FB35177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942442" cy="33189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Version control is a system that </a:t>
            </a:r>
            <a:r>
              <a:rPr lang="en-US" dirty="0">
                <a:solidFill>
                  <a:srgbClr val="FF0000"/>
                </a:solidFill>
              </a:rPr>
              <a:t>records changes to a file or set of files over time </a:t>
            </a:r>
            <a:r>
              <a:rPr lang="en-US" dirty="0"/>
              <a:t>so that you can recall specific versions later. </a:t>
            </a:r>
            <a:r>
              <a:rPr lang="en-US" sz="2400" i="1" dirty="0">
                <a:solidFill>
                  <a:srgbClr val="4E443C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</a:rPr>
              <a:t>examples Git, CVS, SVN, </a:t>
            </a:r>
            <a:r>
              <a:rPr lang="en-US" sz="2400" i="1" dirty="0" err="1">
                <a:solidFill>
                  <a:srgbClr val="4E443C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</a:rPr>
              <a:t>Assemla</a:t>
            </a:r>
            <a:r>
              <a:rPr lang="en-US" sz="2400" i="1" dirty="0">
                <a:solidFill>
                  <a:srgbClr val="4E443C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</a:rPr>
              <a:t>, Mercurial, Bazaar</a:t>
            </a:r>
            <a:endParaRPr lang="en-US" dirty="0"/>
          </a:p>
          <a:p>
            <a:r>
              <a:rPr lang="en-US" dirty="0"/>
              <a:t>Types of VSC</a:t>
            </a:r>
          </a:p>
          <a:p>
            <a:pPr lvl="1"/>
            <a:r>
              <a:rPr lang="en-US" sz="1600" b="1" i="0" dirty="0">
                <a:solidFill>
                  <a:srgbClr val="4E443C"/>
                </a:solidFill>
                <a:effectLst/>
                <a:latin typeface="Georgia" panose="02040502050405020303" pitchFamily="18" charset="0"/>
              </a:rPr>
              <a:t>Local Version Control Systems</a:t>
            </a:r>
          </a:p>
          <a:p>
            <a:pPr lvl="1"/>
            <a:r>
              <a:rPr lang="en-US" sz="1600" b="1" i="0" dirty="0">
                <a:solidFill>
                  <a:srgbClr val="4E443C"/>
                </a:solidFill>
                <a:effectLst/>
                <a:latin typeface="Georgia" panose="02040502050405020303" pitchFamily="18" charset="0"/>
              </a:rPr>
              <a:t>Centralized Version Control Systems</a:t>
            </a:r>
          </a:p>
          <a:p>
            <a:pPr lvl="1"/>
            <a:r>
              <a:rPr lang="en-US" sz="1600" b="1" i="0" dirty="0">
                <a:solidFill>
                  <a:srgbClr val="4E443C"/>
                </a:solidFill>
                <a:effectLst/>
                <a:latin typeface="Georgia" panose="02040502050405020303" pitchFamily="18" charset="0"/>
              </a:rPr>
              <a:t>Distributed Version Control Systems </a:t>
            </a:r>
            <a:endParaRPr lang="en-US" sz="1600" i="1" dirty="0">
              <a:solidFill>
                <a:srgbClr val="4E443C"/>
              </a:solidFill>
              <a:effectLst/>
              <a:highlight>
                <a:srgbClr val="FFFF00"/>
              </a:highlight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Install Git   https://git-scm.com/book/en/v2/Getting-Started-Installing-Git</a:t>
            </a:r>
          </a:p>
          <a:p>
            <a:pPr marL="0" indent="0">
              <a:buNone/>
            </a:pPr>
            <a:r>
              <a:rPr lang="en-US" dirty="0"/>
              <a:t>Read more </a:t>
            </a:r>
            <a:r>
              <a:rPr lang="en-US" dirty="0">
                <a:solidFill>
                  <a:srgbClr val="00B050"/>
                </a:solidFill>
              </a:rPr>
              <a:t>https://git-scm.com/book/en/v2/Getting-Started-About-Version-Control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23FBE-D2C8-4DCE-AFAC-58DF45CE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F505-9AFF-4CA6-8071-8D06FAB0E1A6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A35A5-DFF8-46ED-B4B4-A7917E078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0C1AF-1A7B-4FB2-BB71-5DEC6389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7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A1D1-26EC-44E8-AE90-233D19C3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04383-DD62-4B8E-9E08-E8A678D4A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Git is an Open Source </a:t>
            </a:r>
            <a:r>
              <a:rPr lang="en-US" sz="1800" b="1" i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Distributed Version Control System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 It is designed for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i="1" dirty="0">
                <a:solidFill>
                  <a:srgbClr val="3366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Speed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i="1" dirty="0">
                <a:solidFill>
                  <a:srgbClr val="3366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Simplicity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i="1" dirty="0">
                <a:solidFill>
                  <a:srgbClr val="3366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Fully Distributed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i="1" dirty="0">
                <a:solidFill>
                  <a:srgbClr val="3366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Excellent support for parallel development, support for hundreds of parallel branches.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i="1" dirty="0">
                <a:solidFill>
                  <a:srgbClr val="3366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Integrity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158B7-7F3F-4A18-81D6-6A9AA7B5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4CC0-972A-47B5-86BE-A5F544464FF4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15F2F-4A8E-4207-BF48-8381B10C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62C63-B3F6-4CF3-8663-31A700C1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0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BFE7-4D6E-4D34-92D2-9583EB8C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F14E32"/>
                </a:solidFill>
                <a:effectLst/>
                <a:latin typeface="Georgia" panose="02040502050405020303" pitchFamily="18" charset="0"/>
              </a:rPr>
              <a:t>Git</a:t>
            </a:r>
            <a:r>
              <a:rPr lang="en-US" b="1" dirty="0">
                <a:solidFill>
                  <a:srgbClr val="F14E32"/>
                </a:solidFill>
                <a:latin typeface="Georgia" panose="02040502050405020303" pitchFamily="18" charset="0"/>
              </a:rPr>
              <a:t> Commands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BDFB2-6C4E-4A6B-9849-BCDAC3C73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370442" cy="28897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$git </a:t>
            </a:r>
            <a:r>
              <a:rPr lang="en-US" dirty="0" err="1">
                <a:solidFill>
                  <a:srgbClr val="00B050"/>
                </a:solidFill>
              </a:rPr>
              <a:t>init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$git </a:t>
            </a:r>
            <a:r>
              <a:rPr lang="en-US" dirty="0">
                <a:solidFill>
                  <a:srgbClr val="00B050"/>
                </a:solidFill>
              </a:rPr>
              <a:t>add &lt;.&gt; &lt;file&gt;&lt;*.extension&gt;</a:t>
            </a:r>
          </a:p>
          <a:p>
            <a:pPr marL="0" indent="0">
              <a:buNone/>
            </a:pPr>
            <a:r>
              <a:rPr lang="en-US" dirty="0"/>
              <a:t>$git </a:t>
            </a:r>
            <a:r>
              <a:rPr lang="en-US" dirty="0">
                <a:solidFill>
                  <a:srgbClr val="00B050"/>
                </a:solidFill>
              </a:rPr>
              <a:t>commit –</a:t>
            </a:r>
            <a:r>
              <a:rPr lang="en-US" dirty="0" err="1">
                <a:solidFill>
                  <a:srgbClr val="00B050"/>
                </a:solidFill>
              </a:rPr>
              <a:t>m”message</a:t>
            </a:r>
            <a:r>
              <a:rPr lang="en-US" dirty="0">
                <a:solidFill>
                  <a:srgbClr val="00B050"/>
                </a:solidFill>
              </a:rPr>
              <a:t>”</a:t>
            </a:r>
          </a:p>
          <a:p>
            <a:pPr marL="0" indent="0">
              <a:buNone/>
            </a:pPr>
            <a:r>
              <a:rPr lang="en-US" dirty="0"/>
              <a:t>$git </a:t>
            </a:r>
            <a:r>
              <a:rPr lang="en-US" dirty="0">
                <a:solidFill>
                  <a:srgbClr val="00B050"/>
                </a:solidFill>
              </a:rPr>
              <a:t>status</a:t>
            </a:r>
          </a:p>
          <a:p>
            <a:pPr marL="0" indent="0">
              <a:buNone/>
            </a:pPr>
            <a:r>
              <a:rPr lang="en-US" dirty="0"/>
              <a:t>$git </a:t>
            </a:r>
            <a:r>
              <a:rPr lang="en-US" dirty="0">
                <a:solidFill>
                  <a:srgbClr val="00B050"/>
                </a:solidFill>
              </a:rPr>
              <a:t>log</a:t>
            </a:r>
          </a:p>
          <a:p>
            <a:pPr marL="0" indent="0">
              <a:buNone/>
            </a:pPr>
            <a:r>
              <a:rPr lang="en-US" dirty="0"/>
              <a:t>$git </a:t>
            </a:r>
            <a:r>
              <a:rPr lang="en-US" dirty="0">
                <a:solidFill>
                  <a:srgbClr val="00B050"/>
                </a:solidFill>
              </a:rPr>
              <a:t>config --global user.name” your name”</a:t>
            </a:r>
          </a:p>
          <a:p>
            <a:pPr marL="0" indent="0">
              <a:buNone/>
            </a:pPr>
            <a:r>
              <a:rPr lang="en-US" dirty="0"/>
              <a:t>$git </a:t>
            </a:r>
            <a:r>
              <a:rPr lang="en-US" dirty="0">
                <a:solidFill>
                  <a:srgbClr val="00B050"/>
                </a:solidFill>
              </a:rPr>
              <a:t>config –global </a:t>
            </a:r>
            <a:r>
              <a:rPr lang="en-US" dirty="0" err="1">
                <a:solidFill>
                  <a:srgbClr val="00B050"/>
                </a:solidFill>
              </a:rPr>
              <a:t>user.email</a:t>
            </a:r>
            <a:r>
              <a:rPr lang="en-US" dirty="0">
                <a:solidFill>
                  <a:srgbClr val="00B050"/>
                </a:solidFill>
              </a:rPr>
              <a:t> “gg@gmail.com”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E31CD7-D597-42F3-9F21-8873C929681F}"/>
              </a:ext>
            </a:extLst>
          </p:cNvPr>
          <p:cNvSpPr txBox="1">
            <a:spLocks/>
          </p:cNvSpPr>
          <p:nvPr/>
        </p:nvSpPr>
        <p:spPr>
          <a:xfrm>
            <a:off x="6864626" y="2391281"/>
            <a:ext cx="4532243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$git </a:t>
            </a:r>
            <a:r>
              <a:rPr lang="en-US" dirty="0">
                <a:solidFill>
                  <a:srgbClr val="00B050"/>
                </a:solidFill>
              </a:rPr>
              <a:t>push</a:t>
            </a:r>
          </a:p>
          <a:p>
            <a:pPr marL="0" indent="0">
              <a:buFont typeface="Arial"/>
              <a:buNone/>
            </a:pPr>
            <a:r>
              <a:rPr lang="en-US" dirty="0"/>
              <a:t>$git </a:t>
            </a:r>
            <a:r>
              <a:rPr lang="en-US" dirty="0">
                <a:solidFill>
                  <a:srgbClr val="00B050"/>
                </a:solidFill>
              </a:rPr>
              <a:t>branch &lt;</a:t>
            </a:r>
            <a:r>
              <a:rPr lang="en-US" dirty="0" err="1">
                <a:solidFill>
                  <a:srgbClr val="00B050"/>
                </a:solidFill>
              </a:rPr>
              <a:t>branchname</a:t>
            </a:r>
            <a:r>
              <a:rPr lang="en-US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Font typeface="Arial"/>
              <a:buNone/>
            </a:pPr>
            <a:r>
              <a:rPr lang="en-US" dirty="0"/>
              <a:t>$git </a:t>
            </a:r>
            <a:r>
              <a:rPr lang="en-US" dirty="0">
                <a:solidFill>
                  <a:srgbClr val="00B050"/>
                </a:solidFill>
              </a:rPr>
              <a:t>checkout</a:t>
            </a:r>
          </a:p>
          <a:p>
            <a:pPr marL="0" indent="0">
              <a:buFont typeface="Arial"/>
              <a:buNone/>
            </a:pPr>
            <a:r>
              <a:rPr lang="en-US" dirty="0"/>
              <a:t>$git </a:t>
            </a:r>
            <a:r>
              <a:rPr lang="en-US" dirty="0">
                <a:solidFill>
                  <a:srgbClr val="00B050"/>
                </a:solidFill>
              </a:rPr>
              <a:t>merge &lt;branch&gt;</a:t>
            </a:r>
          </a:p>
          <a:p>
            <a:pPr marL="0" indent="0">
              <a:buFont typeface="Arial"/>
              <a:buNone/>
            </a:pPr>
            <a:r>
              <a:rPr lang="en-US" dirty="0"/>
              <a:t>$git </a:t>
            </a:r>
            <a:r>
              <a:rPr lang="en-US" dirty="0">
                <a:solidFill>
                  <a:srgbClr val="00B050"/>
                </a:solidFill>
              </a:rPr>
              <a:t>remote add origin&lt;URI&gt;</a:t>
            </a:r>
          </a:p>
          <a:p>
            <a:pPr marL="0" indent="0">
              <a:buFont typeface="Arial"/>
              <a:buNone/>
            </a:pPr>
            <a:r>
              <a:rPr lang="en-US" dirty="0"/>
              <a:t>$git </a:t>
            </a:r>
            <a:r>
              <a:rPr lang="en-US" dirty="0">
                <a:solidFill>
                  <a:srgbClr val="00B050"/>
                </a:solidFill>
              </a:rPr>
              <a:t>pull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DD1546-DDBC-49DB-9FF0-5629B3B5CDB1}"/>
              </a:ext>
            </a:extLst>
          </p:cNvPr>
          <p:cNvSpPr txBox="1"/>
          <p:nvPr/>
        </p:nvSpPr>
        <p:spPr>
          <a:xfrm>
            <a:off x="1593575" y="5558809"/>
            <a:ext cx="8627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https://git-scm.com/book/en/v2/Git-Basics-Getting-a-Git-Repository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A9157-E8D8-4E64-BC8F-119F34C7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6D74-BF27-4618-9A3F-E8E756B7352F}" type="datetime1">
              <a:rPr lang="en-US" smtClean="0"/>
              <a:t>3/9/2021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1D9129-82AF-4FA7-AC00-2F1863787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7638B9-C03F-457A-9BE0-81BABF5D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70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D7BE-D8CF-4D49-BB59-450BDFD5A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git works?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0BDB6B-EFBA-47D6-A6D1-A5F2093DC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020" y="2468700"/>
            <a:ext cx="5944115" cy="2103302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A31AC049-556F-4D66-8E36-D1936BC93DF2}"/>
              </a:ext>
            </a:extLst>
          </p:cNvPr>
          <p:cNvSpPr/>
          <p:nvPr/>
        </p:nvSpPr>
        <p:spPr>
          <a:xfrm>
            <a:off x="2478157" y="4754703"/>
            <a:ext cx="834886" cy="705193"/>
          </a:xfrm>
          <a:prstGeom prst="wedgeEllipseCallout">
            <a:avLst>
              <a:gd name="adj1" fmla="val -33090"/>
              <a:gd name="adj2" fmla="val -140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205A976F-EADA-4E36-BD2E-5D3191E04F36}"/>
              </a:ext>
            </a:extLst>
          </p:cNvPr>
          <p:cNvSpPr/>
          <p:nvPr/>
        </p:nvSpPr>
        <p:spPr>
          <a:xfrm>
            <a:off x="3836505" y="4771754"/>
            <a:ext cx="834886" cy="705193"/>
          </a:xfrm>
          <a:prstGeom prst="wedgeEllipseCallout">
            <a:avLst>
              <a:gd name="adj1" fmla="val -33090"/>
              <a:gd name="adj2" fmla="val -140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20D7481E-E347-4DFF-A135-608363E9AAAC}"/>
              </a:ext>
            </a:extLst>
          </p:cNvPr>
          <p:cNvSpPr/>
          <p:nvPr/>
        </p:nvSpPr>
        <p:spPr>
          <a:xfrm>
            <a:off x="5049077" y="4754702"/>
            <a:ext cx="834886" cy="705193"/>
          </a:xfrm>
          <a:prstGeom prst="wedgeEllipseCallout">
            <a:avLst>
              <a:gd name="adj1" fmla="val -33090"/>
              <a:gd name="adj2" fmla="val -140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D7BECB12-E883-4836-94C0-A41E84E0B76E}"/>
              </a:ext>
            </a:extLst>
          </p:cNvPr>
          <p:cNvSpPr/>
          <p:nvPr/>
        </p:nvSpPr>
        <p:spPr>
          <a:xfrm>
            <a:off x="6096000" y="4572002"/>
            <a:ext cx="834886" cy="887893"/>
          </a:xfrm>
          <a:prstGeom prst="wedgeEllipseCallout">
            <a:avLst>
              <a:gd name="adj1" fmla="val -33090"/>
              <a:gd name="adj2" fmla="val -140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 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25F7B804-286D-4682-A2F9-910E3FE4853C}"/>
              </a:ext>
            </a:extLst>
          </p:cNvPr>
          <p:cNvSpPr/>
          <p:nvPr/>
        </p:nvSpPr>
        <p:spPr>
          <a:xfrm>
            <a:off x="7467600" y="4812922"/>
            <a:ext cx="834886" cy="705193"/>
          </a:xfrm>
          <a:prstGeom prst="wedgeEllipseCallout">
            <a:avLst>
              <a:gd name="adj1" fmla="val -33090"/>
              <a:gd name="adj2" fmla="val -140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 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89DDBC7-1851-4D7A-A8FD-0A80EA7B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565B-07E4-42D0-83B2-FBEE85CFE9B9}" type="datetime1">
              <a:rPr lang="en-US" smtClean="0"/>
              <a:t>3/9/2021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E395FC6-9B5A-4138-A055-06B0B2549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695A665-FBD0-4D72-9F3A-A2C0E232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80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658C-8883-4E78-B76C-577B1928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Create local folders and files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505EFC-7F8D-45F2-9AC7-8686956BA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890" y="2504522"/>
            <a:ext cx="4838700" cy="1104900"/>
          </a:xfrm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709BEC76-FD79-475F-BA2A-FF2DD2FF4755}"/>
              </a:ext>
            </a:extLst>
          </p:cNvPr>
          <p:cNvSpPr/>
          <p:nvPr/>
        </p:nvSpPr>
        <p:spPr>
          <a:xfrm>
            <a:off x="7063409" y="2504522"/>
            <a:ext cx="4452730" cy="3763756"/>
          </a:xfrm>
          <a:prstGeom prst="wedgeRectCallout">
            <a:avLst>
              <a:gd name="adj1" fmla="val -68750"/>
              <a:gd name="adj2" fmla="val -30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has Bash and GUI interfaces </a:t>
            </a:r>
          </a:p>
          <a:p>
            <a:pPr algn="ctr"/>
            <a:r>
              <a:rPr lang="en-US" dirty="0"/>
              <a:t>In this session we will use Git Bash</a:t>
            </a:r>
          </a:p>
          <a:p>
            <a:pPr algn="ctr"/>
            <a:r>
              <a:rPr lang="en-US" dirty="0"/>
              <a:t>To do this open Folder by Git Bash then it looks like this.</a:t>
            </a:r>
          </a:p>
          <a:p>
            <a:pPr algn="ctr"/>
            <a:r>
              <a:rPr lang="en-US" dirty="0"/>
              <a:t>On Git bash we can create file like</a:t>
            </a:r>
          </a:p>
          <a:p>
            <a:pPr algn="ctr"/>
            <a:r>
              <a:rPr lang="en-US" dirty="0"/>
              <a:t>touch  index.html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F3B806FF-F6A4-4D60-A74B-C5568BFF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06D8-55AE-41CB-9115-1B972030C388}" type="datetime1">
              <a:rPr lang="en-US" smtClean="0"/>
              <a:t>3/9/2021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71A284C-2346-4A65-8CB2-1047DDDA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C828C1E-C36E-453A-B038-E2792652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18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658C-8883-4E78-B76C-577B1928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Initialize git and can check status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A251A8-1B15-442D-906D-511F3EEC3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564" y="2504522"/>
            <a:ext cx="4838700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0E94B1-003A-4704-B258-49A6BF879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590" y="4204116"/>
            <a:ext cx="5003523" cy="1800225"/>
          </a:xfrm>
          <a:prstGeom prst="rect">
            <a:avLst/>
          </a:prstGeom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3618750D-475E-4495-B1DC-5D38CCB76EC8}"/>
              </a:ext>
            </a:extLst>
          </p:cNvPr>
          <p:cNvSpPr/>
          <p:nvPr/>
        </p:nvSpPr>
        <p:spPr>
          <a:xfrm>
            <a:off x="2160104" y="3671222"/>
            <a:ext cx="1616766" cy="1134996"/>
          </a:xfrm>
          <a:prstGeom prst="wedgeEllipseCallout">
            <a:avLst>
              <a:gd name="adj1" fmla="val -47274"/>
              <a:gd name="adj2" fmla="val -1243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Git repository 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DF58083-C906-4FB0-9FEE-5AAC3D4EA6FD}"/>
              </a:ext>
            </a:extLst>
          </p:cNvPr>
          <p:cNvSpPr/>
          <p:nvPr/>
        </p:nvSpPr>
        <p:spPr>
          <a:xfrm>
            <a:off x="3776870" y="4691501"/>
            <a:ext cx="2014330" cy="1312840"/>
          </a:xfrm>
          <a:prstGeom prst="wedgeEllipseCallout">
            <a:avLst>
              <a:gd name="adj1" fmla="val 94299"/>
              <a:gd name="adj2" fmla="val -64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start Version control in Git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8ACE17E6-6D0C-412E-BF3E-4B76E00A4961}"/>
              </a:ext>
            </a:extLst>
          </p:cNvPr>
          <p:cNvSpPr/>
          <p:nvPr/>
        </p:nvSpPr>
        <p:spPr>
          <a:xfrm>
            <a:off x="9356035" y="2504522"/>
            <a:ext cx="1836256" cy="1104900"/>
          </a:xfrm>
          <a:prstGeom prst="wedgeEllipseCallout">
            <a:avLst>
              <a:gd name="adj1" fmla="val -147698"/>
              <a:gd name="adj2" fmla="val 210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Untracked files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1083806A-CC91-4A2C-87E7-3BCB98B7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12DA-FBEC-4A7F-9060-9FAD8043D30A}" type="datetime1">
              <a:rPr lang="en-US" smtClean="0"/>
              <a:t>3/9/2021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C433210-A40B-44D0-A4EA-EE95D3E8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021EDB0-B7C2-405C-A82B-DC243A70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78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658C-8883-4E78-B76C-577B1928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Add file to Git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0E94B1-003A-4704-B258-49A6BF879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1" y="2528887"/>
            <a:ext cx="5334000" cy="1800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4C5F33-15A9-4B41-9118-0158C3CFE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1" y="4807641"/>
            <a:ext cx="4857750" cy="47625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3D3DFE7-E55D-409F-86C9-2506B3FA23B4}"/>
              </a:ext>
            </a:extLst>
          </p:cNvPr>
          <p:cNvSpPr/>
          <p:nvPr/>
        </p:nvSpPr>
        <p:spPr>
          <a:xfrm>
            <a:off x="7938052" y="3429000"/>
            <a:ext cx="3472070" cy="2587487"/>
          </a:xfrm>
          <a:prstGeom prst="wedgeRectCallout">
            <a:avLst>
              <a:gd name="adj1" fmla="val -102894"/>
              <a:gd name="adj2" fmla="val 20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Adding file to git has many option depend on file.</a:t>
            </a:r>
          </a:p>
          <a:p>
            <a:r>
              <a:rPr lang="en-US" dirty="0"/>
              <a:t>All file (git add .)</a:t>
            </a:r>
          </a:p>
          <a:p>
            <a:pPr algn="ctr"/>
            <a:r>
              <a:rPr lang="en-US" dirty="0"/>
              <a:t>By extension git (git add *.extension)</a:t>
            </a:r>
          </a:p>
          <a:p>
            <a:r>
              <a:rPr lang="en-US" dirty="0"/>
              <a:t>Single file(git add </a:t>
            </a:r>
            <a:r>
              <a:rPr lang="en-US" dirty="0" err="1"/>
              <a:t>index.php</a:t>
            </a:r>
            <a:r>
              <a:rPr lang="en-US" dirty="0"/>
              <a:t>)</a:t>
            </a:r>
          </a:p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B44AD-AA9D-4132-BACF-7CADCF1C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CE24-D6B4-42EA-9079-FDA9BAB2E504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71849-9D9C-4D77-8F19-A88DEDCA8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D816F-382D-4994-8724-0908D1AF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74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557</TotalTime>
  <Words>899</Words>
  <Application>Microsoft Office PowerPoint</Application>
  <PresentationFormat>Widescreen</PresentationFormat>
  <Paragraphs>173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Garamond</vt:lpstr>
      <vt:lpstr>Georgia</vt:lpstr>
      <vt:lpstr>Helvetica</vt:lpstr>
      <vt:lpstr>Symbol</vt:lpstr>
      <vt:lpstr>Times New Roman</vt:lpstr>
      <vt:lpstr>Organic</vt:lpstr>
      <vt:lpstr>Topic 2</vt:lpstr>
      <vt:lpstr>At the end of this topic you will be able to</vt:lpstr>
      <vt:lpstr>VCS</vt:lpstr>
      <vt:lpstr>Git </vt:lpstr>
      <vt:lpstr>Git Commands</vt:lpstr>
      <vt:lpstr>How git works?</vt:lpstr>
      <vt:lpstr>Create local folders and files</vt:lpstr>
      <vt:lpstr>2. Initialize git and can check status</vt:lpstr>
      <vt:lpstr>3. Add file to Git</vt:lpstr>
      <vt:lpstr>Add file again </vt:lpstr>
      <vt:lpstr>4. Git rm --cached file</vt:lpstr>
      <vt:lpstr>5. Modify index page content</vt:lpstr>
      <vt:lpstr>Add all files</vt:lpstr>
      <vt:lpstr>6. Configure user’s name and email</vt:lpstr>
      <vt:lpstr>7. Commit file to Git</vt:lpstr>
      <vt:lpstr>8. Branching</vt:lpstr>
      <vt:lpstr>9. Add new file in group1 branch</vt:lpstr>
      <vt:lpstr>10. Add file to group1 branch</vt:lpstr>
      <vt:lpstr>11. Switch to master branch</vt:lpstr>
      <vt:lpstr>12. Git merge</vt:lpstr>
      <vt:lpstr>Sum-up Git</vt:lpstr>
      <vt:lpstr>What is GitHub?</vt:lpstr>
      <vt:lpstr>How to use GitHub?</vt:lpstr>
      <vt:lpstr>1. Add to Remote repository</vt:lpstr>
      <vt:lpstr>2. Git push</vt:lpstr>
      <vt:lpstr>3. Add group members </vt:lpstr>
      <vt:lpstr>4. Group member now clone</vt:lpstr>
      <vt:lpstr>Git in vscode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Girmachew Gulint</dc:creator>
  <cp:lastModifiedBy>Girmachew Gulint</cp:lastModifiedBy>
  <cp:revision>76</cp:revision>
  <dcterms:created xsi:type="dcterms:W3CDTF">2021-02-25T06:13:46Z</dcterms:created>
  <dcterms:modified xsi:type="dcterms:W3CDTF">2021-03-09T12:18:12Z</dcterms:modified>
</cp:coreProperties>
</file>