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 id="2147483930" r:id="rId2"/>
  </p:sldMasterIdLst>
  <p:notesMasterIdLst>
    <p:notesMasterId r:id="rId83"/>
  </p:notesMasterIdLst>
  <p:sldIdLst>
    <p:sldId id="256" r:id="rId3"/>
    <p:sldId id="319" r:id="rId4"/>
    <p:sldId id="262" r:id="rId5"/>
    <p:sldId id="314" r:id="rId6"/>
    <p:sldId id="313" r:id="rId7"/>
    <p:sldId id="260" r:id="rId8"/>
    <p:sldId id="261" r:id="rId9"/>
    <p:sldId id="264" r:id="rId10"/>
    <p:sldId id="265" r:id="rId11"/>
    <p:sldId id="269" r:id="rId12"/>
    <p:sldId id="270" r:id="rId13"/>
    <p:sldId id="271" r:id="rId14"/>
    <p:sldId id="315" r:id="rId15"/>
    <p:sldId id="277" r:id="rId16"/>
    <p:sldId id="278" r:id="rId17"/>
    <p:sldId id="279" r:id="rId18"/>
    <p:sldId id="280" r:id="rId19"/>
    <p:sldId id="281" r:id="rId20"/>
    <p:sldId id="282" r:id="rId21"/>
    <p:sldId id="284" r:id="rId22"/>
    <p:sldId id="289" r:id="rId23"/>
    <p:sldId id="288" r:id="rId24"/>
    <p:sldId id="287" r:id="rId25"/>
    <p:sldId id="290" r:id="rId26"/>
    <p:sldId id="292" r:id="rId27"/>
    <p:sldId id="294" r:id="rId28"/>
    <p:sldId id="295" r:id="rId29"/>
    <p:sldId id="316" r:id="rId30"/>
    <p:sldId id="355" r:id="rId31"/>
    <p:sldId id="356" r:id="rId32"/>
    <p:sldId id="357" r:id="rId33"/>
    <p:sldId id="358" r:id="rId34"/>
    <p:sldId id="359" r:id="rId35"/>
    <p:sldId id="360" r:id="rId36"/>
    <p:sldId id="361" r:id="rId37"/>
    <p:sldId id="362" r:id="rId38"/>
    <p:sldId id="363" r:id="rId39"/>
    <p:sldId id="364" r:id="rId40"/>
    <p:sldId id="301" r:id="rId41"/>
    <p:sldId id="302" r:id="rId42"/>
    <p:sldId id="303" r:id="rId43"/>
    <p:sldId id="318" r:id="rId44"/>
    <p:sldId id="306" r:id="rId45"/>
    <p:sldId id="304" r:id="rId46"/>
    <p:sldId id="308" r:id="rId47"/>
    <p:sldId id="320" r:id="rId48"/>
    <p:sldId id="321" r:id="rId49"/>
    <p:sldId id="322" r:id="rId50"/>
    <p:sldId id="323" r:id="rId51"/>
    <p:sldId id="324" r:id="rId52"/>
    <p:sldId id="326" r:id="rId53"/>
    <p:sldId id="327" r:id="rId54"/>
    <p:sldId id="325" r:id="rId55"/>
    <p:sldId id="328" r:id="rId56"/>
    <p:sldId id="329" r:id="rId57"/>
    <p:sldId id="330" r:id="rId58"/>
    <p:sldId id="332" r:id="rId59"/>
    <p:sldId id="331" r:id="rId60"/>
    <p:sldId id="333" r:id="rId61"/>
    <p:sldId id="334" r:id="rId62"/>
    <p:sldId id="335" r:id="rId63"/>
    <p:sldId id="336" r:id="rId64"/>
    <p:sldId id="337" r:id="rId65"/>
    <p:sldId id="338" r:id="rId66"/>
    <p:sldId id="339" r:id="rId67"/>
    <p:sldId id="340" r:id="rId68"/>
    <p:sldId id="341" r:id="rId69"/>
    <p:sldId id="342" r:id="rId70"/>
    <p:sldId id="343" r:id="rId71"/>
    <p:sldId id="344" r:id="rId72"/>
    <p:sldId id="345" r:id="rId73"/>
    <p:sldId id="346" r:id="rId74"/>
    <p:sldId id="347" r:id="rId75"/>
    <p:sldId id="348" r:id="rId76"/>
    <p:sldId id="349" r:id="rId77"/>
    <p:sldId id="350" r:id="rId78"/>
    <p:sldId id="351" r:id="rId79"/>
    <p:sldId id="352" r:id="rId80"/>
    <p:sldId id="353" r:id="rId81"/>
    <p:sldId id="354"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82" d="100"/>
          <a:sy n="82" d="100"/>
        </p:scale>
        <p:origin x="1474" y="62"/>
      </p:cViewPr>
      <p:guideLst>
        <p:guide orient="horz" pos="2160"/>
        <p:guide pos="2880"/>
      </p:guideLst>
    </p:cSldViewPr>
  </p:slideViewPr>
  <p:outlineViewPr>
    <p:cViewPr>
      <p:scale>
        <a:sx n="33" d="100"/>
        <a:sy n="33" d="100"/>
      </p:scale>
      <p:origin x="0" y="3166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9A9F1F-8DA0-4911-AC14-1C3CC69D320C}" type="datetimeFigureOut">
              <a:rPr lang="en-US" smtClean="0"/>
              <a:pPr/>
              <a:t>5/2/2023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609890-FEC2-4158-9D47-23BF05ABE513}" type="slidenum">
              <a:rPr lang="en-US" smtClean="0"/>
              <a:pPr/>
              <a:t>‹#›</a:t>
            </a:fld>
            <a:endParaRPr lang="en-US"/>
          </a:p>
        </p:txBody>
      </p:sp>
    </p:spTree>
    <p:extLst>
      <p:ext uri="{BB962C8B-B14F-4D97-AF65-F5344CB8AC3E}">
        <p14:creationId xmlns:p14="http://schemas.microsoft.com/office/powerpoint/2010/main" val="3564561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Complex parts so</a:t>
            </a:r>
            <a:r>
              <a:rPr lang="en-US" baseline="0" dirty="0" smtClean="0"/>
              <a:t> …….</a:t>
            </a:r>
            <a:r>
              <a:rPr lang="en-US" dirty="0" smtClean="0"/>
              <a:t>Top Down</a:t>
            </a:r>
            <a:endParaRPr lang="am-ET" dirty="0"/>
          </a:p>
        </p:txBody>
      </p:sp>
      <p:sp>
        <p:nvSpPr>
          <p:cNvPr id="4" name="Slide Number Placeholder 3"/>
          <p:cNvSpPr>
            <a:spLocks noGrp="1"/>
          </p:cNvSpPr>
          <p:nvPr>
            <p:ph type="sldNum" sz="quarter" idx="10"/>
          </p:nvPr>
        </p:nvSpPr>
        <p:spPr/>
        <p:txBody>
          <a:bodyPr/>
          <a:lstStyle/>
          <a:p>
            <a:fld id="{E2609890-FEC2-4158-9D47-23BF05ABE513}" type="slidenum">
              <a:rPr lang="en-US" smtClean="0"/>
              <a:pPr/>
              <a:t>7</a:t>
            </a:fld>
            <a:endParaRPr lang="en-US"/>
          </a:p>
        </p:txBody>
      </p:sp>
    </p:spTree>
    <p:extLst>
      <p:ext uri="{BB962C8B-B14F-4D97-AF65-F5344CB8AC3E}">
        <p14:creationId xmlns:p14="http://schemas.microsoft.com/office/powerpoint/2010/main" val="437058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m-ET" dirty="0"/>
          </a:p>
        </p:txBody>
      </p:sp>
      <p:sp>
        <p:nvSpPr>
          <p:cNvPr id="4" name="Slide Number Placeholder 3"/>
          <p:cNvSpPr>
            <a:spLocks noGrp="1"/>
          </p:cNvSpPr>
          <p:nvPr>
            <p:ph type="sldNum" sz="quarter" idx="10"/>
          </p:nvPr>
        </p:nvSpPr>
        <p:spPr/>
        <p:txBody>
          <a:bodyPr/>
          <a:lstStyle/>
          <a:p>
            <a:fld id="{E2609890-FEC2-4158-9D47-23BF05ABE513}" type="slidenum">
              <a:rPr lang="en-US" smtClean="0"/>
              <a:pPr/>
              <a:t>18</a:t>
            </a:fld>
            <a:endParaRPr lang="en-US"/>
          </a:p>
        </p:txBody>
      </p:sp>
    </p:spTree>
    <p:extLst>
      <p:ext uri="{BB962C8B-B14F-4D97-AF65-F5344CB8AC3E}">
        <p14:creationId xmlns:p14="http://schemas.microsoft.com/office/powerpoint/2010/main" val="202821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m-ET" dirty="0"/>
          </a:p>
        </p:txBody>
      </p:sp>
      <p:sp>
        <p:nvSpPr>
          <p:cNvPr id="4" name="Slide Number Placeholder 3"/>
          <p:cNvSpPr>
            <a:spLocks noGrp="1"/>
          </p:cNvSpPr>
          <p:nvPr>
            <p:ph type="sldNum" sz="quarter" idx="10"/>
          </p:nvPr>
        </p:nvSpPr>
        <p:spPr/>
        <p:txBody>
          <a:bodyPr/>
          <a:lstStyle/>
          <a:p>
            <a:fld id="{E2609890-FEC2-4158-9D47-23BF05ABE513}" type="slidenum">
              <a:rPr lang="en-US" smtClean="0"/>
              <a:pPr/>
              <a:t>50</a:t>
            </a:fld>
            <a:endParaRPr lang="en-US"/>
          </a:p>
        </p:txBody>
      </p:sp>
    </p:spTree>
    <p:extLst>
      <p:ext uri="{BB962C8B-B14F-4D97-AF65-F5344CB8AC3E}">
        <p14:creationId xmlns:p14="http://schemas.microsoft.com/office/powerpoint/2010/main" val="461196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States in the upper part of Figure 3.6 involve an exchange between the processor</a:t>
            </a:r>
          </a:p>
          <a:p>
            <a:r>
              <a:rPr lang="en-US" sz="1200" b="0" i="0" u="none" strike="noStrike" kern="1200" baseline="0" dirty="0" smtClean="0">
                <a:solidFill>
                  <a:schemeClr val="tx1"/>
                </a:solidFill>
                <a:latin typeface="+mn-lt"/>
                <a:ea typeface="+mn-ea"/>
                <a:cs typeface="+mn-cs"/>
              </a:rPr>
              <a:t>and either memory or an I/O module. States in the lower part of the diagram</a:t>
            </a:r>
          </a:p>
          <a:p>
            <a:r>
              <a:rPr lang="en-US" sz="1200" b="0" i="0" u="none" strike="noStrike" kern="1200" baseline="0" dirty="0" smtClean="0">
                <a:solidFill>
                  <a:schemeClr val="tx1"/>
                </a:solidFill>
                <a:latin typeface="+mn-lt"/>
                <a:ea typeface="+mn-ea"/>
                <a:cs typeface="+mn-cs"/>
              </a:rPr>
              <a:t>involve only internal processor operations.</a:t>
            </a:r>
            <a:endParaRPr lang="am-ET" dirty="0"/>
          </a:p>
        </p:txBody>
      </p:sp>
      <p:sp>
        <p:nvSpPr>
          <p:cNvPr id="4" name="Slide Number Placeholder 3"/>
          <p:cNvSpPr>
            <a:spLocks noGrp="1"/>
          </p:cNvSpPr>
          <p:nvPr>
            <p:ph type="sldNum" sz="quarter" idx="10"/>
          </p:nvPr>
        </p:nvSpPr>
        <p:spPr/>
        <p:txBody>
          <a:bodyPr/>
          <a:lstStyle/>
          <a:p>
            <a:fld id="{E2609890-FEC2-4158-9D47-23BF05ABE513}" type="slidenum">
              <a:rPr lang="en-US" smtClean="0"/>
              <a:pPr/>
              <a:t>56</a:t>
            </a:fld>
            <a:endParaRPr lang="en-US"/>
          </a:p>
        </p:txBody>
      </p:sp>
    </p:spTree>
    <p:extLst>
      <p:ext uri="{BB962C8B-B14F-4D97-AF65-F5344CB8AC3E}">
        <p14:creationId xmlns:p14="http://schemas.microsoft.com/office/powerpoint/2010/main" val="48055286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B80FC2-801E-4D2D-88CA-AAAD800FF1FD}" type="datetime1">
              <a:rPr lang="am-ET" smtClean="0"/>
              <a:t>02/05/2023</a:t>
            </a:fld>
            <a:endParaRPr lang="am-ET"/>
          </a:p>
        </p:txBody>
      </p:sp>
      <p:sp>
        <p:nvSpPr>
          <p:cNvPr id="5" name="Footer Placeholder 4"/>
          <p:cNvSpPr>
            <a:spLocks noGrp="1"/>
          </p:cNvSpPr>
          <p:nvPr>
            <p:ph type="ftr" sz="quarter" idx="11"/>
          </p:nvPr>
        </p:nvSpPr>
        <p:spPr>
          <a:xfrm>
            <a:off x="812805" y="6272785"/>
            <a:ext cx="4745736" cy="365125"/>
          </a:xfrm>
        </p:spPr>
        <p:txBody>
          <a:bodyPr/>
          <a:lstStyle/>
          <a:p>
            <a:r>
              <a:rPr lang="en-US" smtClean="0"/>
              <a:t>Computer Architecture and Organization</a:t>
            </a:r>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B7EC7F1-0C1B-40CA-864C-71B22EF934BF}" type="slidenum">
              <a:rPr lang="en-US" smtClean="0"/>
              <a:pPr/>
              <a:t>‹#›</a:t>
            </a:fld>
            <a:endParaRPr lang="en-US"/>
          </a:p>
        </p:txBody>
      </p:sp>
    </p:spTree>
    <p:extLst>
      <p:ext uri="{BB962C8B-B14F-4D97-AF65-F5344CB8AC3E}">
        <p14:creationId xmlns:p14="http://schemas.microsoft.com/office/powerpoint/2010/main" val="238237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700FB6-3548-4394-9618-0462F70CFEEE}" type="datetime1">
              <a:rPr lang="am-ET" smtClean="0"/>
              <a:t>02/05/2023</a:t>
            </a:fld>
            <a:endParaRPr lang="am-ET"/>
          </a:p>
        </p:txBody>
      </p:sp>
      <p:sp>
        <p:nvSpPr>
          <p:cNvPr id="8" name="Footer Placeholder 7"/>
          <p:cNvSpPr>
            <a:spLocks noGrp="1"/>
          </p:cNvSpPr>
          <p:nvPr>
            <p:ph type="ftr" sz="quarter" idx="11"/>
          </p:nvPr>
        </p:nvSpPr>
        <p:spPr/>
        <p:txBody>
          <a:bodyPr/>
          <a:lstStyle/>
          <a:p>
            <a:r>
              <a:rPr lang="en-US" smtClean="0"/>
              <a:t>Computer Architecture and Organization</a:t>
            </a:r>
            <a:endParaRPr lang="en-US"/>
          </a:p>
        </p:txBody>
      </p:sp>
      <p:sp>
        <p:nvSpPr>
          <p:cNvPr id="9" name="Slide Number Placeholder 8"/>
          <p:cNvSpPr>
            <a:spLocks noGrp="1"/>
          </p:cNvSpPr>
          <p:nvPr>
            <p:ph type="sldNum" sz="quarter" idx="12"/>
          </p:nvPr>
        </p:nvSpPr>
        <p:spPr/>
        <p:txBody>
          <a:bodyPr/>
          <a:lstStyle/>
          <a:p>
            <a:fld id="{FB7EC7F1-0C1B-40CA-864C-71B22EF934BF}" type="slidenum">
              <a:rPr lang="en-US" smtClean="0"/>
              <a:pPr/>
              <a:t>‹#›</a:t>
            </a:fld>
            <a:endParaRPr lang="en-US"/>
          </a:p>
        </p:txBody>
      </p:sp>
    </p:spTree>
    <p:extLst>
      <p:ext uri="{BB962C8B-B14F-4D97-AF65-F5344CB8AC3E}">
        <p14:creationId xmlns:p14="http://schemas.microsoft.com/office/powerpoint/2010/main" val="1577503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AA86A4-397A-4D88-8F55-478EA60CFADD}" type="datetime1">
              <a:rPr lang="am-ET" smtClean="0"/>
              <a:t>02/05/2023</a:t>
            </a:fld>
            <a:endParaRPr lang="am-ET"/>
          </a:p>
        </p:txBody>
      </p:sp>
      <p:sp>
        <p:nvSpPr>
          <p:cNvPr id="8" name="Footer Placeholder 7"/>
          <p:cNvSpPr>
            <a:spLocks noGrp="1"/>
          </p:cNvSpPr>
          <p:nvPr>
            <p:ph type="ftr" sz="quarter" idx="11"/>
          </p:nvPr>
        </p:nvSpPr>
        <p:spPr/>
        <p:txBody>
          <a:bodyPr/>
          <a:lstStyle/>
          <a:p>
            <a:r>
              <a:rPr lang="en-US" smtClean="0"/>
              <a:t>Computer Architecture and Organization</a:t>
            </a:r>
            <a:endParaRPr lang="en-US"/>
          </a:p>
        </p:txBody>
      </p:sp>
      <p:sp>
        <p:nvSpPr>
          <p:cNvPr id="9" name="Slide Number Placeholder 8"/>
          <p:cNvSpPr>
            <a:spLocks noGrp="1"/>
          </p:cNvSpPr>
          <p:nvPr>
            <p:ph type="sldNum" sz="quarter" idx="12"/>
          </p:nvPr>
        </p:nvSpPr>
        <p:spPr/>
        <p:txBody>
          <a:bodyPr/>
          <a:lstStyle/>
          <a:p>
            <a:fld id="{FB7EC7F1-0C1B-40CA-864C-71B22EF934BF}" type="slidenum">
              <a:rPr lang="en-US" smtClean="0"/>
              <a:pPr/>
              <a:t>‹#›</a:t>
            </a:fld>
            <a:endParaRPr lang="en-US"/>
          </a:p>
        </p:txBody>
      </p:sp>
    </p:spTree>
    <p:extLst>
      <p:ext uri="{BB962C8B-B14F-4D97-AF65-F5344CB8AC3E}">
        <p14:creationId xmlns:p14="http://schemas.microsoft.com/office/powerpoint/2010/main" val="815243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7A33956C-42A0-4B54-B873-1B646EAFA4AA}" type="datetime1">
              <a:rPr kumimoji="0" lang="en-US" sz="900" b="0" i="0" u="none" strike="noStrike" kern="1200" cap="none" spc="0" normalizeH="0" baseline="0" noProof="0" smtClean="0">
                <a:ln>
                  <a:noFill/>
                </a:ln>
                <a:solidFill>
                  <a:srgbClr val="465359">
                    <a:lumMod val="75000"/>
                    <a:lumOff val="25000"/>
                  </a:srgb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5/2/2023</a:t>
            </a:fld>
            <a:endParaRPr kumimoji="0" lang="en-US" sz="900" b="0" i="0" u="none" strike="noStrike" kern="1200" cap="none" spc="0" normalizeH="0" baseline="0" noProof="0" dirty="0">
              <a:ln>
                <a:noFill/>
              </a:ln>
              <a:solidFill>
                <a:srgbClr val="465359">
                  <a:lumMod val="75000"/>
                  <a:lumOff val="25000"/>
                </a:srgb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465359">
                    <a:lumMod val="75000"/>
                    <a:lumOff val="25000"/>
                  </a:srgbClr>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465359">
                  <a:lumMod val="75000"/>
                  <a:lumOff val="25000"/>
                </a:srgb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465359">
                    <a:lumMod val="75000"/>
                    <a:lumOff val="25000"/>
                  </a:srgb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465359">
                  <a:lumMod val="75000"/>
                  <a:lumOff val="25000"/>
                </a:srgb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543606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E765586-83E3-4AA1-9242-5B59BF19C6C4}" type="datetime1">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5/2/2023</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ED8428"/>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31637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D35C49C4-369D-4303-8757-563F2EDCD056}" type="datetime1">
              <a:rPr kumimoji="0" lang="en-US" sz="900" b="0" i="0" u="none" strike="noStrike" kern="1200" cap="none" spc="0" normalizeH="0" baseline="0" noProof="0" smtClean="0">
                <a:ln>
                  <a:noFill/>
                </a:ln>
                <a:solidFill>
                  <a:srgbClr val="465359">
                    <a:lumMod val="75000"/>
                    <a:lumOff val="25000"/>
                  </a:srgb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5/2/2023</a:t>
            </a:fld>
            <a:endParaRPr kumimoji="0" lang="en-US" sz="900" b="0" i="0" u="none" strike="noStrike" kern="1200" cap="none" spc="0" normalizeH="0" baseline="0" noProof="0" dirty="0">
              <a:ln>
                <a:noFill/>
              </a:ln>
              <a:solidFill>
                <a:srgbClr val="465359">
                  <a:lumMod val="75000"/>
                  <a:lumOff val="25000"/>
                </a:srgb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465359">
                    <a:lumMod val="75000"/>
                    <a:lumOff val="25000"/>
                  </a:srgbClr>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465359">
                  <a:lumMod val="75000"/>
                  <a:lumOff val="25000"/>
                </a:srgb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465359">
                    <a:lumMod val="75000"/>
                    <a:lumOff val="25000"/>
                  </a:srgb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465359">
                  <a:lumMod val="75000"/>
                  <a:lumOff val="25000"/>
                </a:srgb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6500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8C31FB7-5332-422C-A2ED-18E4D237FBA9}" type="datetime1">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5/2/2023</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ED8428"/>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032555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61CB6B-34ED-496F-959A-02E08C445BD4}" type="datetime1">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5/2/2023</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ED8428"/>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263111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8FABFA-06B5-4A3B-8E3D-F22E2A447817}" type="datetime1">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5/2/2023</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ED8428"/>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510695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63BC279-9ADC-4943-B886-0D271567E626}" type="datetime1">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5/2/2023</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ED8428"/>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644446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A413D089-10A9-4ACD-8B7D-4D42F14A9B85}" type="datetime1">
              <a:rPr kumimoji="0" lang="en-US" sz="900" b="0" i="0" u="none" strike="noStrike" kern="1200" cap="none" spc="0" normalizeH="0" baseline="0" noProof="0" smtClean="0">
                <a:ln>
                  <a:noFill/>
                </a:ln>
                <a:solidFill>
                  <a:srgbClr val="465359">
                    <a:lumMod val="75000"/>
                    <a:lumOff val="25000"/>
                  </a:srgb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5/2/2023</a:t>
            </a:fld>
            <a:endParaRPr kumimoji="0" lang="en-US" sz="900" b="0" i="0" u="none" strike="noStrike" kern="1200" cap="none" spc="0" normalizeH="0" baseline="0" noProof="0" dirty="0">
              <a:ln>
                <a:noFill/>
              </a:ln>
              <a:solidFill>
                <a:srgbClr val="465359">
                  <a:lumMod val="75000"/>
                  <a:lumOff val="25000"/>
                </a:srgbClr>
              </a:solidFill>
              <a:effectLst/>
              <a:uLnTx/>
              <a:uFillTx/>
              <a:latin typeface="Gill Sans MT" panose="020B0502020104020203"/>
              <a:ea typeface="+mn-ea"/>
              <a:cs typeface="+mn-cs"/>
            </a:endParaRP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465359">
                    <a:lumMod val="75000"/>
                    <a:lumOff val="25000"/>
                  </a:srgbClr>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465359">
                  <a:lumMod val="75000"/>
                  <a:lumOff val="25000"/>
                </a:srgbClr>
              </a:solidFill>
              <a:effectLst/>
              <a:uLnTx/>
              <a:uFillTx/>
              <a:latin typeface="Gill Sans MT" panose="020B0502020104020203"/>
              <a:ea typeface="+mn-ea"/>
              <a:cs typeface="+mn-cs"/>
            </a:endParaRP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465359">
                    <a:lumMod val="75000"/>
                    <a:lumOff val="25000"/>
                  </a:srgb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465359">
                  <a:lumMod val="75000"/>
                  <a:lumOff val="25000"/>
                </a:srgb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90274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1FA6B9-51EF-4DC3-B6EF-432991F496F3}" type="datetime1">
              <a:rPr lang="am-ET" smtClean="0"/>
              <a:t>02/05/2023</a:t>
            </a:fld>
            <a:endParaRPr lang="am-ET"/>
          </a:p>
        </p:txBody>
      </p:sp>
      <p:sp>
        <p:nvSpPr>
          <p:cNvPr id="8" name="Footer Placeholder 7"/>
          <p:cNvSpPr>
            <a:spLocks noGrp="1"/>
          </p:cNvSpPr>
          <p:nvPr>
            <p:ph type="ftr" sz="quarter" idx="11"/>
          </p:nvPr>
        </p:nvSpPr>
        <p:spPr/>
        <p:txBody>
          <a:bodyPr/>
          <a:lstStyle/>
          <a:p>
            <a:r>
              <a:rPr lang="en-US" smtClean="0"/>
              <a:t>Computer Architecture and Organization</a:t>
            </a:r>
            <a:endParaRPr lang="en-US"/>
          </a:p>
        </p:txBody>
      </p:sp>
      <p:sp>
        <p:nvSpPr>
          <p:cNvPr id="9" name="Slide Number Placeholder 8"/>
          <p:cNvSpPr>
            <a:spLocks noGrp="1"/>
          </p:cNvSpPr>
          <p:nvPr>
            <p:ph type="sldNum" sz="quarter" idx="12"/>
          </p:nvPr>
        </p:nvSpPr>
        <p:spPr/>
        <p:txBody>
          <a:bodyPr/>
          <a:lstStyle/>
          <a:p>
            <a:fld id="{FB7EC7F1-0C1B-40CA-864C-71B22EF934BF}" type="slidenum">
              <a:rPr lang="en-US" smtClean="0"/>
              <a:pPr/>
              <a:t>‹#›</a:t>
            </a:fld>
            <a:endParaRPr lang="en-US"/>
          </a:p>
        </p:txBody>
      </p:sp>
    </p:spTree>
    <p:extLst>
      <p:ext uri="{BB962C8B-B14F-4D97-AF65-F5344CB8AC3E}">
        <p14:creationId xmlns:p14="http://schemas.microsoft.com/office/powerpoint/2010/main" val="39302012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7183D6-14AE-4E8F-8C08-C621A9606CDA}" type="datetime1">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5/2/2023</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ED8428"/>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015695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217038B-B44D-4202-8307-E2E62703DBF7}" type="datetime1">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5/2/2023</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ED8428"/>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561153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B870E0D-E683-4FBE-9D00-F82228419CD0}" type="datetime1">
              <a:rPr kumimoji="0" lang="en-US" sz="900" b="0" i="0" u="none" strike="noStrike" kern="1200" cap="none" spc="0" normalizeH="0" baseline="0" noProof="0" smtClean="0">
                <a:ln>
                  <a:noFill/>
                </a:ln>
                <a:solidFill>
                  <a:srgbClr val="465359">
                    <a:lumMod val="75000"/>
                    <a:lumOff val="25000"/>
                  </a:srgb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5/2/2023</a:t>
            </a:fld>
            <a:endParaRPr kumimoji="0" lang="en-US" sz="900" b="0" i="0" u="none" strike="noStrike" kern="1200" cap="none" spc="0" normalizeH="0" baseline="0" noProof="0" dirty="0">
              <a:ln>
                <a:noFill/>
              </a:ln>
              <a:solidFill>
                <a:srgbClr val="465359">
                  <a:lumMod val="75000"/>
                  <a:lumOff val="25000"/>
                </a:srgb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a:xfrm>
            <a:off x="581192" y="5951810"/>
            <a:ext cx="592220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ED8428"/>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465359">
                    <a:lumMod val="75000"/>
                    <a:lumOff val="25000"/>
                  </a:srgb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465359">
                  <a:lumMod val="75000"/>
                  <a:lumOff val="25000"/>
                </a:srgb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60634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0A810064-B6F5-4FF8-B6FB-DE067D31A397}" type="datetime1">
              <a:rPr lang="am-ET" smtClean="0"/>
              <a:t>02/05/2023</a:t>
            </a:fld>
            <a:endParaRPr lang="am-ET"/>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US" smtClean="0"/>
              <a:t>Computer Architecture and Organization</a:t>
            </a:r>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B7EC7F1-0C1B-40CA-864C-71B22EF934BF}" type="slidenum">
              <a:rPr lang="en-US" smtClean="0"/>
              <a:pPr/>
              <a:t>‹#›</a:t>
            </a:fld>
            <a:endParaRPr lang="en-US"/>
          </a:p>
        </p:txBody>
      </p:sp>
    </p:spTree>
    <p:extLst>
      <p:ext uri="{BB962C8B-B14F-4D97-AF65-F5344CB8AC3E}">
        <p14:creationId xmlns:p14="http://schemas.microsoft.com/office/powerpoint/2010/main" val="53635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7A1FE1-4B2E-475C-8603-021B51E01972}" type="datetime1">
              <a:rPr lang="am-ET" smtClean="0"/>
              <a:t>02/05/2023</a:t>
            </a:fld>
            <a:endParaRPr lang="am-ET"/>
          </a:p>
        </p:txBody>
      </p:sp>
      <p:sp>
        <p:nvSpPr>
          <p:cNvPr id="6" name="Footer Placeholder 5"/>
          <p:cNvSpPr>
            <a:spLocks noGrp="1"/>
          </p:cNvSpPr>
          <p:nvPr>
            <p:ph type="ftr" sz="quarter" idx="11"/>
          </p:nvPr>
        </p:nvSpPr>
        <p:spPr/>
        <p:txBody>
          <a:bodyPr/>
          <a:lstStyle/>
          <a:p>
            <a:r>
              <a:rPr lang="en-US" smtClean="0"/>
              <a:t>Computer Architecture and Organization</a:t>
            </a:r>
            <a:endParaRPr lang="en-US"/>
          </a:p>
        </p:txBody>
      </p:sp>
      <p:sp>
        <p:nvSpPr>
          <p:cNvPr id="7" name="Slide Number Placeholder 6"/>
          <p:cNvSpPr>
            <a:spLocks noGrp="1"/>
          </p:cNvSpPr>
          <p:nvPr>
            <p:ph type="sldNum" sz="quarter" idx="12"/>
          </p:nvPr>
        </p:nvSpPr>
        <p:spPr/>
        <p:txBody>
          <a:bodyPr/>
          <a:lstStyle/>
          <a:p>
            <a:fld id="{FB7EC7F1-0C1B-40CA-864C-71B22EF934BF}" type="slidenum">
              <a:rPr lang="en-US" smtClean="0"/>
              <a:pPr/>
              <a:t>‹#›</a:t>
            </a:fld>
            <a:endParaRPr lang="en-US"/>
          </a:p>
        </p:txBody>
      </p:sp>
    </p:spTree>
    <p:extLst>
      <p:ext uri="{BB962C8B-B14F-4D97-AF65-F5344CB8AC3E}">
        <p14:creationId xmlns:p14="http://schemas.microsoft.com/office/powerpoint/2010/main" val="1207522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6F51D4-DC22-4420-AA79-0CCC723A45B1}" type="datetime1">
              <a:rPr lang="am-ET" smtClean="0"/>
              <a:t>02/05/2023</a:t>
            </a:fld>
            <a:endParaRPr lang="am-ET"/>
          </a:p>
        </p:txBody>
      </p:sp>
      <p:sp>
        <p:nvSpPr>
          <p:cNvPr id="8" name="Footer Placeholder 7"/>
          <p:cNvSpPr>
            <a:spLocks noGrp="1"/>
          </p:cNvSpPr>
          <p:nvPr>
            <p:ph type="ftr" sz="quarter" idx="11"/>
          </p:nvPr>
        </p:nvSpPr>
        <p:spPr/>
        <p:txBody>
          <a:bodyPr/>
          <a:lstStyle/>
          <a:p>
            <a:r>
              <a:rPr lang="en-US" smtClean="0"/>
              <a:t>Computer Architecture and Organization</a:t>
            </a:r>
            <a:endParaRPr lang="en-US"/>
          </a:p>
        </p:txBody>
      </p:sp>
      <p:sp>
        <p:nvSpPr>
          <p:cNvPr id="9" name="Slide Number Placeholder 8"/>
          <p:cNvSpPr>
            <a:spLocks noGrp="1"/>
          </p:cNvSpPr>
          <p:nvPr>
            <p:ph type="sldNum" sz="quarter" idx="12"/>
          </p:nvPr>
        </p:nvSpPr>
        <p:spPr/>
        <p:txBody>
          <a:bodyPr/>
          <a:lstStyle/>
          <a:p>
            <a:fld id="{FB7EC7F1-0C1B-40CA-864C-71B22EF934BF}" type="slidenum">
              <a:rPr lang="en-US" smtClean="0"/>
              <a:pPr/>
              <a:t>‹#›</a:t>
            </a:fld>
            <a:endParaRPr lang="en-US"/>
          </a:p>
        </p:txBody>
      </p:sp>
    </p:spTree>
    <p:extLst>
      <p:ext uri="{BB962C8B-B14F-4D97-AF65-F5344CB8AC3E}">
        <p14:creationId xmlns:p14="http://schemas.microsoft.com/office/powerpoint/2010/main" val="2726322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EA3051B7-4531-4934-BA44-804E0C0CB6BE}" type="datetime1">
              <a:rPr lang="am-ET" smtClean="0"/>
              <a:t>02/05/2023</a:t>
            </a:fld>
            <a:endParaRPr lang="am-ET"/>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a:t>
            </a:fld>
            <a:endParaRPr lang="en-US"/>
          </a:p>
        </p:txBody>
      </p:sp>
    </p:spTree>
    <p:extLst>
      <p:ext uri="{BB962C8B-B14F-4D97-AF65-F5344CB8AC3E}">
        <p14:creationId xmlns:p14="http://schemas.microsoft.com/office/powerpoint/2010/main" val="276224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51840-2BAE-4AEB-B31C-81E271166A49}" type="datetime1">
              <a:rPr lang="am-ET" smtClean="0"/>
              <a:t>02/05/2023</a:t>
            </a:fld>
            <a:endParaRPr lang="am-ET"/>
          </a:p>
        </p:txBody>
      </p:sp>
      <p:sp>
        <p:nvSpPr>
          <p:cNvPr id="3" name="Footer Placeholder 2"/>
          <p:cNvSpPr>
            <a:spLocks noGrp="1"/>
          </p:cNvSpPr>
          <p:nvPr>
            <p:ph type="ftr" sz="quarter" idx="11"/>
          </p:nvPr>
        </p:nvSpPr>
        <p:spPr/>
        <p:txBody>
          <a:bodyPr/>
          <a:lstStyle/>
          <a:p>
            <a:r>
              <a:rPr lang="en-US" smtClean="0"/>
              <a:t>Computer Architecture and Organization</a:t>
            </a:r>
            <a:endParaRPr lang="en-US"/>
          </a:p>
        </p:txBody>
      </p:sp>
      <p:sp>
        <p:nvSpPr>
          <p:cNvPr id="4" name="Slide Number Placeholder 3"/>
          <p:cNvSpPr>
            <a:spLocks noGrp="1"/>
          </p:cNvSpPr>
          <p:nvPr>
            <p:ph type="sldNum" sz="quarter" idx="12"/>
          </p:nvPr>
        </p:nvSpPr>
        <p:spPr/>
        <p:txBody>
          <a:bodyPr/>
          <a:lstStyle/>
          <a:p>
            <a:fld id="{FB7EC7F1-0C1B-40CA-864C-71B22EF934BF}" type="slidenum">
              <a:rPr lang="en-US" smtClean="0"/>
              <a:pPr/>
              <a:t>‹#›</a:t>
            </a:fld>
            <a:endParaRPr lang="en-US"/>
          </a:p>
        </p:txBody>
      </p:sp>
    </p:spTree>
    <p:extLst>
      <p:ext uri="{BB962C8B-B14F-4D97-AF65-F5344CB8AC3E}">
        <p14:creationId xmlns:p14="http://schemas.microsoft.com/office/powerpoint/2010/main" val="123247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856EA862-1B04-42F3-9A5B-97B1F4B25822}" type="datetime1">
              <a:rPr lang="am-ET" smtClean="0"/>
              <a:t>02/05/2023</a:t>
            </a:fld>
            <a:endParaRPr lang="am-ET"/>
          </a:p>
        </p:txBody>
      </p:sp>
      <p:sp>
        <p:nvSpPr>
          <p:cNvPr id="10" name="Footer Placeholder 9"/>
          <p:cNvSpPr>
            <a:spLocks noGrp="1"/>
          </p:cNvSpPr>
          <p:nvPr>
            <p:ph type="ftr" sz="quarter" idx="11"/>
          </p:nvPr>
        </p:nvSpPr>
        <p:spPr/>
        <p:txBody>
          <a:bodyPr/>
          <a:lstStyle/>
          <a:p>
            <a:r>
              <a:rPr lang="en-US" smtClean="0"/>
              <a:t>Computer Architecture and Organization</a:t>
            </a:r>
            <a:endParaRPr lang="en-US"/>
          </a:p>
        </p:txBody>
      </p:sp>
      <p:sp>
        <p:nvSpPr>
          <p:cNvPr id="11" name="Slide Number Placeholder 10"/>
          <p:cNvSpPr>
            <a:spLocks noGrp="1"/>
          </p:cNvSpPr>
          <p:nvPr>
            <p:ph type="sldNum" sz="quarter" idx="12"/>
          </p:nvPr>
        </p:nvSpPr>
        <p:spPr/>
        <p:txBody>
          <a:bodyPr/>
          <a:lstStyle/>
          <a:p>
            <a:fld id="{FB7EC7F1-0C1B-40CA-864C-71B22EF934BF}" type="slidenum">
              <a:rPr lang="en-US" smtClean="0"/>
              <a:pPr/>
              <a:t>‹#›</a:t>
            </a:fld>
            <a:endParaRPr lang="en-US"/>
          </a:p>
        </p:txBody>
      </p:sp>
    </p:spTree>
    <p:extLst>
      <p:ext uri="{BB962C8B-B14F-4D97-AF65-F5344CB8AC3E}">
        <p14:creationId xmlns:p14="http://schemas.microsoft.com/office/powerpoint/2010/main" val="195869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33C56D1B-CAEC-4DC2-AA87-9CAEDBE8C6E8}" type="datetime1">
              <a:rPr lang="am-ET" smtClean="0"/>
              <a:t>02/05/2023</a:t>
            </a:fld>
            <a:endParaRPr lang="am-ET"/>
          </a:p>
        </p:txBody>
      </p:sp>
      <p:sp>
        <p:nvSpPr>
          <p:cNvPr id="10" name="Slide Number Placeholder 9"/>
          <p:cNvSpPr>
            <a:spLocks noGrp="1"/>
          </p:cNvSpPr>
          <p:nvPr>
            <p:ph type="sldNum" sz="quarter" idx="12"/>
          </p:nvPr>
        </p:nvSpPr>
        <p:spPr/>
        <p:txBody>
          <a:bodyPr/>
          <a:lstStyle/>
          <a:p>
            <a:fld id="{FB7EC7F1-0C1B-40CA-864C-71B22EF934BF}" type="slidenum">
              <a:rPr lang="en-US" smtClean="0"/>
              <a:pPr/>
              <a:t>‹#›</a:t>
            </a:fld>
            <a:endParaRPr lang="en-US"/>
          </a:p>
        </p:txBody>
      </p:sp>
    </p:spTree>
    <p:extLst>
      <p:ext uri="{BB962C8B-B14F-4D97-AF65-F5344CB8AC3E}">
        <p14:creationId xmlns:p14="http://schemas.microsoft.com/office/powerpoint/2010/main" val="84384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F1EADFE5-4DBC-43C1-95D4-6948C5F18C3C}" type="datetime1">
              <a:rPr lang="am-ET" smtClean="0"/>
              <a:t>02/05/2023</a:t>
            </a:fld>
            <a:endParaRPr lang="am-ET"/>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US" smtClean="0"/>
              <a:t>Computer Architecture and Organization</a:t>
            </a:r>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FB7EC7F1-0C1B-40CA-864C-71B22EF934BF}" type="slidenum">
              <a:rPr lang="en-US" smtClean="0"/>
              <a:pPr/>
              <a:t>‹#›</a:t>
            </a:fld>
            <a:endParaRPr lang="en-US"/>
          </a:p>
        </p:txBody>
      </p:sp>
    </p:spTree>
    <p:extLst>
      <p:ext uri="{BB962C8B-B14F-4D97-AF65-F5344CB8AC3E}">
        <p14:creationId xmlns:p14="http://schemas.microsoft.com/office/powerpoint/2010/main" val="2197136263"/>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hf hdr="0" dt="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4D07527-3EB7-4EEF-8587-FA1F060ECF57}" type="datetime1">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5/2/2023</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ED8428"/>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95012630"/>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thw.org/Integrated_Circuits" TargetMode="External"/><Relationship Id="rId2" Type="http://schemas.openxmlformats.org/officeDocument/2006/relationships/hyperlink" Target="https://ethw.org/Jack_Kilby" TargetMode="External"/><Relationship Id="rId1" Type="http://schemas.openxmlformats.org/officeDocument/2006/relationships/slideLayout" Target="../slideLayouts/slideLayout17.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 Introduction</a:t>
            </a:r>
            <a:endParaRPr lang="en-US" dirty="0"/>
          </a:p>
        </p:txBody>
      </p:sp>
      <p:sp>
        <p:nvSpPr>
          <p:cNvPr id="3" name="Subtitle 2"/>
          <p:cNvSpPr>
            <a:spLocks noGrp="1"/>
          </p:cNvSpPr>
          <p:nvPr>
            <p:ph type="subTitle" idx="1"/>
          </p:nvPr>
        </p:nvSpPr>
        <p:spPr>
          <a:xfrm>
            <a:off x="609600" y="4819217"/>
            <a:ext cx="8153400" cy="2052638"/>
          </a:xfrm>
        </p:spPr>
        <p:txBody>
          <a:bodyPr>
            <a:normAutofit/>
          </a:bodyPr>
          <a:lstStyle/>
          <a:p>
            <a:pPr algn="ctr"/>
            <a:r>
              <a:rPr lang="en-GB" sz="4000" b="1" dirty="0" smtClean="0"/>
              <a:t>Computer </a:t>
            </a:r>
          </a:p>
          <a:p>
            <a:pPr algn="ctr"/>
            <a:r>
              <a:rPr lang="en-GB" sz="4000" b="1" dirty="0" smtClean="0"/>
              <a:t>Architecture </a:t>
            </a:r>
            <a:r>
              <a:rPr lang="en-GB" sz="4000" b="1" dirty="0"/>
              <a:t>and </a:t>
            </a:r>
            <a:r>
              <a:rPr lang="en-GB" sz="4000" b="1" dirty="0" smtClean="0"/>
              <a:t>Organization</a:t>
            </a:r>
            <a:endParaRPr kumimoji="1" lang="en-GB" sz="4000" dirty="0">
              <a:solidFill>
                <a:schemeClr val="tx2"/>
              </a:solidFill>
            </a:endParaRPr>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693"/>
            <a:ext cx="7772400" cy="1609344"/>
          </a:xfrm>
        </p:spPr>
        <p:txBody>
          <a:bodyPr/>
          <a:lstStyle/>
          <a:p>
            <a:pPr algn="ctr"/>
            <a:r>
              <a:rPr lang="en-GB" b="1" dirty="0"/>
              <a:t>Structure - Top Level</a:t>
            </a:r>
            <a:endParaRPr lang="en-US" b="1" dirty="0"/>
          </a:p>
        </p:txBody>
      </p:sp>
      <p:sp>
        <p:nvSpPr>
          <p:cNvPr id="5" name="Footer Placeholder 4"/>
          <p:cNvSpPr>
            <a:spLocks noGrp="1"/>
          </p:cNvSpPr>
          <p:nvPr>
            <p:ph type="ftr" sz="quarter" idx="11"/>
          </p:nvPr>
        </p:nvSpPr>
        <p:spPr/>
        <p:txBody>
          <a:bodyPr/>
          <a:lstStyle/>
          <a:p>
            <a:r>
              <a:rPr lang="en-US" b="1" dirty="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pPr/>
              <a:t>10</a:t>
            </a:fld>
            <a:endParaRPr lang="en-US"/>
          </a:p>
        </p:txBody>
      </p:sp>
      <p:sp>
        <p:nvSpPr>
          <p:cNvPr id="7" name="Oval 5" descr="50%"/>
          <p:cNvSpPr>
            <a:spLocks noChangeArrowheads="1"/>
          </p:cNvSpPr>
          <p:nvPr/>
        </p:nvSpPr>
        <p:spPr bwMode="auto">
          <a:xfrm>
            <a:off x="3886200" y="1124744"/>
            <a:ext cx="4724400" cy="4648200"/>
          </a:xfrm>
          <a:prstGeom prst="ellipse">
            <a:avLst/>
          </a:prstGeom>
          <a:pattFill prst="pct50">
            <a:fgClr>
              <a:schemeClr val="tx1"/>
            </a:fgClr>
            <a:bgClr>
              <a:schemeClr val="bg1"/>
            </a:bgClr>
          </a:pattFill>
          <a:ln w="9525">
            <a:solidFill>
              <a:schemeClr val="tx1"/>
            </a:solidFill>
            <a:round/>
            <a:headEnd/>
            <a:tailEnd/>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GB" sz="1600">
              <a:solidFill>
                <a:schemeClr val="tx2">
                  <a:lumMod val="50000"/>
                </a:schemeClr>
              </a:solidFill>
              <a:latin typeface="Arial" panose="020B0604020202020204" pitchFamily="34" charset="0"/>
            </a:endParaRPr>
          </a:p>
        </p:txBody>
      </p:sp>
      <p:sp>
        <p:nvSpPr>
          <p:cNvPr id="8" name="Oval 9"/>
          <p:cNvSpPr>
            <a:spLocks noChangeArrowheads="1"/>
          </p:cNvSpPr>
          <p:nvPr/>
        </p:nvSpPr>
        <p:spPr bwMode="auto">
          <a:xfrm>
            <a:off x="5410200" y="2648744"/>
            <a:ext cx="1524000" cy="1524000"/>
          </a:xfrm>
          <a:prstGeom prst="ellipse">
            <a:avLst/>
          </a:prstGeom>
          <a:solidFill>
            <a:schemeClr val="bg1"/>
          </a:solidFill>
          <a:ln w="9525">
            <a:solidFill>
              <a:schemeClr val="tx1"/>
            </a:solidFill>
            <a:round/>
            <a:headEnd/>
            <a:tailEnd/>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9" name="Oval 6"/>
          <p:cNvSpPr>
            <a:spLocks noChangeArrowheads="1"/>
          </p:cNvSpPr>
          <p:nvPr/>
        </p:nvSpPr>
        <p:spPr bwMode="auto">
          <a:xfrm>
            <a:off x="4648200" y="1810544"/>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10" name="Oval 4"/>
          <p:cNvSpPr>
            <a:spLocks noChangeArrowheads="1"/>
          </p:cNvSpPr>
          <p:nvPr/>
        </p:nvSpPr>
        <p:spPr bwMode="auto">
          <a:xfrm>
            <a:off x="533400" y="2724944"/>
            <a:ext cx="1066800" cy="1066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11" name="Oval 7"/>
          <p:cNvSpPr>
            <a:spLocks noChangeArrowheads="1"/>
          </p:cNvSpPr>
          <p:nvPr/>
        </p:nvSpPr>
        <p:spPr bwMode="auto">
          <a:xfrm>
            <a:off x="6400800" y="1810544"/>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12" name="Oval 8"/>
          <p:cNvSpPr>
            <a:spLocks noChangeArrowheads="1"/>
          </p:cNvSpPr>
          <p:nvPr/>
        </p:nvSpPr>
        <p:spPr bwMode="auto">
          <a:xfrm>
            <a:off x="5486400" y="3867944"/>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13" name="Text Box 10"/>
          <p:cNvSpPr txBox="1">
            <a:spLocks noChangeArrowheads="1"/>
          </p:cNvSpPr>
          <p:nvPr/>
        </p:nvSpPr>
        <p:spPr bwMode="auto">
          <a:xfrm>
            <a:off x="519113" y="3013869"/>
            <a:ext cx="1082645"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sz="1600" dirty="0">
                <a:solidFill>
                  <a:schemeClr val="tx2">
                    <a:lumMod val="50000"/>
                  </a:schemeClr>
                </a:solidFill>
                <a:latin typeface="Arial" panose="020B0604020202020204" pitchFamily="34" charset="0"/>
              </a:rPr>
              <a:t>Computer</a:t>
            </a:r>
            <a:endParaRPr lang="en-GB" dirty="0">
              <a:solidFill>
                <a:schemeClr val="tx2">
                  <a:lumMod val="50000"/>
                </a:schemeClr>
              </a:solidFill>
            </a:endParaRPr>
          </a:p>
        </p:txBody>
      </p:sp>
      <p:sp>
        <p:nvSpPr>
          <p:cNvPr id="14" name="Text Box 12"/>
          <p:cNvSpPr txBox="1">
            <a:spLocks noChangeArrowheads="1"/>
          </p:cNvSpPr>
          <p:nvPr/>
        </p:nvSpPr>
        <p:spPr bwMode="auto">
          <a:xfrm>
            <a:off x="6629400" y="2115344"/>
            <a:ext cx="923949"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sz="1600">
                <a:solidFill>
                  <a:schemeClr val="tx2">
                    <a:lumMod val="50000"/>
                  </a:schemeClr>
                </a:solidFill>
                <a:latin typeface="Arial" panose="020B0604020202020204" pitchFamily="34" charset="0"/>
              </a:rPr>
              <a:t>Main </a:t>
            </a:r>
          </a:p>
          <a:p>
            <a:r>
              <a:rPr lang="en-GB" sz="1600">
                <a:solidFill>
                  <a:schemeClr val="tx2">
                    <a:lumMod val="50000"/>
                  </a:schemeClr>
                </a:solidFill>
                <a:latin typeface="Arial" panose="020B0604020202020204" pitchFamily="34" charset="0"/>
              </a:rPr>
              <a:t>Memory</a:t>
            </a:r>
          </a:p>
        </p:txBody>
      </p:sp>
      <p:sp>
        <p:nvSpPr>
          <p:cNvPr id="15" name="Text Box 13"/>
          <p:cNvSpPr txBox="1">
            <a:spLocks noChangeArrowheads="1"/>
          </p:cNvSpPr>
          <p:nvPr/>
        </p:nvSpPr>
        <p:spPr bwMode="auto">
          <a:xfrm>
            <a:off x="5791200" y="4201319"/>
            <a:ext cx="798914"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sz="1600">
                <a:solidFill>
                  <a:schemeClr val="tx2">
                    <a:lumMod val="50000"/>
                  </a:schemeClr>
                </a:solidFill>
                <a:latin typeface="Arial" panose="020B0604020202020204" pitchFamily="34" charset="0"/>
              </a:rPr>
              <a:t>Input</a:t>
            </a:r>
          </a:p>
          <a:p>
            <a:r>
              <a:rPr lang="en-GB" sz="1600">
                <a:solidFill>
                  <a:schemeClr val="tx2">
                    <a:lumMod val="50000"/>
                  </a:schemeClr>
                </a:solidFill>
                <a:latin typeface="Arial" panose="020B0604020202020204" pitchFamily="34" charset="0"/>
              </a:rPr>
              <a:t>Output</a:t>
            </a:r>
          </a:p>
        </p:txBody>
      </p:sp>
      <p:sp>
        <p:nvSpPr>
          <p:cNvPr id="16" name="Text Box 14"/>
          <p:cNvSpPr txBox="1">
            <a:spLocks noChangeArrowheads="1"/>
          </p:cNvSpPr>
          <p:nvPr/>
        </p:nvSpPr>
        <p:spPr bwMode="auto">
          <a:xfrm>
            <a:off x="5410200" y="3134519"/>
            <a:ext cx="1584386"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sz="1600">
                <a:solidFill>
                  <a:schemeClr val="tx2">
                    <a:lumMod val="50000"/>
                  </a:schemeClr>
                </a:solidFill>
                <a:latin typeface="Arial" panose="020B0604020202020204" pitchFamily="34" charset="0"/>
              </a:rPr>
              <a:t>Systems</a:t>
            </a:r>
          </a:p>
          <a:p>
            <a:r>
              <a:rPr lang="en-GB" sz="1600">
                <a:solidFill>
                  <a:schemeClr val="tx2">
                    <a:lumMod val="50000"/>
                  </a:schemeClr>
                </a:solidFill>
                <a:latin typeface="Arial" panose="020B0604020202020204" pitchFamily="34" charset="0"/>
              </a:rPr>
              <a:t>Interconnection</a:t>
            </a:r>
          </a:p>
        </p:txBody>
      </p:sp>
      <p:sp>
        <p:nvSpPr>
          <p:cNvPr id="17" name="Line 15"/>
          <p:cNvSpPr>
            <a:spLocks noChangeShapeType="1"/>
          </p:cNvSpPr>
          <p:nvPr/>
        </p:nvSpPr>
        <p:spPr bwMode="auto">
          <a:xfrm flipV="1">
            <a:off x="1066800" y="1277144"/>
            <a:ext cx="434340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solidFill>
                <a:schemeClr val="tx2">
                  <a:lumMod val="50000"/>
                </a:schemeClr>
              </a:solidFill>
            </a:endParaRPr>
          </a:p>
        </p:txBody>
      </p:sp>
      <p:sp>
        <p:nvSpPr>
          <p:cNvPr id="18" name="Line 16"/>
          <p:cNvSpPr>
            <a:spLocks noChangeShapeType="1"/>
          </p:cNvSpPr>
          <p:nvPr/>
        </p:nvSpPr>
        <p:spPr bwMode="auto">
          <a:xfrm>
            <a:off x="1066800" y="3791744"/>
            <a:ext cx="419100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solidFill>
                <a:schemeClr val="tx2">
                  <a:lumMod val="50000"/>
                </a:schemeClr>
              </a:solidFill>
            </a:endParaRPr>
          </a:p>
        </p:txBody>
      </p:sp>
      <p:sp>
        <p:nvSpPr>
          <p:cNvPr id="19" name="Text Box 19"/>
          <p:cNvSpPr txBox="1">
            <a:spLocks noChangeArrowheads="1"/>
          </p:cNvSpPr>
          <p:nvPr/>
        </p:nvSpPr>
        <p:spPr bwMode="auto">
          <a:xfrm>
            <a:off x="290513" y="1413669"/>
            <a:ext cx="1217298"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sz="1600" dirty="0">
                <a:solidFill>
                  <a:schemeClr val="tx2">
                    <a:lumMod val="50000"/>
                  </a:schemeClr>
                </a:solidFill>
                <a:latin typeface="Arial" panose="020B0604020202020204" pitchFamily="34" charset="0"/>
              </a:rPr>
              <a:t>Peripherals</a:t>
            </a:r>
          </a:p>
        </p:txBody>
      </p:sp>
      <p:sp>
        <p:nvSpPr>
          <p:cNvPr id="20" name="Text Box 20"/>
          <p:cNvSpPr txBox="1">
            <a:spLocks noChangeArrowheads="1"/>
          </p:cNvSpPr>
          <p:nvPr/>
        </p:nvSpPr>
        <p:spPr bwMode="auto">
          <a:xfrm>
            <a:off x="138113" y="4690269"/>
            <a:ext cx="1605224"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sz="1600">
                <a:solidFill>
                  <a:schemeClr val="tx2">
                    <a:lumMod val="50000"/>
                  </a:schemeClr>
                </a:solidFill>
                <a:latin typeface="Arial" panose="020B0604020202020204" pitchFamily="34" charset="0"/>
              </a:rPr>
              <a:t>Communication</a:t>
            </a:r>
          </a:p>
          <a:p>
            <a:r>
              <a:rPr lang="en-GB" sz="1600">
                <a:solidFill>
                  <a:schemeClr val="tx2">
                    <a:lumMod val="50000"/>
                  </a:schemeClr>
                </a:solidFill>
                <a:latin typeface="Arial" panose="020B0604020202020204" pitchFamily="34" charset="0"/>
              </a:rPr>
              <a:t>lines</a:t>
            </a:r>
          </a:p>
        </p:txBody>
      </p:sp>
      <p:sp>
        <p:nvSpPr>
          <p:cNvPr id="21" name="Text Box 11"/>
          <p:cNvSpPr txBox="1">
            <a:spLocks noChangeArrowheads="1"/>
          </p:cNvSpPr>
          <p:nvPr/>
        </p:nvSpPr>
        <p:spPr bwMode="auto">
          <a:xfrm>
            <a:off x="4800600" y="2039144"/>
            <a:ext cx="12414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sz="1600">
                <a:solidFill>
                  <a:schemeClr val="tx2">
                    <a:lumMod val="50000"/>
                  </a:schemeClr>
                </a:solidFill>
                <a:latin typeface="Arial" panose="020B0604020202020204" pitchFamily="34" charset="0"/>
              </a:rPr>
              <a:t>Central</a:t>
            </a:r>
          </a:p>
          <a:p>
            <a:r>
              <a:rPr lang="en-GB" sz="1600">
                <a:solidFill>
                  <a:schemeClr val="tx2">
                    <a:lumMod val="50000"/>
                  </a:schemeClr>
                </a:solidFill>
                <a:latin typeface="Arial" panose="020B0604020202020204" pitchFamily="34" charset="0"/>
              </a:rPr>
              <a:t>Processing </a:t>
            </a:r>
          </a:p>
          <a:p>
            <a:r>
              <a:rPr lang="en-GB" sz="1600">
                <a:solidFill>
                  <a:schemeClr val="tx2">
                    <a:lumMod val="50000"/>
                  </a:schemeClr>
                </a:solidFill>
                <a:latin typeface="Arial" panose="020B0604020202020204" pitchFamily="34" charset="0"/>
              </a:rPr>
              <a:t>Unit</a:t>
            </a:r>
          </a:p>
        </p:txBody>
      </p:sp>
      <p:sp>
        <p:nvSpPr>
          <p:cNvPr id="22" name="Line 21"/>
          <p:cNvSpPr>
            <a:spLocks noChangeShapeType="1"/>
          </p:cNvSpPr>
          <p:nvPr/>
        </p:nvSpPr>
        <p:spPr bwMode="auto">
          <a:xfrm>
            <a:off x="914400" y="1810544"/>
            <a:ext cx="0" cy="914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solidFill>
                <a:schemeClr val="tx2">
                  <a:lumMod val="50000"/>
                </a:schemeClr>
              </a:solidFill>
            </a:endParaRPr>
          </a:p>
        </p:txBody>
      </p:sp>
      <p:sp>
        <p:nvSpPr>
          <p:cNvPr id="23" name="Line 22"/>
          <p:cNvSpPr>
            <a:spLocks noChangeShapeType="1"/>
          </p:cNvSpPr>
          <p:nvPr/>
        </p:nvSpPr>
        <p:spPr bwMode="auto">
          <a:xfrm>
            <a:off x="914400" y="3791744"/>
            <a:ext cx="0" cy="914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solidFill>
                <a:schemeClr val="tx2">
                  <a:lumMod val="50000"/>
                </a:schemeClr>
              </a:solidFill>
            </a:endParaRPr>
          </a:p>
        </p:txBody>
      </p:sp>
      <p:sp>
        <p:nvSpPr>
          <p:cNvPr id="24" name="Text Box 24"/>
          <p:cNvSpPr txBox="1">
            <a:spLocks noChangeArrowheads="1"/>
          </p:cNvSpPr>
          <p:nvPr/>
        </p:nvSpPr>
        <p:spPr bwMode="auto">
          <a:xfrm>
            <a:off x="5598042" y="1322061"/>
            <a:ext cx="130706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a:solidFill>
                  <a:schemeClr val="tx2">
                    <a:lumMod val="50000"/>
                  </a:schemeClr>
                </a:solidFill>
                <a:latin typeface="Arial" panose="020B0604020202020204" pitchFamily="34" charset="0"/>
              </a:rPr>
              <a:t>Computer</a:t>
            </a:r>
            <a:endParaRPr lang="en-US" sz="1600">
              <a:solidFill>
                <a:schemeClr val="tx2">
                  <a:lumMod val="50000"/>
                </a:schemeClr>
              </a:solidFill>
              <a:latin typeface="Arial" panose="020B0604020202020204" pitchFamily="34" charset="0"/>
            </a:endParaRPr>
          </a:p>
        </p:txBody>
      </p:sp>
    </p:spTree>
    <p:extLst>
      <p:ext uri="{BB962C8B-B14F-4D97-AF65-F5344CB8AC3E}">
        <p14:creationId xmlns:p14="http://schemas.microsoft.com/office/powerpoint/2010/main" val="2967072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5" y="-42432"/>
            <a:ext cx="7772400" cy="1609344"/>
          </a:xfrm>
        </p:spPr>
        <p:txBody>
          <a:bodyPr/>
          <a:lstStyle/>
          <a:p>
            <a:pPr algn="ctr"/>
            <a:r>
              <a:rPr lang="en-GB" b="1" dirty="0"/>
              <a:t>Structure - The CPU</a:t>
            </a:r>
            <a:endParaRPr lang="en-US" b="1" dirty="0"/>
          </a:p>
        </p:txBody>
      </p:sp>
      <p:sp>
        <p:nvSpPr>
          <p:cNvPr id="5" name="Footer Placeholder 4"/>
          <p:cNvSpPr>
            <a:spLocks noGrp="1"/>
          </p:cNvSpPr>
          <p:nvPr>
            <p:ph type="ftr" sz="quarter" idx="11"/>
          </p:nvPr>
        </p:nvSpPr>
        <p:spPr/>
        <p:txBody>
          <a:bodyPr/>
          <a:lstStyle/>
          <a:p>
            <a:r>
              <a:rPr lang="en-US" b="1" dirty="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pPr/>
              <a:t>11</a:t>
            </a:fld>
            <a:endParaRPr lang="en-US"/>
          </a:p>
        </p:txBody>
      </p:sp>
      <p:sp>
        <p:nvSpPr>
          <p:cNvPr id="7" name="Oval 20" descr="50%"/>
          <p:cNvSpPr>
            <a:spLocks noChangeArrowheads="1"/>
          </p:cNvSpPr>
          <p:nvPr/>
        </p:nvSpPr>
        <p:spPr bwMode="auto">
          <a:xfrm>
            <a:off x="4096072" y="1052736"/>
            <a:ext cx="4724400" cy="4648200"/>
          </a:xfrm>
          <a:prstGeom prst="ellipse">
            <a:avLst/>
          </a:prstGeom>
          <a:pattFill prst="pct50">
            <a:fgClr>
              <a:schemeClr val="tx1"/>
            </a:fgClr>
            <a:bgClr>
              <a:schemeClr val="bg1"/>
            </a:bgClr>
          </a:pattFill>
          <a:ln w="9525">
            <a:solidFill>
              <a:schemeClr val="tx1"/>
            </a:solidFill>
            <a:round/>
            <a:headEnd/>
            <a:tailEnd/>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GB" sz="1600">
              <a:solidFill>
                <a:schemeClr val="tx2">
                  <a:lumMod val="50000"/>
                </a:schemeClr>
              </a:solidFill>
              <a:latin typeface="Arial" panose="020B0604020202020204" pitchFamily="34" charset="0"/>
            </a:endParaRPr>
          </a:p>
        </p:txBody>
      </p:sp>
      <p:sp>
        <p:nvSpPr>
          <p:cNvPr id="8" name="Oval 25"/>
          <p:cNvSpPr>
            <a:spLocks noChangeArrowheads="1"/>
          </p:cNvSpPr>
          <p:nvPr/>
        </p:nvSpPr>
        <p:spPr bwMode="auto">
          <a:xfrm>
            <a:off x="5620072" y="2576736"/>
            <a:ext cx="1524000" cy="1524000"/>
          </a:xfrm>
          <a:prstGeom prst="ellipse">
            <a:avLst/>
          </a:prstGeom>
          <a:solidFill>
            <a:schemeClr val="bg1"/>
          </a:solidFill>
          <a:ln w="9525">
            <a:solidFill>
              <a:schemeClr val="tx1"/>
            </a:solidFill>
            <a:round/>
            <a:headEnd/>
            <a:tailEnd/>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9" name="Oval 21"/>
          <p:cNvSpPr>
            <a:spLocks noChangeArrowheads="1"/>
          </p:cNvSpPr>
          <p:nvPr/>
        </p:nvSpPr>
        <p:spPr bwMode="auto">
          <a:xfrm>
            <a:off x="4858072" y="1738536"/>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10" name="Oval 22"/>
          <p:cNvSpPr>
            <a:spLocks noChangeArrowheads="1"/>
          </p:cNvSpPr>
          <p:nvPr/>
        </p:nvSpPr>
        <p:spPr bwMode="auto">
          <a:xfrm>
            <a:off x="286072" y="1967136"/>
            <a:ext cx="1981200" cy="2057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11" name="Oval 23"/>
          <p:cNvSpPr>
            <a:spLocks noChangeArrowheads="1"/>
          </p:cNvSpPr>
          <p:nvPr/>
        </p:nvSpPr>
        <p:spPr bwMode="auto">
          <a:xfrm>
            <a:off x="6610672" y="1738536"/>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12" name="Oval 24"/>
          <p:cNvSpPr>
            <a:spLocks noChangeArrowheads="1"/>
          </p:cNvSpPr>
          <p:nvPr/>
        </p:nvSpPr>
        <p:spPr bwMode="auto">
          <a:xfrm>
            <a:off x="5696272" y="3795936"/>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13" name="Text Box 26"/>
          <p:cNvSpPr txBox="1">
            <a:spLocks noChangeArrowheads="1"/>
          </p:cNvSpPr>
          <p:nvPr/>
        </p:nvSpPr>
        <p:spPr bwMode="auto">
          <a:xfrm>
            <a:off x="813122" y="2011586"/>
            <a:ext cx="1082645"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sz="1600">
                <a:solidFill>
                  <a:schemeClr val="tx2">
                    <a:lumMod val="50000"/>
                  </a:schemeClr>
                </a:solidFill>
                <a:latin typeface="Arial" panose="020B0604020202020204" pitchFamily="34" charset="0"/>
              </a:rPr>
              <a:t>Computer</a:t>
            </a:r>
            <a:endParaRPr lang="en-GB">
              <a:solidFill>
                <a:schemeClr val="tx2">
                  <a:lumMod val="50000"/>
                </a:schemeClr>
              </a:solidFill>
            </a:endParaRPr>
          </a:p>
        </p:txBody>
      </p:sp>
      <p:sp>
        <p:nvSpPr>
          <p:cNvPr id="14" name="Text Box 27"/>
          <p:cNvSpPr txBox="1">
            <a:spLocks noChangeArrowheads="1"/>
          </p:cNvSpPr>
          <p:nvPr/>
        </p:nvSpPr>
        <p:spPr bwMode="auto">
          <a:xfrm>
            <a:off x="6763072" y="1967136"/>
            <a:ext cx="10937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sz="1600">
                <a:solidFill>
                  <a:schemeClr val="tx2">
                    <a:lumMod val="50000"/>
                  </a:schemeClr>
                </a:solidFill>
                <a:latin typeface="Arial" panose="020B0604020202020204" pitchFamily="34" charset="0"/>
              </a:rPr>
              <a:t>Arithmetic</a:t>
            </a:r>
          </a:p>
          <a:p>
            <a:r>
              <a:rPr lang="en-GB" sz="1600">
                <a:solidFill>
                  <a:schemeClr val="tx2">
                    <a:lumMod val="50000"/>
                  </a:schemeClr>
                </a:solidFill>
                <a:latin typeface="Arial" panose="020B0604020202020204" pitchFamily="34" charset="0"/>
              </a:rPr>
              <a:t>and </a:t>
            </a:r>
          </a:p>
          <a:p>
            <a:r>
              <a:rPr lang="en-GB" sz="1600">
                <a:solidFill>
                  <a:schemeClr val="tx2">
                    <a:lumMod val="50000"/>
                  </a:schemeClr>
                </a:solidFill>
                <a:latin typeface="Arial" panose="020B0604020202020204" pitchFamily="34" charset="0"/>
              </a:rPr>
              <a:t>Login Unit</a:t>
            </a:r>
          </a:p>
        </p:txBody>
      </p:sp>
      <p:sp>
        <p:nvSpPr>
          <p:cNvPr id="15" name="Text Box 28"/>
          <p:cNvSpPr txBox="1">
            <a:spLocks noChangeArrowheads="1"/>
          </p:cNvSpPr>
          <p:nvPr/>
        </p:nvSpPr>
        <p:spPr bwMode="auto">
          <a:xfrm>
            <a:off x="5924872" y="4129311"/>
            <a:ext cx="842195"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sz="1600">
                <a:solidFill>
                  <a:schemeClr val="tx2">
                    <a:lumMod val="50000"/>
                  </a:schemeClr>
                </a:solidFill>
                <a:latin typeface="Arial" panose="020B0604020202020204" pitchFamily="34" charset="0"/>
              </a:rPr>
              <a:t>Control</a:t>
            </a:r>
          </a:p>
          <a:p>
            <a:r>
              <a:rPr lang="en-GB" sz="1600">
                <a:solidFill>
                  <a:schemeClr val="tx2">
                    <a:lumMod val="50000"/>
                  </a:schemeClr>
                </a:solidFill>
                <a:latin typeface="Arial" panose="020B0604020202020204" pitchFamily="34" charset="0"/>
              </a:rPr>
              <a:t>Unit</a:t>
            </a:r>
          </a:p>
        </p:txBody>
      </p:sp>
      <p:sp>
        <p:nvSpPr>
          <p:cNvPr id="16" name="Text Box 29"/>
          <p:cNvSpPr txBox="1">
            <a:spLocks noChangeArrowheads="1"/>
          </p:cNvSpPr>
          <p:nvPr/>
        </p:nvSpPr>
        <p:spPr bwMode="auto">
          <a:xfrm>
            <a:off x="5620072" y="3062511"/>
            <a:ext cx="1584386"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sz="1600">
                <a:solidFill>
                  <a:schemeClr val="tx2">
                    <a:lumMod val="50000"/>
                  </a:schemeClr>
                </a:solidFill>
                <a:latin typeface="Arial" panose="020B0604020202020204" pitchFamily="34" charset="0"/>
              </a:rPr>
              <a:t>Internal CPU</a:t>
            </a:r>
          </a:p>
          <a:p>
            <a:r>
              <a:rPr lang="en-GB" sz="1600">
                <a:solidFill>
                  <a:schemeClr val="tx2">
                    <a:lumMod val="50000"/>
                  </a:schemeClr>
                </a:solidFill>
                <a:latin typeface="Arial" panose="020B0604020202020204" pitchFamily="34" charset="0"/>
              </a:rPr>
              <a:t>Interconnection</a:t>
            </a:r>
          </a:p>
        </p:txBody>
      </p:sp>
      <p:sp>
        <p:nvSpPr>
          <p:cNvPr id="17" name="Line 30"/>
          <p:cNvSpPr>
            <a:spLocks noChangeShapeType="1"/>
          </p:cNvSpPr>
          <p:nvPr/>
        </p:nvSpPr>
        <p:spPr bwMode="auto">
          <a:xfrm flipV="1">
            <a:off x="1733872" y="1205136"/>
            <a:ext cx="38862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solidFill>
                <a:schemeClr val="tx2">
                  <a:lumMod val="50000"/>
                </a:schemeClr>
              </a:solidFill>
            </a:endParaRPr>
          </a:p>
        </p:txBody>
      </p:sp>
      <p:sp>
        <p:nvSpPr>
          <p:cNvPr id="18" name="Line 31"/>
          <p:cNvSpPr>
            <a:spLocks noChangeShapeType="1"/>
          </p:cNvSpPr>
          <p:nvPr/>
        </p:nvSpPr>
        <p:spPr bwMode="auto">
          <a:xfrm>
            <a:off x="1733872" y="3338736"/>
            <a:ext cx="373380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solidFill>
                <a:schemeClr val="tx2">
                  <a:lumMod val="50000"/>
                </a:schemeClr>
              </a:solidFill>
            </a:endParaRPr>
          </a:p>
        </p:txBody>
      </p:sp>
      <p:sp>
        <p:nvSpPr>
          <p:cNvPr id="19" name="Text Box 34"/>
          <p:cNvSpPr txBox="1">
            <a:spLocks noChangeArrowheads="1"/>
          </p:cNvSpPr>
          <p:nvPr/>
        </p:nvSpPr>
        <p:spPr bwMode="auto">
          <a:xfrm>
            <a:off x="5039047" y="2163986"/>
            <a:ext cx="1047379"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sz="1600">
                <a:solidFill>
                  <a:schemeClr val="tx2">
                    <a:lumMod val="50000"/>
                  </a:schemeClr>
                </a:solidFill>
                <a:latin typeface="Arial" panose="020B0604020202020204" pitchFamily="34" charset="0"/>
              </a:rPr>
              <a:t>Registers</a:t>
            </a:r>
          </a:p>
        </p:txBody>
      </p:sp>
      <p:sp>
        <p:nvSpPr>
          <p:cNvPr id="20" name="Oval 37"/>
          <p:cNvSpPr>
            <a:spLocks noChangeArrowheads="1"/>
          </p:cNvSpPr>
          <p:nvPr/>
        </p:nvSpPr>
        <p:spPr bwMode="auto">
          <a:xfrm>
            <a:off x="1429072" y="2576736"/>
            <a:ext cx="6858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21" name="Text Box 38"/>
          <p:cNvSpPr txBox="1">
            <a:spLocks noChangeArrowheads="1"/>
          </p:cNvSpPr>
          <p:nvPr/>
        </p:nvSpPr>
        <p:spPr bwMode="auto">
          <a:xfrm>
            <a:off x="1535065" y="2803065"/>
            <a:ext cx="505564"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a:solidFill>
                  <a:schemeClr val="tx2">
                    <a:lumMod val="50000"/>
                  </a:schemeClr>
                </a:solidFill>
                <a:latin typeface="Arial" panose="020B0604020202020204" pitchFamily="34" charset="0"/>
              </a:rPr>
              <a:t>CPU</a:t>
            </a:r>
            <a:endParaRPr lang="en-US" sz="1600">
              <a:solidFill>
                <a:schemeClr val="tx2">
                  <a:lumMod val="50000"/>
                </a:schemeClr>
              </a:solidFill>
              <a:latin typeface="Arial" panose="020B0604020202020204" pitchFamily="34" charset="0"/>
            </a:endParaRPr>
          </a:p>
        </p:txBody>
      </p:sp>
      <p:sp>
        <p:nvSpPr>
          <p:cNvPr id="22" name="Oval 39"/>
          <p:cNvSpPr>
            <a:spLocks noChangeArrowheads="1"/>
          </p:cNvSpPr>
          <p:nvPr/>
        </p:nvSpPr>
        <p:spPr bwMode="auto">
          <a:xfrm>
            <a:off x="514672" y="2271936"/>
            <a:ext cx="609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a:solidFill>
                  <a:schemeClr val="tx2">
                    <a:lumMod val="50000"/>
                  </a:schemeClr>
                </a:solidFill>
                <a:latin typeface="Arial" panose="020B0604020202020204" pitchFamily="34" charset="0"/>
              </a:rPr>
              <a:t>I/O</a:t>
            </a:r>
            <a:endParaRPr lang="en-US" sz="1600">
              <a:solidFill>
                <a:schemeClr val="tx2">
                  <a:lumMod val="50000"/>
                </a:schemeClr>
              </a:solidFill>
              <a:latin typeface="Arial" panose="020B0604020202020204" pitchFamily="34" charset="0"/>
            </a:endParaRPr>
          </a:p>
        </p:txBody>
      </p:sp>
      <p:sp>
        <p:nvSpPr>
          <p:cNvPr id="23" name="Oval 40"/>
          <p:cNvSpPr>
            <a:spLocks noChangeArrowheads="1"/>
          </p:cNvSpPr>
          <p:nvPr/>
        </p:nvSpPr>
        <p:spPr bwMode="auto">
          <a:xfrm>
            <a:off x="590872" y="3186336"/>
            <a:ext cx="685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24" name="Oval 41"/>
          <p:cNvSpPr>
            <a:spLocks noChangeArrowheads="1"/>
          </p:cNvSpPr>
          <p:nvPr/>
        </p:nvSpPr>
        <p:spPr bwMode="auto">
          <a:xfrm>
            <a:off x="819472" y="2576736"/>
            <a:ext cx="6858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25" name="Text Box 43"/>
          <p:cNvSpPr txBox="1">
            <a:spLocks noChangeArrowheads="1"/>
          </p:cNvSpPr>
          <p:nvPr/>
        </p:nvSpPr>
        <p:spPr bwMode="auto">
          <a:xfrm>
            <a:off x="587799" y="3366628"/>
            <a:ext cx="73639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a:solidFill>
                  <a:schemeClr val="tx2">
                    <a:lumMod val="50000"/>
                  </a:schemeClr>
                </a:solidFill>
                <a:latin typeface="Arial" panose="020B0604020202020204" pitchFamily="34" charset="0"/>
              </a:rPr>
              <a:t>Memory</a:t>
            </a:r>
            <a:endParaRPr lang="en-US" sz="1600">
              <a:solidFill>
                <a:schemeClr val="tx2">
                  <a:lumMod val="50000"/>
                </a:schemeClr>
              </a:solidFill>
              <a:latin typeface="Arial" panose="020B0604020202020204" pitchFamily="34" charset="0"/>
            </a:endParaRPr>
          </a:p>
        </p:txBody>
      </p:sp>
      <p:sp>
        <p:nvSpPr>
          <p:cNvPr id="26" name="Text Box 44"/>
          <p:cNvSpPr txBox="1">
            <a:spLocks noChangeArrowheads="1"/>
          </p:cNvSpPr>
          <p:nvPr/>
        </p:nvSpPr>
        <p:spPr bwMode="auto">
          <a:xfrm>
            <a:off x="813425" y="2802013"/>
            <a:ext cx="69471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a:solidFill>
                  <a:schemeClr val="tx2">
                    <a:lumMod val="50000"/>
                  </a:schemeClr>
                </a:solidFill>
                <a:latin typeface="Arial" panose="020B0604020202020204" pitchFamily="34" charset="0"/>
              </a:rPr>
              <a:t>System</a:t>
            </a:r>
          </a:p>
          <a:p>
            <a:pPr algn="ctr"/>
            <a:r>
              <a:rPr lang="en-US" sz="1200">
                <a:solidFill>
                  <a:schemeClr val="tx2">
                    <a:lumMod val="50000"/>
                  </a:schemeClr>
                </a:solidFill>
                <a:latin typeface="Arial" panose="020B0604020202020204" pitchFamily="34" charset="0"/>
              </a:rPr>
              <a:t>Bus</a:t>
            </a:r>
          </a:p>
        </p:txBody>
      </p:sp>
      <p:sp>
        <p:nvSpPr>
          <p:cNvPr id="27" name="Text Box 46"/>
          <p:cNvSpPr txBox="1">
            <a:spLocks noChangeArrowheads="1"/>
          </p:cNvSpPr>
          <p:nvPr/>
        </p:nvSpPr>
        <p:spPr bwMode="auto">
          <a:xfrm>
            <a:off x="6117116" y="1310378"/>
            <a:ext cx="72517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a:solidFill>
                  <a:schemeClr val="tx2">
                    <a:lumMod val="50000"/>
                  </a:schemeClr>
                </a:solidFill>
                <a:latin typeface="Arial" panose="020B0604020202020204" pitchFamily="34" charset="0"/>
              </a:rPr>
              <a:t>CPU</a:t>
            </a:r>
            <a:endParaRPr lang="en-US" sz="1600">
              <a:solidFill>
                <a:schemeClr val="tx2">
                  <a:lumMod val="50000"/>
                </a:schemeClr>
              </a:solidFill>
              <a:latin typeface="Arial" panose="020B0604020202020204" pitchFamily="34" charset="0"/>
            </a:endParaRPr>
          </a:p>
        </p:txBody>
      </p:sp>
    </p:spTree>
    <p:extLst>
      <p:ext uri="{BB962C8B-B14F-4D97-AF65-F5344CB8AC3E}">
        <p14:creationId xmlns:p14="http://schemas.microsoft.com/office/powerpoint/2010/main" val="3090245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5292"/>
            <a:ext cx="7772400" cy="1609344"/>
          </a:xfrm>
        </p:spPr>
        <p:txBody>
          <a:bodyPr/>
          <a:lstStyle/>
          <a:p>
            <a:pPr algn="ctr"/>
            <a:r>
              <a:rPr lang="en-GB" b="1" dirty="0"/>
              <a:t>Structure - The Control Unit</a:t>
            </a:r>
            <a:endParaRPr lang="en-US" b="1" dirty="0"/>
          </a:p>
        </p:txBody>
      </p:sp>
      <p:sp>
        <p:nvSpPr>
          <p:cNvPr id="5" name="Footer Placeholder 4"/>
          <p:cNvSpPr>
            <a:spLocks noGrp="1"/>
          </p:cNvSpPr>
          <p:nvPr>
            <p:ph type="ftr" sz="quarter" idx="11"/>
          </p:nvPr>
        </p:nvSpPr>
        <p:spPr/>
        <p:txBody>
          <a:bodyPr/>
          <a:lstStyle/>
          <a:p>
            <a:r>
              <a:rPr lang="en-US" b="1" dirty="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pPr/>
              <a:t>12</a:t>
            </a:fld>
            <a:endParaRPr lang="en-US"/>
          </a:p>
        </p:txBody>
      </p:sp>
      <p:sp>
        <p:nvSpPr>
          <p:cNvPr id="7" name="Oval 35" descr="50%"/>
          <p:cNvSpPr>
            <a:spLocks noChangeArrowheads="1"/>
          </p:cNvSpPr>
          <p:nvPr/>
        </p:nvSpPr>
        <p:spPr bwMode="auto">
          <a:xfrm>
            <a:off x="4096072" y="1124744"/>
            <a:ext cx="4724400" cy="4648200"/>
          </a:xfrm>
          <a:prstGeom prst="ellipse">
            <a:avLst/>
          </a:prstGeom>
          <a:pattFill prst="pct50">
            <a:fgClr>
              <a:schemeClr val="tx1"/>
            </a:fgClr>
            <a:bgClr>
              <a:schemeClr val="bg1"/>
            </a:bgClr>
          </a:pattFill>
          <a:ln w="9525">
            <a:solidFill>
              <a:schemeClr val="tx1"/>
            </a:solidFill>
            <a:round/>
            <a:headEnd/>
            <a:tailEnd/>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8" name="Oval 40"/>
          <p:cNvSpPr>
            <a:spLocks noChangeArrowheads="1"/>
          </p:cNvSpPr>
          <p:nvPr/>
        </p:nvSpPr>
        <p:spPr bwMode="auto">
          <a:xfrm>
            <a:off x="5620072" y="2648744"/>
            <a:ext cx="1828800" cy="1828800"/>
          </a:xfrm>
          <a:prstGeom prst="ellipse">
            <a:avLst/>
          </a:prstGeom>
          <a:solidFill>
            <a:schemeClr val="bg1"/>
          </a:solidFill>
          <a:ln w="9525">
            <a:solidFill>
              <a:schemeClr val="tx1"/>
            </a:solidFill>
            <a:round/>
            <a:headEnd/>
            <a:tailEnd/>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9" name="Oval 36"/>
          <p:cNvSpPr>
            <a:spLocks noChangeArrowheads="1"/>
          </p:cNvSpPr>
          <p:nvPr/>
        </p:nvSpPr>
        <p:spPr bwMode="auto">
          <a:xfrm>
            <a:off x="4858072" y="1810544"/>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10" name="Oval 37"/>
          <p:cNvSpPr>
            <a:spLocks noChangeArrowheads="1"/>
          </p:cNvSpPr>
          <p:nvPr/>
        </p:nvSpPr>
        <p:spPr bwMode="auto">
          <a:xfrm>
            <a:off x="286072" y="2039144"/>
            <a:ext cx="1981200" cy="2057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11" name="Oval 39"/>
          <p:cNvSpPr>
            <a:spLocks noChangeArrowheads="1"/>
          </p:cNvSpPr>
          <p:nvPr/>
        </p:nvSpPr>
        <p:spPr bwMode="auto">
          <a:xfrm>
            <a:off x="5924872" y="4096544"/>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12" name="Text Box 41"/>
          <p:cNvSpPr txBox="1">
            <a:spLocks noChangeArrowheads="1"/>
          </p:cNvSpPr>
          <p:nvPr/>
        </p:nvSpPr>
        <p:spPr bwMode="auto">
          <a:xfrm>
            <a:off x="973460" y="2083594"/>
            <a:ext cx="612966"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sz="1600">
                <a:solidFill>
                  <a:schemeClr val="tx2">
                    <a:lumMod val="50000"/>
                  </a:schemeClr>
                </a:solidFill>
                <a:latin typeface="Arial" panose="020B0604020202020204" pitchFamily="34" charset="0"/>
              </a:rPr>
              <a:t>CPU</a:t>
            </a:r>
            <a:endParaRPr lang="en-GB">
              <a:solidFill>
                <a:schemeClr val="tx2">
                  <a:lumMod val="50000"/>
                </a:schemeClr>
              </a:solidFill>
            </a:endParaRPr>
          </a:p>
        </p:txBody>
      </p:sp>
      <p:sp>
        <p:nvSpPr>
          <p:cNvPr id="13" name="Text Box 43"/>
          <p:cNvSpPr txBox="1">
            <a:spLocks noChangeArrowheads="1"/>
          </p:cNvSpPr>
          <p:nvPr/>
        </p:nvSpPr>
        <p:spPr bwMode="auto">
          <a:xfrm>
            <a:off x="6151885" y="4429919"/>
            <a:ext cx="923949"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sz="1600">
                <a:solidFill>
                  <a:schemeClr val="tx2">
                    <a:lumMod val="50000"/>
                  </a:schemeClr>
                </a:solidFill>
                <a:latin typeface="Arial" panose="020B0604020202020204" pitchFamily="34" charset="0"/>
              </a:rPr>
              <a:t>Control</a:t>
            </a:r>
          </a:p>
          <a:p>
            <a:r>
              <a:rPr lang="en-GB" sz="1600">
                <a:solidFill>
                  <a:schemeClr val="tx2">
                    <a:lumMod val="50000"/>
                  </a:schemeClr>
                </a:solidFill>
                <a:latin typeface="Arial" panose="020B0604020202020204" pitchFamily="34" charset="0"/>
              </a:rPr>
              <a:t>Memory</a:t>
            </a:r>
          </a:p>
        </p:txBody>
      </p:sp>
      <p:sp>
        <p:nvSpPr>
          <p:cNvPr id="14" name="Text Box 44"/>
          <p:cNvSpPr txBox="1">
            <a:spLocks noChangeArrowheads="1"/>
          </p:cNvSpPr>
          <p:nvPr/>
        </p:nvSpPr>
        <p:spPr bwMode="auto">
          <a:xfrm>
            <a:off x="5882010" y="3134519"/>
            <a:ext cx="14906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sz="1600">
                <a:solidFill>
                  <a:schemeClr val="tx2">
                    <a:lumMod val="50000"/>
                  </a:schemeClr>
                </a:solidFill>
                <a:latin typeface="Arial" panose="020B0604020202020204" pitchFamily="34" charset="0"/>
              </a:rPr>
              <a:t>Control Unit </a:t>
            </a:r>
          </a:p>
          <a:p>
            <a:r>
              <a:rPr lang="en-GB" sz="1600">
                <a:solidFill>
                  <a:schemeClr val="tx2">
                    <a:lumMod val="50000"/>
                  </a:schemeClr>
                </a:solidFill>
                <a:latin typeface="Arial" panose="020B0604020202020204" pitchFamily="34" charset="0"/>
              </a:rPr>
              <a:t>Registers and </a:t>
            </a:r>
          </a:p>
          <a:p>
            <a:r>
              <a:rPr lang="en-GB" sz="1600">
                <a:solidFill>
                  <a:schemeClr val="tx2">
                    <a:lumMod val="50000"/>
                  </a:schemeClr>
                </a:solidFill>
                <a:latin typeface="Arial" panose="020B0604020202020204" pitchFamily="34" charset="0"/>
              </a:rPr>
              <a:t>Decoders</a:t>
            </a:r>
          </a:p>
        </p:txBody>
      </p:sp>
      <p:sp>
        <p:nvSpPr>
          <p:cNvPr id="15" name="Line 45"/>
          <p:cNvSpPr>
            <a:spLocks noChangeShapeType="1"/>
          </p:cNvSpPr>
          <p:nvPr/>
        </p:nvSpPr>
        <p:spPr bwMode="auto">
          <a:xfrm flipV="1">
            <a:off x="1733872" y="1277144"/>
            <a:ext cx="38862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solidFill>
                <a:schemeClr val="tx2">
                  <a:lumMod val="50000"/>
                </a:schemeClr>
              </a:solidFill>
            </a:endParaRPr>
          </a:p>
        </p:txBody>
      </p:sp>
      <p:sp>
        <p:nvSpPr>
          <p:cNvPr id="16" name="Line 46"/>
          <p:cNvSpPr>
            <a:spLocks noChangeShapeType="1"/>
          </p:cNvSpPr>
          <p:nvPr/>
        </p:nvSpPr>
        <p:spPr bwMode="auto">
          <a:xfrm>
            <a:off x="1733872" y="3410744"/>
            <a:ext cx="373380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solidFill>
                <a:schemeClr val="tx2">
                  <a:lumMod val="50000"/>
                </a:schemeClr>
              </a:solidFill>
            </a:endParaRPr>
          </a:p>
        </p:txBody>
      </p:sp>
      <p:sp>
        <p:nvSpPr>
          <p:cNvPr id="17" name="Text Box 47"/>
          <p:cNvSpPr txBox="1">
            <a:spLocks noChangeArrowheads="1"/>
          </p:cNvSpPr>
          <p:nvPr/>
        </p:nvSpPr>
        <p:spPr bwMode="auto">
          <a:xfrm>
            <a:off x="5039047" y="2235994"/>
            <a:ext cx="12620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sz="1600">
                <a:solidFill>
                  <a:schemeClr val="tx2">
                    <a:lumMod val="50000"/>
                  </a:schemeClr>
                </a:solidFill>
                <a:latin typeface="Arial" panose="020B0604020202020204" pitchFamily="34" charset="0"/>
              </a:rPr>
              <a:t>Sequencing</a:t>
            </a:r>
          </a:p>
          <a:p>
            <a:r>
              <a:rPr lang="en-GB" sz="1600">
                <a:solidFill>
                  <a:schemeClr val="tx2">
                    <a:lumMod val="50000"/>
                  </a:schemeClr>
                </a:solidFill>
                <a:latin typeface="Arial" panose="020B0604020202020204" pitchFamily="34" charset="0"/>
              </a:rPr>
              <a:t>Logic</a:t>
            </a:r>
          </a:p>
        </p:txBody>
      </p:sp>
      <p:sp>
        <p:nvSpPr>
          <p:cNvPr id="18" name="Oval 48"/>
          <p:cNvSpPr>
            <a:spLocks noChangeArrowheads="1"/>
          </p:cNvSpPr>
          <p:nvPr/>
        </p:nvSpPr>
        <p:spPr bwMode="auto">
          <a:xfrm>
            <a:off x="1429072" y="2648744"/>
            <a:ext cx="6858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19" name="Text Box 49"/>
          <p:cNvSpPr txBox="1">
            <a:spLocks noChangeArrowheads="1"/>
          </p:cNvSpPr>
          <p:nvPr/>
        </p:nvSpPr>
        <p:spPr bwMode="auto">
          <a:xfrm>
            <a:off x="1453281" y="2783534"/>
            <a:ext cx="67548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a:solidFill>
                  <a:schemeClr val="tx2">
                    <a:lumMod val="50000"/>
                  </a:schemeClr>
                </a:solidFill>
                <a:latin typeface="Arial" panose="020B0604020202020204" pitchFamily="34" charset="0"/>
              </a:rPr>
              <a:t>Control</a:t>
            </a:r>
          </a:p>
          <a:p>
            <a:pPr algn="ctr"/>
            <a:r>
              <a:rPr lang="en-US" sz="1200">
                <a:solidFill>
                  <a:schemeClr val="tx2">
                    <a:lumMod val="50000"/>
                  </a:schemeClr>
                </a:solidFill>
                <a:latin typeface="Arial" panose="020B0604020202020204" pitchFamily="34" charset="0"/>
              </a:rPr>
              <a:t>Unit</a:t>
            </a:r>
            <a:endParaRPr lang="en-US" sz="1600">
              <a:solidFill>
                <a:schemeClr val="tx2">
                  <a:lumMod val="50000"/>
                </a:schemeClr>
              </a:solidFill>
              <a:latin typeface="Arial" panose="020B0604020202020204" pitchFamily="34" charset="0"/>
            </a:endParaRPr>
          </a:p>
        </p:txBody>
      </p:sp>
      <p:sp>
        <p:nvSpPr>
          <p:cNvPr id="20" name="Oval 50"/>
          <p:cNvSpPr>
            <a:spLocks noChangeArrowheads="1"/>
          </p:cNvSpPr>
          <p:nvPr/>
        </p:nvSpPr>
        <p:spPr bwMode="auto">
          <a:xfrm>
            <a:off x="514672" y="2343944"/>
            <a:ext cx="609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a:solidFill>
                  <a:schemeClr val="tx2">
                    <a:lumMod val="50000"/>
                  </a:schemeClr>
                </a:solidFill>
                <a:latin typeface="Arial" panose="020B0604020202020204" pitchFamily="34" charset="0"/>
              </a:rPr>
              <a:t>ALU</a:t>
            </a:r>
            <a:endParaRPr lang="en-US" sz="1600">
              <a:solidFill>
                <a:schemeClr val="tx2">
                  <a:lumMod val="50000"/>
                </a:schemeClr>
              </a:solidFill>
              <a:latin typeface="Arial" panose="020B0604020202020204" pitchFamily="34" charset="0"/>
            </a:endParaRPr>
          </a:p>
        </p:txBody>
      </p:sp>
      <p:sp>
        <p:nvSpPr>
          <p:cNvPr id="21" name="Oval 51"/>
          <p:cNvSpPr>
            <a:spLocks noChangeArrowheads="1"/>
          </p:cNvSpPr>
          <p:nvPr/>
        </p:nvSpPr>
        <p:spPr bwMode="auto">
          <a:xfrm>
            <a:off x="590872" y="3258344"/>
            <a:ext cx="685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22" name="Oval 52"/>
          <p:cNvSpPr>
            <a:spLocks noChangeArrowheads="1"/>
          </p:cNvSpPr>
          <p:nvPr/>
        </p:nvSpPr>
        <p:spPr bwMode="auto">
          <a:xfrm>
            <a:off x="819472" y="2648744"/>
            <a:ext cx="6858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solidFill>
                <a:schemeClr val="tx2">
                  <a:lumMod val="50000"/>
                </a:schemeClr>
              </a:solidFill>
            </a:endParaRPr>
          </a:p>
        </p:txBody>
      </p:sp>
      <p:sp>
        <p:nvSpPr>
          <p:cNvPr id="23" name="Text Box 53"/>
          <p:cNvSpPr txBox="1">
            <a:spLocks noChangeArrowheads="1"/>
          </p:cNvSpPr>
          <p:nvPr/>
        </p:nvSpPr>
        <p:spPr bwMode="auto">
          <a:xfrm>
            <a:off x="544487" y="3438636"/>
            <a:ext cx="829371"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a:solidFill>
                  <a:schemeClr val="tx2">
                    <a:lumMod val="50000"/>
                  </a:schemeClr>
                </a:solidFill>
                <a:latin typeface="Arial" panose="020B0604020202020204" pitchFamily="34" charset="0"/>
              </a:rPr>
              <a:t>Registers</a:t>
            </a:r>
            <a:endParaRPr lang="en-US" sz="1600">
              <a:solidFill>
                <a:schemeClr val="tx2">
                  <a:lumMod val="50000"/>
                </a:schemeClr>
              </a:solidFill>
              <a:latin typeface="Arial" panose="020B0604020202020204" pitchFamily="34" charset="0"/>
            </a:endParaRPr>
          </a:p>
        </p:txBody>
      </p:sp>
      <p:sp>
        <p:nvSpPr>
          <p:cNvPr id="24" name="Text Box 54"/>
          <p:cNvSpPr txBox="1">
            <a:spLocks noChangeArrowheads="1"/>
          </p:cNvSpPr>
          <p:nvPr/>
        </p:nvSpPr>
        <p:spPr bwMode="auto">
          <a:xfrm>
            <a:off x="816608" y="2874021"/>
            <a:ext cx="69311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a:solidFill>
                  <a:schemeClr val="tx2">
                    <a:lumMod val="50000"/>
                  </a:schemeClr>
                </a:solidFill>
                <a:latin typeface="Arial" panose="020B0604020202020204" pitchFamily="34" charset="0"/>
              </a:rPr>
              <a:t>Internal</a:t>
            </a:r>
          </a:p>
          <a:p>
            <a:pPr algn="ctr"/>
            <a:r>
              <a:rPr lang="en-US" sz="1200">
                <a:solidFill>
                  <a:schemeClr val="tx2">
                    <a:lumMod val="50000"/>
                  </a:schemeClr>
                </a:solidFill>
                <a:latin typeface="Arial" panose="020B0604020202020204" pitchFamily="34" charset="0"/>
              </a:rPr>
              <a:t>Bus</a:t>
            </a:r>
          </a:p>
        </p:txBody>
      </p:sp>
      <p:sp>
        <p:nvSpPr>
          <p:cNvPr id="25" name="Text Box 55"/>
          <p:cNvSpPr txBox="1">
            <a:spLocks noChangeArrowheads="1"/>
          </p:cNvSpPr>
          <p:nvPr/>
        </p:nvSpPr>
        <p:spPr bwMode="auto">
          <a:xfrm>
            <a:off x="5614718" y="1350636"/>
            <a:ext cx="153629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sz="2000">
                <a:solidFill>
                  <a:schemeClr val="tx2">
                    <a:lumMod val="50000"/>
                  </a:schemeClr>
                </a:solidFill>
                <a:latin typeface="Arial" panose="020B0604020202020204" pitchFamily="34" charset="0"/>
              </a:rPr>
              <a:t>Control Unit</a:t>
            </a:r>
            <a:endParaRPr lang="en-US" sz="1600">
              <a:solidFill>
                <a:schemeClr val="tx2">
                  <a:lumMod val="50000"/>
                </a:schemeClr>
              </a:solidFill>
              <a:latin typeface="Arial" panose="020B0604020202020204" pitchFamily="34" charset="0"/>
            </a:endParaRPr>
          </a:p>
        </p:txBody>
      </p:sp>
    </p:spTree>
    <p:extLst>
      <p:ext uri="{BB962C8B-B14F-4D97-AF65-F5344CB8AC3E}">
        <p14:creationId xmlns:p14="http://schemas.microsoft.com/office/powerpoint/2010/main" val="2839955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 Computer</a:t>
            </a:r>
            <a:endParaRPr lang="am-ET" dirty="0"/>
          </a:p>
        </p:txBody>
      </p:sp>
      <p:sp>
        <p:nvSpPr>
          <p:cNvPr id="5" name="Content Placeholder 4"/>
          <p:cNvSpPr>
            <a:spLocks noGrp="1"/>
          </p:cNvSpPr>
          <p:nvPr>
            <p:ph idx="1"/>
          </p:nvPr>
        </p:nvSpPr>
        <p:spPr/>
        <p:txBody>
          <a:bodyPr>
            <a:noAutofit/>
          </a:bodyPr>
          <a:lstStyle/>
          <a:p>
            <a:pPr marL="0" indent="0">
              <a:buNone/>
            </a:pPr>
            <a:r>
              <a:rPr lang="en-US" sz="2400" b="1" dirty="0"/>
              <a:t>The First Generation: Vacuum </a:t>
            </a:r>
            <a:r>
              <a:rPr lang="en-US" sz="2400" b="1" dirty="0" smtClean="0"/>
              <a:t>Tubes</a:t>
            </a:r>
          </a:p>
          <a:p>
            <a:r>
              <a:rPr lang="en-US" sz="1800" dirty="0">
                <a:solidFill>
                  <a:schemeClr val="tx2">
                    <a:lumMod val="50000"/>
                  </a:schemeClr>
                </a:solidFill>
              </a:rPr>
              <a:t>Computers used </a:t>
            </a:r>
            <a:r>
              <a:rPr lang="en-US" sz="1800" dirty="0">
                <a:solidFill>
                  <a:srgbClr val="FF0000"/>
                </a:solidFill>
              </a:rPr>
              <a:t>vacuum tubes </a:t>
            </a:r>
            <a:r>
              <a:rPr lang="en-US" sz="1800" dirty="0">
                <a:solidFill>
                  <a:schemeClr val="tx2">
                    <a:lumMod val="50000"/>
                  </a:schemeClr>
                </a:solidFill>
              </a:rPr>
              <a:t>for digital logic elements and memory</a:t>
            </a:r>
            <a:r>
              <a:rPr lang="en-US" sz="1800" dirty="0" smtClean="0">
                <a:solidFill>
                  <a:schemeClr val="tx2">
                    <a:lumMod val="50000"/>
                  </a:schemeClr>
                </a:solidFill>
              </a:rPr>
              <a:t>.</a:t>
            </a:r>
            <a:endParaRPr lang="en-US" sz="1800" dirty="0">
              <a:solidFill>
                <a:schemeClr val="tx2">
                  <a:lumMod val="50000"/>
                </a:schemeClr>
              </a:solidFill>
            </a:endParaRPr>
          </a:p>
          <a:p>
            <a:r>
              <a:rPr lang="en-US" sz="1800" dirty="0" smtClean="0">
                <a:solidFill>
                  <a:srgbClr val="FF0000"/>
                </a:solidFill>
              </a:rPr>
              <a:t>Stored-program </a:t>
            </a:r>
            <a:r>
              <a:rPr lang="en-US" sz="1800" dirty="0">
                <a:solidFill>
                  <a:srgbClr val="FF0000"/>
                </a:solidFill>
              </a:rPr>
              <a:t>concept</a:t>
            </a:r>
            <a:r>
              <a:rPr lang="en-US" sz="1800" dirty="0">
                <a:solidFill>
                  <a:schemeClr val="tx2">
                    <a:lumMod val="50000"/>
                  </a:schemeClr>
                </a:solidFill>
              </a:rPr>
              <a:t> (John von Neumann/ Alan Turing</a:t>
            </a:r>
            <a:r>
              <a:rPr lang="en-US" sz="1800" dirty="0" smtClean="0">
                <a:solidFill>
                  <a:schemeClr val="tx2">
                    <a:lumMod val="50000"/>
                  </a:schemeClr>
                </a:solidFill>
              </a:rPr>
              <a:t>)</a:t>
            </a:r>
          </a:p>
          <a:p>
            <a:r>
              <a:rPr lang="en-US" sz="1800" dirty="0" smtClean="0">
                <a:solidFill>
                  <a:schemeClr val="tx2">
                    <a:lumMod val="50000"/>
                  </a:schemeClr>
                </a:solidFill>
              </a:rPr>
              <a:t>The </a:t>
            </a:r>
            <a:r>
              <a:rPr lang="en-US" sz="1800" dirty="0">
                <a:solidFill>
                  <a:schemeClr val="tx2">
                    <a:lumMod val="50000"/>
                  </a:schemeClr>
                </a:solidFill>
              </a:rPr>
              <a:t>first publication of the idea was in a 1945 proposal by von Neumann for a new computer, the EDVAC (Electronic Discrete Variable Computer</a:t>
            </a:r>
            <a:r>
              <a:rPr lang="en-US" sz="1800" dirty="0" smtClean="0">
                <a:solidFill>
                  <a:schemeClr val="tx2">
                    <a:lumMod val="50000"/>
                  </a:schemeClr>
                </a:solidFill>
              </a:rPr>
              <a:t>).</a:t>
            </a:r>
          </a:p>
          <a:p>
            <a:r>
              <a:rPr lang="en-US" sz="1800" dirty="0" smtClean="0">
                <a:solidFill>
                  <a:schemeClr val="tx2">
                    <a:lumMod val="50000"/>
                  </a:schemeClr>
                </a:solidFill>
              </a:rPr>
              <a:t>IAS (1946-1952) </a:t>
            </a:r>
          </a:p>
          <a:p>
            <a:pPr lvl="1"/>
            <a:r>
              <a:rPr lang="en-US" dirty="0">
                <a:solidFill>
                  <a:schemeClr val="tx2">
                    <a:lumMod val="50000"/>
                  </a:schemeClr>
                </a:solidFill>
              </a:rPr>
              <a:t>a new </a:t>
            </a:r>
            <a:r>
              <a:rPr lang="en-US" dirty="0" smtClean="0">
                <a:solidFill>
                  <a:schemeClr val="tx2">
                    <a:lumMod val="50000"/>
                  </a:schemeClr>
                </a:solidFill>
              </a:rPr>
              <a:t>stored-Program </a:t>
            </a:r>
            <a:r>
              <a:rPr lang="en-US" dirty="0">
                <a:solidFill>
                  <a:schemeClr val="tx2">
                    <a:lumMod val="50000"/>
                  </a:schemeClr>
                </a:solidFill>
              </a:rPr>
              <a:t>computer </a:t>
            </a:r>
            <a:r>
              <a:rPr lang="en-US" dirty="0" smtClean="0">
                <a:solidFill>
                  <a:schemeClr val="tx2">
                    <a:lumMod val="50000"/>
                  </a:schemeClr>
                </a:solidFill>
              </a:rPr>
              <a:t>by </a:t>
            </a:r>
            <a:r>
              <a:rPr lang="en-US" dirty="0">
                <a:solidFill>
                  <a:schemeClr val="tx2">
                    <a:lumMod val="50000"/>
                  </a:schemeClr>
                </a:solidFill>
              </a:rPr>
              <a:t>von Neumann and his colleagues </a:t>
            </a:r>
            <a:endParaRPr lang="en-US" dirty="0" smtClean="0">
              <a:solidFill>
                <a:schemeClr val="tx2">
                  <a:lumMod val="50000"/>
                </a:schemeClr>
              </a:solidFill>
            </a:endParaRPr>
          </a:p>
          <a:p>
            <a:pPr lvl="1"/>
            <a:r>
              <a:rPr lang="en-US" dirty="0" smtClean="0">
                <a:solidFill>
                  <a:schemeClr val="tx2">
                    <a:lumMod val="50000"/>
                  </a:schemeClr>
                </a:solidFill>
              </a:rPr>
              <a:t>at </a:t>
            </a:r>
            <a:r>
              <a:rPr lang="en-US" dirty="0">
                <a:solidFill>
                  <a:schemeClr val="tx2">
                    <a:lumMod val="50000"/>
                  </a:schemeClr>
                </a:solidFill>
              </a:rPr>
              <a:t>the Princeton </a:t>
            </a:r>
            <a:r>
              <a:rPr lang="en-US" b="1" dirty="0">
                <a:solidFill>
                  <a:schemeClr val="tx2">
                    <a:lumMod val="50000"/>
                  </a:schemeClr>
                </a:solidFill>
              </a:rPr>
              <a:t>I</a:t>
            </a:r>
            <a:r>
              <a:rPr lang="en-US" dirty="0">
                <a:solidFill>
                  <a:schemeClr val="tx2">
                    <a:lumMod val="50000"/>
                  </a:schemeClr>
                </a:solidFill>
              </a:rPr>
              <a:t>nstitute for </a:t>
            </a:r>
            <a:r>
              <a:rPr lang="en-US" b="1" dirty="0">
                <a:solidFill>
                  <a:schemeClr val="tx2">
                    <a:lumMod val="50000"/>
                  </a:schemeClr>
                </a:solidFill>
              </a:rPr>
              <a:t>A</a:t>
            </a:r>
            <a:r>
              <a:rPr lang="en-US" dirty="0">
                <a:solidFill>
                  <a:schemeClr val="tx2">
                    <a:lumMod val="50000"/>
                  </a:schemeClr>
                </a:solidFill>
              </a:rPr>
              <a:t>dvanced </a:t>
            </a:r>
            <a:r>
              <a:rPr lang="en-US" b="1" dirty="0">
                <a:solidFill>
                  <a:schemeClr val="tx2">
                    <a:lumMod val="50000"/>
                  </a:schemeClr>
                </a:solidFill>
              </a:rPr>
              <a:t>S</a:t>
            </a:r>
            <a:r>
              <a:rPr lang="en-US" dirty="0">
                <a:solidFill>
                  <a:schemeClr val="tx2">
                    <a:lumMod val="50000"/>
                  </a:schemeClr>
                </a:solidFill>
              </a:rPr>
              <a:t>tudies. </a:t>
            </a:r>
            <a:endParaRPr lang="en-US" dirty="0" smtClean="0">
              <a:solidFill>
                <a:schemeClr val="tx2">
                  <a:lumMod val="50000"/>
                </a:schemeClr>
              </a:solidFill>
            </a:endParaRPr>
          </a:p>
          <a:p>
            <a:pPr lvl="1"/>
            <a:r>
              <a:rPr lang="en-US" dirty="0" smtClean="0">
                <a:solidFill>
                  <a:schemeClr val="tx2">
                    <a:lumMod val="50000"/>
                  </a:schemeClr>
                </a:solidFill>
              </a:rPr>
              <a:t>With </a:t>
            </a:r>
            <a:r>
              <a:rPr lang="en-US" dirty="0">
                <a:solidFill>
                  <a:schemeClr val="tx2">
                    <a:lumMod val="50000"/>
                  </a:schemeClr>
                </a:solidFill>
              </a:rPr>
              <a:t>rare exceptions, all of today’s computers have this same general </a:t>
            </a:r>
            <a:r>
              <a:rPr lang="en-US" dirty="0" smtClean="0">
                <a:solidFill>
                  <a:schemeClr val="tx2">
                    <a:lumMod val="50000"/>
                  </a:schemeClr>
                </a:solidFill>
              </a:rPr>
              <a:t>structure and </a:t>
            </a:r>
            <a:r>
              <a:rPr lang="en-US" dirty="0">
                <a:solidFill>
                  <a:schemeClr val="tx2">
                    <a:lumMod val="50000"/>
                  </a:schemeClr>
                </a:solidFill>
              </a:rPr>
              <a:t>function</a:t>
            </a:r>
            <a:endParaRPr lang="am-ET" sz="1600" dirty="0"/>
          </a:p>
        </p:txBody>
      </p:sp>
      <p:sp>
        <p:nvSpPr>
          <p:cNvPr id="3" name="Footer Placeholder 2"/>
          <p:cNvSpPr>
            <a:spLocks noGrp="1"/>
          </p:cNvSpPr>
          <p:nvPr>
            <p:ph type="ftr" sz="quarter" idx="11"/>
          </p:nvPr>
        </p:nvSpPr>
        <p:spPr/>
        <p:txBody>
          <a:bodyPr/>
          <a:lstStyle/>
          <a:p>
            <a:r>
              <a:rPr lang="en-US" smtClean="0"/>
              <a:t>Computer Architecture and Organization</a:t>
            </a:r>
            <a:endParaRPr lang="en-US"/>
          </a:p>
        </p:txBody>
      </p:sp>
      <p:sp>
        <p:nvSpPr>
          <p:cNvPr id="4" name="Slide Number Placeholder 3"/>
          <p:cNvSpPr>
            <a:spLocks noGrp="1"/>
          </p:cNvSpPr>
          <p:nvPr>
            <p:ph type="sldNum" sz="quarter" idx="12"/>
          </p:nvPr>
        </p:nvSpPr>
        <p:spPr/>
        <p:txBody>
          <a:bodyPr/>
          <a:lstStyle/>
          <a:p>
            <a:fld id="{FB7EC7F1-0C1B-40CA-864C-71B22EF934BF}" type="slidenum">
              <a:rPr lang="en-US" smtClean="0"/>
              <a:pPr/>
              <a:t>13</a:t>
            </a:fld>
            <a:endParaRPr lang="en-US"/>
          </a:p>
        </p:txBody>
      </p:sp>
    </p:spTree>
    <p:extLst>
      <p:ext uri="{BB962C8B-B14F-4D97-AF65-F5344CB8AC3E}">
        <p14:creationId xmlns:p14="http://schemas.microsoft.com/office/powerpoint/2010/main" val="3064286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Structure of von Neumann machine</a:t>
            </a:r>
            <a:endParaRPr lang="en-US" b="1" dirty="0"/>
          </a:p>
        </p:txBody>
      </p:sp>
      <p:sp>
        <p:nvSpPr>
          <p:cNvPr id="3" name="Content Placeholder 2"/>
          <p:cNvSpPr>
            <a:spLocks noGrp="1"/>
          </p:cNvSpPr>
          <p:nvPr>
            <p:ph idx="1"/>
          </p:nvPr>
        </p:nvSpPr>
        <p:spPr>
          <a:xfrm>
            <a:off x="301752" y="1402603"/>
            <a:ext cx="3356049" cy="5191125"/>
          </a:xfrm>
        </p:spPr>
        <p:txBody>
          <a:bodyPr>
            <a:normAutofit fontScale="92500" lnSpcReduction="20000"/>
          </a:bodyPr>
          <a:lstStyle/>
          <a:p>
            <a:pPr>
              <a:lnSpc>
                <a:spcPct val="150000"/>
              </a:lnSpc>
            </a:pPr>
            <a:r>
              <a:rPr lang="en-US" sz="1800" dirty="0" smtClean="0"/>
              <a:t> </a:t>
            </a:r>
            <a:r>
              <a:rPr lang="en-US" sz="1800" b="1" dirty="0" smtClean="0">
                <a:solidFill>
                  <a:schemeClr val="tx2">
                    <a:lumMod val="50000"/>
                  </a:schemeClr>
                </a:solidFill>
              </a:rPr>
              <a:t>A main memory</a:t>
            </a:r>
            <a:r>
              <a:rPr lang="en-US" sz="1800" dirty="0">
                <a:solidFill>
                  <a:schemeClr val="tx2">
                    <a:lumMod val="50000"/>
                  </a:schemeClr>
                </a:solidFill>
              </a:rPr>
              <a:t>, which stores both data and </a:t>
            </a:r>
            <a:r>
              <a:rPr lang="en-US" sz="1800" dirty="0" smtClean="0">
                <a:solidFill>
                  <a:schemeClr val="tx2">
                    <a:lumMod val="50000"/>
                  </a:schemeClr>
                </a:solidFill>
              </a:rPr>
              <a:t>instructions</a:t>
            </a:r>
            <a:endParaRPr lang="en-US" sz="1800" dirty="0">
              <a:solidFill>
                <a:schemeClr val="tx2">
                  <a:lumMod val="50000"/>
                </a:schemeClr>
              </a:solidFill>
            </a:endParaRPr>
          </a:p>
          <a:p>
            <a:pPr>
              <a:lnSpc>
                <a:spcPct val="150000"/>
              </a:lnSpc>
            </a:pPr>
            <a:r>
              <a:rPr lang="en-US" sz="1800" dirty="0" smtClean="0">
                <a:solidFill>
                  <a:schemeClr val="tx2">
                    <a:lumMod val="50000"/>
                  </a:schemeClr>
                </a:solidFill>
              </a:rPr>
              <a:t> </a:t>
            </a:r>
            <a:r>
              <a:rPr lang="en-US" sz="1800" b="1" dirty="0">
                <a:solidFill>
                  <a:schemeClr val="tx2">
                    <a:lumMod val="50000"/>
                  </a:schemeClr>
                </a:solidFill>
              </a:rPr>
              <a:t>An arithmetic and logic unit </a:t>
            </a:r>
            <a:r>
              <a:rPr lang="en-US" sz="1800" dirty="0">
                <a:solidFill>
                  <a:schemeClr val="tx2">
                    <a:lumMod val="50000"/>
                  </a:schemeClr>
                </a:solidFill>
              </a:rPr>
              <a:t>(ALU)capable of operating on binary data</a:t>
            </a:r>
          </a:p>
          <a:p>
            <a:pPr>
              <a:lnSpc>
                <a:spcPct val="150000"/>
              </a:lnSpc>
            </a:pPr>
            <a:r>
              <a:rPr lang="en-US" sz="1800" dirty="0" smtClean="0">
                <a:solidFill>
                  <a:schemeClr val="tx2">
                    <a:lumMod val="50000"/>
                  </a:schemeClr>
                </a:solidFill>
              </a:rPr>
              <a:t> </a:t>
            </a:r>
            <a:r>
              <a:rPr lang="en-US" sz="1800" b="1" dirty="0">
                <a:solidFill>
                  <a:schemeClr val="tx2">
                    <a:lumMod val="50000"/>
                  </a:schemeClr>
                </a:solidFill>
              </a:rPr>
              <a:t>A control unit</a:t>
            </a:r>
            <a:r>
              <a:rPr lang="en-US" sz="1800" dirty="0">
                <a:solidFill>
                  <a:schemeClr val="tx2">
                    <a:lumMod val="50000"/>
                  </a:schemeClr>
                </a:solidFill>
              </a:rPr>
              <a:t>, which interprets the instructions in memory and causes them </a:t>
            </a:r>
            <a:r>
              <a:rPr lang="en-US" sz="1800" dirty="0" smtClean="0">
                <a:solidFill>
                  <a:schemeClr val="tx2">
                    <a:lumMod val="50000"/>
                  </a:schemeClr>
                </a:solidFill>
              </a:rPr>
              <a:t>to </a:t>
            </a:r>
            <a:r>
              <a:rPr lang="en-US" sz="1800" dirty="0">
                <a:solidFill>
                  <a:schemeClr val="tx2">
                    <a:lumMod val="50000"/>
                  </a:schemeClr>
                </a:solidFill>
              </a:rPr>
              <a:t>be executed</a:t>
            </a:r>
          </a:p>
          <a:p>
            <a:pPr>
              <a:lnSpc>
                <a:spcPct val="150000"/>
              </a:lnSpc>
            </a:pPr>
            <a:r>
              <a:rPr lang="en-US" sz="1800" b="1" dirty="0" smtClean="0">
                <a:solidFill>
                  <a:schemeClr val="tx2">
                    <a:lumMod val="50000"/>
                  </a:schemeClr>
                </a:solidFill>
              </a:rPr>
              <a:t>Input/output</a:t>
            </a:r>
            <a:r>
              <a:rPr lang="en-US" sz="1800" dirty="0" smtClean="0">
                <a:solidFill>
                  <a:schemeClr val="tx2">
                    <a:lumMod val="50000"/>
                  </a:schemeClr>
                </a:solidFill>
              </a:rPr>
              <a:t>(I/O) equipment </a:t>
            </a:r>
            <a:r>
              <a:rPr lang="en-US" sz="1800" dirty="0">
                <a:solidFill>
                  <a:schemeClr val="tx2">
                    <a:lumMod val="50000"/>
                  </a:schemeClr>
                </a:solidFill>
              </a:rPr>
              <a:t>operated by the control unit</a:t>
            </a: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14</a:t>
            </a:fld>
            <a:endParaRPr lang="en-US"/>
          </a:p>
        </p:txBody>
      </p:sp>
      <p:pic>
        <p:nvPicPr>
          <p:cNvPr id="6" name="Picture 22"/>
          <p:cNvPicPr>
            <a:picLocks noChangeAspect="1" noChangeArrowheads="1"/>
          </p:cNvPicPr>
          <p:nvPr/>
        </p:nvPicPr>
        <p:blipFill>
          <a:blip r:embed="rId2">
            <a:extLst>
              <a:ext uri="{28A0092B-C50C-407E-A947-70E740481C1C}">
                <a14:useLocalDpi xmlns:a14="http://schemas.microsoft.com/office/drawing/2010/main" val="0"/>
              </a:ext>
            </a:extLst>
          </a:blip>
          <a:srcRect l="19698" t="17647" r="28030" b="30392"/>
          <a:stretch>
            <a:fillRect/>
          </a:stretch>
        </p:blipFill>
        <p:spPr bwMode="auto">
          <a:xfrm>
            <a:off x="3748205" y="1981200"/>
            <a:ext cx="5094043"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9701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Brief Description of the IAS computer</a:t>
            </a:r>
            <a:endParaRPr lang="en-US" b="1" dirty="0"/>
          </a:p>
        </p:txBody>
      </p:sp>
      <p:sp>
        <p:nvSpPr>
          <p:cNvPr id="3" name="Content Placeholder 2"/>
          <p:cNvSpPr>
            <a:spLocks noGrp="1"/>
          </p:cNvSpPr>
          <p:nvPr>
            <p:ph idx="1"/>
          </p:nvPr>
        </p:nvSpPr>
        <p:spPr/>
        <p:txBody>
          <a:bodyPr>
            <a:noAutofit/>
          </a:bodyPr>
          <a:lstStyle/>
          <a:p>
            <a:pPr algn="just">
              <a:lnSpc>
                <a:spcPct val="150000"/>
              </a:lnSpc>
            </a:pPr>
            <a:r>
              <a:rPr lang="en-US" sz="2400" dirty="0">
                <a:solidFill>
                  <a:schemeClr val="tx2">
                    <a:lumMod val="50000"/>
                  </a:schemeClr>
                </a:solidFill>
              </a:rPr>
              <a:t>The memory of the IAS consists </a:t>
            </a:r>
            <a:r>
              <a:rPr lang="en-US" sz="2400" dirty="0" smtClean="0">
                <a:solidFill>
                  <a:schemeClr val="tx2">
                    <a:lumMod val="50000"/>
                  </a:schemeClr>
                </a:solidFill>
              </a:rPr>
              <a:t>of </a:t>
            </a:r>
            <a:r>
              <a:rPr lang="en-US" sz="2400" dirty="0">
                <a:solidFill>
                  <a:schemeClr val="tx2">
                    <a:lumMod val="50000"/>
                  </a:schemeClr>
                </a:solidFill>
              </a:rPr>
              <a:t>storage locations, called words, of </a:t>
            </a:r>
            <a:r>
              <a:rPr lang="en-US" sz="2400" dirty="0" smtClean="0">
                <a:solidFill>
                  <a:schemeClr val="tx2">
                    <a:lumMod val="50000"/>
                  </a:schemeClr>
                </a:solidFill>
              </a:rPr>
              <a:t>40 </a:t>
            </a:r>
            <a:r>
              <a:rPr lang="en-US" sz="2400" dirty="0">
                <a:solidFill>
                  <a:schemeClr val="tx2">
                    <a:lumMod val="50000"/>
                  </a:schemeClr>
                </a:solidFill>
              </a:rPr>
              <a:t>binary digits (bits) each</a:t>
            </a:r>
            <a:r>
              <a:rPr lang="en-US" sz="2400" dirty="0" smtClean="0">
                <a:solidFill>
                  <a:schemeClr val="tx2">
                    <a:lumMod val="50000"/>
                  </a:schemeClr>
                </a:solidFill>
              </a:rPr>
              <a:t>.</a:t>
            </a:r>
          </a:p>
          <a:p>
            <a:pPr algn="just">
              <a:lnSpc>
                <a:spcPct val="150000"/>
              </a:lnSpc>
            </a:pPr>
            <a:r>
              <a:rPr lang="en-US" sz="2400" dirty="0" smtClean="0">
                <a:solidFill>
                  <a:schemeClr val="tx2">
                    <a:lumMod val="50000"/>
                  </a:schemeClr>
                </a:solidFill>
              </a:rPr>
              <a:t>Both </a:t>
            </a:r>
            <a:r>
              <a:rPr lang="en-US" sz="2400" dirty="0">
                <a:solidFill>
                  <a:schemeClr val="tx2">
                    <a:lumMod val="50000"/>
                  </a:schemeClr>
                </a:solidFill>
              </a:rPr>
              <a:t>data and instructions are stored there</a:t>
            </a:r>
            <a:r>
              <a:rPr lang="en-US" sz="2400" dirty="0" smtClean="0">
                <a:solidFill>
                  <a:schemeClr val="tx2">
                    <a:lumMod val="50000"/>
                  </a:schemeClr>
                </a:solidFill>
              </a:rPr>
              <a:t>.</a:t>
            </a:r>
          </a:p>
          <a:p>
            <a:pPr algn="just">
              <a:lnSpc>
                <a:spcPct val="150000"/>
              </a:lnSpc>
            </a:pPr>
            <a:r>
              <a:rPr lang="en-US" sz="2400" dirty="0" smtClean="0">
                <a:solidFill>
                  <a:schemeClr val="tx2">
                    <a:lumMod val="50000"/>
                  </a:schemeClr>
                </a:solidFill>
              </a:rPr>
              <a:t>Numbers are </a:t>
            </a:r>
            <a:r>
              <a:rPr lang="en-US" sz="2400" dirty="0">
                <a:solidFill>
                  <a:schemeClr val="tx2">
                    <a:lumMod val="50000"/>
                  </a:schemeClr>
                </a:solidFill>
              </a:rPr>
              <a:t>represented in binary form, and each instruction is a binary code.</a:t>
            </a: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15</a:t>
            </a:fld>
            <a:endParaRPr lang="en-US"/>
          </a:p>
        </p:txBody>
      </p:sp>
    </p:spTree>
    <p:extLst>
      <p:ext uri="{BB962C8B-B14F-4D97-AF65-F5344CB8AC3E}">
        <p14:creationId xmlns:p14="http://schemas.microsoft.com/office/powerpoint/2010/main" val="1858776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IAS Memory Format</a:t>
            </a:r>
            <a:endParaRPr lang="en-US" b="1" dirty="0"/>
          </a:p>
        </p:txBody>
      </p:sp>
      <p:sp>
        <p:nvSpPr>
          <p:cNvPr id="6" name="Content Placeholder 5"/>
          <p:cNvSpPr>
            <a:spLocks noGrp="1"/>
          </p:cNvSpPr>
          <p:nvPr>
            <p:ph idx="1"/>
          </p:nvPr>
        </p:nvSpPr>
        <p:spPr>
          <a:xfrm>
            <a:off x="671945" y="1728398"/>
            <a:ext cx="7772400" cy="4050792"/>
          </a:xfrm>
        </p:spPr>
        <p:txBody>
          <a:bodyPr/>
          <a:lstStyle/>
          <a:p>
            <a:r>
              <a:rPr lang="en-US" sz="2000" dirty="0">
                <a:solidFill>
                  <a:schemeClr val="tx2">
                    <a:lumMod val="50000"/>
                  </a:schemeClr>
                </a:solidFill>
              </a:rPr>
              <a:t>Each number is represented by a sign bit and a 39-bit </a:t>
            </a:r>
            <a:r>
              <a:rPr lang="en-US" sz="2000" dirty="0" smtClean="0">
                <a:solidFill>
                  <a:schemeClr val="tx2">
                    <a:lumMod val="50000"/>
                  </a:schemeClr>
                </a:solidFill>
              </a:rPr>
              <a:t>value</a:t>
            </a:r>
            <a:r>
              <a:rPr lang="en-US" sz="2000" dirty="0">
                <a:solidFill>
                  <a:schemeClr val="tx2">
                    <a:lumMod val="50000"/>
                  </a:schemeClr>
                </a:solidFill>
              </a:rPr>
              <a:t>. </a:t>
            </a:r>
            <a:endParaRPr lang="en-US" sz="2000" dirty="0" smtClean="0">
              <a:solidFill>
                <a:schemeClr val="tx2">
                  <a:lumMod val="50000"/>
                </a:schemeClr>
              </a:solidFill>
            </a:endParaRPr>
          </a:p>
          <a:p>
            <a:r>
              <a:rPr lang="en-US" sz="2000" dirty="0" smtClean="0">
                <a:solidFill>
                  <a:schemeClr val="tx2">
                    <a:lumMod val="50000"/>
                  </a:schemeClr>
                </a:solidFill>
              </a:rPr>
              <a:t>A </a:t>
            </a:r>
            <a:r>
              <a:rPr lang="en-US" sz="2000" dirty="0">
                <a:solidFill>
                  <a:schemeClr val="tx2">
                    <a:lumMod val="50000"/>
                  </a:schemeClr>
                </a:solidFill>
              </a:rPr>
              <a:t>word may also contain two 20-bit instructions, with each </a:t>
            </a:r>
            <a:r>
              <a:rPr lang="en-US" sz="2000" dirty="0" smtClean="0">
                <a:solidFill>
                  <a:schemeClr val="tx2">
                    <a:lumMod val="50000"/>
                  </a:schemeClr>
                </a:solidFill>
              </a:rPr>
              <a:t>instruction consisting </a:t>
            </a:r>
            <a:r>
              <a:rPr lang="en-US" sz="2000" dirty="0">
                <a:solidFill>
                  <a:schemeClr val="tx2">
                    <a:lumMod val="50000"/>
                  </a:schemeClr>
                </a:solidFill>
              </a:rPr>
              <a:t>of </a:t>
            </a:r>
            <a:r>
              <a:rPr lang="en-US" sz="2000" dirty="0" smtClean="0">
                <a:solidFill>
                  <a:schemeClr val="tx2">
                    <a:lumMod val="50000"/>
                  </a:schemeClr>
                </a:solidFill>
              </a:rPr>
              <a:t>8-bit </a:t>
            </a:r>
            <a:r>
              <a:rPr lang="en-US" sz="2000" dirty="0">
                <a:solidFill>
                  <a:schemeClr val="tx2">
                    <a:lumMod val="50000"/>
                  </a:schemeClr>
                </a:solidFill>
              </a:rPr>
              <a:t>operation code </a:t>
            </a:r>
            <a:r>
              <a:rPr lang="en-US" sz="2000" dirty="0" smtClean="0">
                <a:solidFill>
                  <a:schemeClr val="tx2">
                    <a:lumMod val="50000"/>
                  </a:schemeClr>
                </a:solidFill>
              </a:rPr>
              <a:t>(opcode) and 12-bit address</a:t>
            </a:r>
            <a:endParaRPr lang="en-US" sz="2000" dirty="0">
              <a:solidFill>
                <a:schemeClr val="tx2">
                  <a:lumMod val="50000"/>
                </a:schemeClr>
              </a:solidFill>
            </a:endParaRP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16</a:t>
            </a:fld>
            <a:endParaRPr lang="en-US"/>
          </a:p>
        </p:txBody>
      </p:sp>
      <p:pic>
        <p:nvPicPr>
          <p:cNvPr id="3" name="Picture 2"/>
          <p:cNvPicPr>
            <a:picLocks noChangeAspect="1"/>
          </p:cNvPicPr>
          <p:nvPr/>
        </p:nvPicPr>
        <p:blipFill>
          <a:blip r:embed="rId2"/>
          <a:stretch>
            <a:fillRect/>
          </a:stretch>
        </p:blipFill>
        <p:spPr>
          <a:xfrm>
            <a:off x="1295400" y="3157366"/>
            <a:ext cx="6553200" cy="3624434"/>
          </a:xfrm>
          <a:prstGeom prst="rect">
            <a:avLst/>
          </a:prstGeom>
        </p:spPr>
      </p:pic>
    </p:spTree>
    <p:extLst>
      <p:ext uri="{BB962C8B-B14F-4D97-AF65-F5344CB8AC3E}">
        <p14:creationId xmlns:p14="http://schemas.microsoft.com/office/powerpoint/2010/main" val="12763959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IAS Main Registers</a:t>
            </a:r>
            <a:endParaRPr lang="en-US" b="1" dirty="0"/>
          </a:p>
        </p:txBody>
      </p:sp>
      <p:sp>
        <p:nvSpPr>
          <p:cNvPr id="6" name="Content Placeholder 5"/>
          <p:cNvSpPr>
            <a:spLocks noGrp="1"/>
          </p:cNvSpPr>
          <p:nvPr>
            <p:ph idx="1"/>
          </p:nvPr>
        </p:nvSpPr>
        <p:spPr/>
        <p:txBody>
          <a:bodyPr>
            <a:normAutofit fontScale="85000" lnSpcReduction="10000"/>
          </a:bodyPr>
          <a:lstStyle/>
          <a:p>
            <a:r>
              <a:rPr lang="en-US" sz="2000" b="1" dirty="0" smtClean="0">
                <a:solidFill>
                  <a:schemeClr val="tx2">
                    <a:lumMod val="50000"/>
                  </a:schemeClr>
                </a:solidFill>
              </a:rPr>
              <a:t>Memory </a:t>
            </a:r>
            <a:r>
              <a:rPr lang="en-US" sz="2000" b="1" dirty="0">
                <a:solidFill>
                  <a:schemeClr val="tx2">
                    <a:lumMod val="50000"/>
                  </a:schemeClr>
                </a:solidFill>
              </a:rPr>
              <a:t>buffer register (MBR):</a:t>
            </a:r>
            <a:r>
              <a:rPr lang="en-US" sz="2000" dirty="0">
                <a:solidFill>
                  <a:schemeClr val="tx2">
                    <a:lumMod val="50000"/>
                  </a:schemeClr>
                </a:solidFill>
              </a:rPr>
              <a:t>Contains a word to be stored in memory or sent </a:t>
            </a:r>
            <a:r>
              <a:rPr lang="en-US" sz="2000" dirty="0" smtClean="0">
                <a:solidFill>
                  <a:schemeClr val="tx2">
                    <a:lumMod val="50000"/>
                  </a:schemeClr>
                </a:solidFill>
              </a:rPr>
              <a:t>to </a:t>
            </a:r>
            <a:r>
              <a:rPr lang="en-US" sz="2000" dirty="0">
                <a:solidFill>
                  <a:schemeClr val="tx2">
                    <a:lumMod val="50000"/>
                  </a:schemeClr>
                </a:solidFill>
              </a:rPr>
              <a:t>the I/O unit, or is used to receive a word from memory or from the I/O unit.</a:t>
            </a:r>
          </a:p>
          <a:p>
            <a:r>
              <a:rPr lang="en-US" sz="2000" b="1" dirty="0" smtClean="0">
                <a:solidFill>
                  <a:schemeClr val="tx2">
                    <a:lumMod val="50000"/>
                  </a:schemeClr>
                </a:solidFill>
              </a:rPr>
              <a:t>Memory </a:t>
            </a:r>
            <a:r>
              <a:rPr lang="en-US" sz="2000" b="1" dirty="0">
                <a:solidFill>
                  <a:schemeClr val="tx2">
                    <a:lumMod val="50000"/>
                  </a:schemeClr>
                </a:solidFill>
              </a:rPr>
              <a:t>address register (MAR):</a:t>
            </a:r>
            <a:r>
              <a:rPr lang="en-US" sz="2000" dirty="0">
                <a:solidFill>
                  <a:schemeClr val="tx2">
                    <a:lumMod val="50000"/>
                  </a:schemeClr>
                </a:solidFill>
              </a:rPr>
              <a:t>Specifies the address in memory of the word </a:t>
            </a:r>
            <a:r>
              <a:rPr lang="en-US" sz="2000" dirty="0" smtClean="0">
                <a:solidFill>
                  <a:schemeClr val="tx2">
                    <a:lumMod val="50000"/>
                  </a:schemeClr>
                </a:solidFill>
              </a:rPr>
              <a:t>to </a:t>
            </a:r>
            <a:r>
              <a:rPr lang="en-US" sz="2000" dirty="0">
                <a:solidFill>
                  <a:schemeClr val="tx2">
                    <a:lumMod val="50000"/>
                  </a:schemeClr>
                </a:solidFill>
              </a:rPr>
              <a:t>be written from or read into the MBR.</a:t>
            </a:r>
          </a:p>
          <a:p>
            <a:r>
              <a:rPr lang="en-US" sz="2000" b="1" dirty="0" smtClean="0">
                <a:solidFill>
                  <a:schemeClr val="tx2">
                    <a:lumMod val="50000"/>
                  </a:schemeClr>
                </a:solidFill>
              </a:rPr>
              <a:t>Instruction </a:t>
            </a:r>
            <a:r>
              <a:rPr lang="en-US" sz="2000" b="1" dirty="0">
                <a:solidFill>
                  <a:schemeClr val="tx2">
                    <a:lumMod val="50000"/>
                  </a:schemeClr>
                </a:solidFill>
              </a:rPr>
              <a:t>register (IR):</a:t>
            </a:r>
            <a:r>
              <a:rPr lang="en-US" sz="2000" dirty="0">
                <a:solidFill>
                  <a:schemeClr val="tx2">
                    <a:lumMod val="50000"/>
                  </a:schemeClr>
                </a:solidFill>
              </a:rPr>
              <a:t>Contains the 8-bit </a:t>
            </a:r>
            <a:r>
              <a:rPr lang="en-US" sz="2000" dirty="0" err="1">
                <a:solidFill>
                  <a:schemeClr val="tx2">
                    <a:lumMod val="50000"/>
                  </a:schemeClr>
                </a:solidFill>
              </a:rPr>
              <a:t>opcode</a:t>
            </a:r>
            <a:r>
              <a:rPr lang="en-US" sz="2000" dirty="0">
                <a:solidFill>
                  <a:schemeClr val="tx2">
                    <a:lumMod val="50000"/>
                  </a:schemeClr>
                </a:solidFill>
              </a:rPr>
              <a:t> instruction being executed.</a:t>
            </a:r>
          </a:p>
          <a:p>
            <a:r>
              <a:rPr lang="en-US" sz="2000" b="1" dirty="0" smtClean="0">
                <a:solidFill>
                  <a:schemeClr val="tx2">
                    <a:lumMod val="50000"/>
                  </a:schemeClr>
                </a:solidFill>
              </a:rPr>
              <a:t>Instruction </a:t>
            </a:r>
            <a:r>
              <a:rPr lang="en-US" sz="2000" b="1" dirty="0">
                <a:solidFill>
                  <a:schemeClr val="tx2">
                    <a:lumMod val="50000"/>
                  </a:schemeClr>
                </a:solidFill>
              </a:rPr>
              <a:t>buffer register (IBR):</a:t>
            </a:r>
            <a:r>
              <a:rPr lang="en-US" sz="2000" dirty="0">
                <a:solidFill>
                  <a:schemeClr val="tx2">
                    <a:lumMod val="50000"/>
                  </a:schemeClr>
                </a:solidFill>
              </a:rPr>
              <a:t>Employed to hold temporarily the </a:t>
            </a:r>
            <a:r>
              <a:rPr lang="en-US" sz="2000" dirty="0" smtClean="0">
                <a:solidFill>
                  <a:schemeClr val="tx2">
                    <a:lumMod val="50000"/>
                  </a:schemeClr>
                </a:solidFill>
              </a:rPr>
              <a:t>right hand </a:t>
            </a:r>
            <a:r>
              <a:rPr lang="en-US" sz="2000" dirty="0">
                <a:solidFill>
                  <a:schemeClr val="tx2">
                    <a:lumMod val="50000"/>
                  </a:schemeClr>
                </a:solidFill>
              </a:rPr>
              <a:t>instruction from a word in memory.</a:t>
            </a:r>
          </a:p>
          <a:p>
            <a:r>
              <a:rPr lang="en-US" sz="2000" b="1" dirty="0" smtClean="0">
                <a:solidFill>
                  <a:schemeClr val="tx2">
                    <a:lumMod val="50000"/>
                  </a:schemeClr>
                </a:solidFill>
              </a:rPr>
              <a:t>Program </a:t>
            </a:r>
            <a:r>
              <a:rPr lang="en-US" sz="2000" b="1" dirty="0">
                <a:solidFill>
                  <a:schemeClr val="tx2">
                    <a:lumMod val="50000"/>
                  </a:schemeClr>
                </a:solidFill>
              </a:rPr>
              <a:t>counter (PC):</a:t>
            </a:r>
            <a:r>
              <a:rPr lang="en-US" sz="2000" dirty="0">
                <a:solidFill>
                  <a:schemeClr val="tx2">
                    <a:lumMod val="50000"/>
                  </a:schemeClr>
                </a:solidFill>
              </a:rPr>
              <a:t>Contains the address of the next instruction pair to </a:t>
            </a:r>
            <a:r>
              <a:rPr lang="en-US" sz="2000" dirty="0" smtClean="0">
                <a:solidFill>
                  <a:schemeClr val="tx2">
                    <a:lumMod val="50000"/>
                  </a:schemeClr>
                </a:solidFill>
              </a:rPr>
              <a:t>be fetched </a:t>
            </a:r>
            <a:r>
              <a:rPr lang="en-US" sz="2000" dirty="0">
                <a:solidFill>
                  <a:schemeClr val="tx2">
                    <a:lumMod val="50000"/>
                  </a:schemeClr>
                </a:solidFill>
              </a:rPr>
              <a:t>from memory.</a:t>
            </a:r>
          </a:p>
          <a:p>
            <a:r>
              <a:rPr lang="en-US" sz="2000" b="1" dirty="0" smtClean="0">
                <a:solidFill>
                  <a:schemeClr val="tx2">
                    <a:lumMod val="50000"/>
                  </a:schemeClr>
                </a:solidFill>
              </a:rPr>
              <a:t>Accumulator </a:t>
            </a:r>
            <a:r>
              <a:rPr lang="en-US" sz="2000" b="1" dirty="0">
                <a:solidFill>
                  <a:schemeClr val="tx2">
                    <a:lumMod val="50000"/>
                  </a:schemeClr>
                </a:solidFill>
              </a:rPr>
              <a:t>(AC) and multiplier quotient (MQ): </a:t>
            </a:r>
            <a:r>
              <a:rPr lang="en-US" sz="2000" dirty="0">
                <a:solidFill>
                  <a:schemeClr val="tx2">
                    <a:lumMod val="50000"/>
                  </a:schemeClr>
                </a:solidFill>
              </a:rPr>
              <a:t>Employed to </a:t>
            </a:r>
            <a:r>
              <a:rPr lang="en-US" sz="2000" dirty="0" smtClean="0">
                <a:solidFill>
                  <a:schemeClr val="tx2">
                    <a:lumMod val="50000"/>
                  </a:schemeClr>
                </a:solidFill>
              </a:rPr>
              <a:t>hold temporarily </a:t>
            </a:r>
            <a:r>
              <a:rPr lang="en-US" sz="2000" dirty="0">
                <a:solidFill>
                  <a:schemeClr val="tx2">
                    <a:lumMod val="50000"/>
                  </a:schemeClr>
                </a:solidFill>
              </a:rPr>
              <a:t>operands and results of ALU operations. For example, the result of </a:t>
            </a:r>
            <a:r>
              <a:rPr lang="en-US" sz="2000" dirty="0" smtClean="0">
                <a:solidFill>
                  <a:schemeClr val="tx2">
                    <a:lumMod val="50000"/>
                  </a:schemeClr>
                </a:solidFill>
              </a:rPr>
              <a:t> multiplying </a:t>
            </a:r>
            <a:r>
              <a:rPr lang="en-US" sz="2000" dirty="0">
                <a:solidFill>
                  <a:schemeClr val="tx2">
                    <a:lumMod val="50000"/>
                  </a:schemeClr>
                </a:solidFill>
              </a:rPr>
              <a:t>two 40-bit numbers is an 80-bit number; the most significant 40 bits </a:t>
            </a:r>
            <a:r>
              <a:rPr lang="en-US" sz="2000" dirty="0" smtClean="0">
                <a:solidFill>
                  <a:schemeClr val="tx2">
                    <a:lumMod val="50000"/>
                  </a:schemeClr>
                </a:solidFill>
              </a:rPr>
              <a:t>are </a:t>
            </a:r>
            <a:r>
              <a:rPr lang="en-US" sz="2000" dirty="0">
                <a:solidFill>
                  <a:schemeClr val="tx2">
                    <a:lumMod val="50000"/>
                  </a:schemeClr>
                </a:solidFill>
              </a:rPr>
              <a:t>stored in the AC and the least significant in the MQ.</a:t>
            </a: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17</a:t>
            </a:fld>
            <a:endParaRPr lang="en-US"/>
          </a:p>
        </p:txBody>
      </p:sp>
    </p:spTree>
    <p:extLst>
      <p:ext uri="{BB962C8B-B14F-4D97-AF65-F5344CB8AC3E}">
        <p14:creationId xmlns:p14="http://schemas.microsoft.com/office/powerpoint/2010/main" val="3458023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609344"/>
          </a:xfrm>
        </p:spPr>
        <p:txBody>
          <a:bodyPr/>
          <a:lstStyle/>
          <a:p>
            <a:pPr algn="ctr"/>
            <a:r>
              <a:rPr lang="en-US" b="1" dirty="0"/>
              <a:t>Expanded Structure of IAS Computer</a:t>
            </a: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18</a:t>
            </a:fld>
            <a:endParaRPr lang="en-US"/>
          </a:p>
        </p:txBody>
      </p:sp>
      <p:pic>
        <p:nvPicPr>
          <p:cNvPr id="8" name="Picture 7"/>
          <p:cNvPicPr>
            <a:picLocks noChangeAspect="1"/>
          </p:cNvPicPr>
          <p:nvPr/>
        </p:nvPicPr>
        <p:blipFill>
          <a:blip r:embed="rId3"/>
          <a:stretch>
            <a:fillRect/>
          </a:stretch>
        </p:blipFill>
        <p:spPr>
          <a:xfrm>
            <a:off x="2313112" y="1371600"/>
            <a:ext cx="4392488" cy="5256584"/>
          </a:xfrm>
          <a:prstGeom prst="rect">
            <a:avLst/>
          </a:prstGeom>
        </p:spPr>
      </p:pic>
    </p:spTree>
    <p:extLst>
      <p:ext uri="{BB962C8B-B14F-4D97-AF65-F5344CB8AC3E}">
        <p14:creationId xmlns:p14="http://schemas.microsoft.com/office/powerpoint/2010/main" val="1534062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IAS operation</a:t>
            </a:r>
            <a:endParaRPr lang="en-US" b="1" dirty="0"/>
          </a:p>
        </p:txBody>
      </p:sp>
      <p:sp>
        <p:nvSpPr>
          <p:cNvPr id="3" name="Content Placeholder 2"/>
          <p:cNvSpPr>
            <a:spLocks noGrp="1"/>
          </p:cNvSpPr>
          <p:nvPr>
            <p:ph idx="1"/>
          </p:nvPr>
        </p:nvSpPr>
        <p:spPr/>
        <p:txBody>
          <a:bodyPr>
            <a:normAutofit fontScale="70000" lnSpcReduction="20000"/>
          </a:bodyPr>
          <a:lstStyle/>
          <a:p>
            <a:pPr algn="just">
              <a:lnSpc>
                <a:spcPct val="150000"/>
              </a:lnSpc>
            </a:pPr>
            <a:r>
              <a:rPr lang="en-US" sz="1800" dirty="0">
                <a:solidFill>
                  <a:schemeClr val="tx2">
                    <a:lumMod val="50000"/>
                  </a:schemeClr>
                </a:solidFill>
              </a:rPr>
              <a:t>O</a:t>
            </a:r>
            <a:r>
              <a:rPr lang="en-US" sz="1800" dirty="0" smtClean="0">
                <a:solidFill>
                  <a:schemeClr val="tx2">
                    <a:lumMod val="50000"/>
                  </a:schemeClr>
                </a:solidFill>
              </a:rPr>
              <a:t>perates </a:t>
            </a:r>
            <a:r>
              <a:rPr lang="en-US" sz="1800" dirty="0">
                <a:solidFill>
                  <a:schemeClr val="tx2">
                    <a:lumMod val="50000"/>
                  </a:schemeClr>
                </a:solidFill>
              </a:rPr>
              <a:t>by repetitively performing an </a:t>
            </a:r>
            <a:r>
              <a:rPr lang="en-US" sz="1800" b="1" i="1" dirty="0" smtClean="0">
                <a:solidFill>
                  <a:schemeClr val="tx2">
                    <a:lumMod val="50000"/>
                  </a:schemeClr>
                </a:solidFill>
              </a:rPr>
              <a:t>Instruction cycle</a:t>
            </a:r>
            <a:r>
              <a:rPr lang="en-US" sz="1800" dirty="0" smtClean="0">
                <a:solidFill>
                  <a:schemeClr val="tx2">
                    <a:lumMod val="50000"/>
                  </a:schemeClr>
                </a:solidFill>
              </a:rPr>
              <a:t>.</a:t>
            </a:r>
          </a:p>
          <a:p>
            <a:pPr algn="just">
              <a:lnSpc>
                <a:spcPct val="150000"/>
              </a:lnSpc>
            </a:pPr>
            <a:r>
              <a:rPr lang="en-US" sz="1800" dirty="0" smtClean="0">
                <a:solidFill>
                  <a:schemeClr val="tx2">
                    <a:lumMod val="50000"/>
                  </a:schemeClr>
                </a:solidFill>
              </a:rPr>
              <a:t>Each </a:t>
            </a:r>
            <a:r>
              <a:rPr lang="en-US" sz="1800" dirty="0">
                <a:solidFill>
                  <a:schemeClr val="tx2">
                    <a:lumMod val="50000"/>
                  </a:schemeClr>
                </a:solidFill>
              </a:rPr>
              <a:t>instruction cycle consists of two </a:t>
            </a:r>
            <a:r>
              <a:rPr lang="en-US" sz="1800" dirty="0" err="1" smtClean="0">
                <a:solidFill>
                  <a:schemeClr val="tx2">
                    <a:lumMod val="50000"/>
                  </a:schemeClr>
                </a:solidFill>
              </a:rPr>
              <a:t>subcycles</a:t>
            </a:r>
            <a:r>
              <a:rPr lang="en-US" sz="1800" dirty="0" smtClean="0">
                <a:solidFill>
                  <a:schemeClr val="tx2">
                    <a:lumMod val="50000"/>
                  </a:schemeClr>
                </a:solidFill>
              </a:rPr>
              <a:t>. </a:t>
            </a:r>
            <a:r>
              <a:rPr lang="en-US" sz="1800" b="1" i="1" dirty="0" smtClean="0">
                <a:solidFill>
                  <a:schemeClr val="tx2">
                    <a:lumMod val="50000"/>
                  </a:schemeClr>
                </a:solidFill>
              </a:rPr>
              <a:t>Instruction Fetch </a:t>
            </a:r>
            <a:r>
              <a:rPr lang="en-US" sz="1800" dirty="0" smtClean="0">
                <a:solidFill>
                  <a:schemeClr val="tx2">
                    <a:lumMod val="50000"/>
                  </a:schemeClr>
                </a:solidFill>
              </a:rPr>
              <a:t>and </a:t>
            </a:r>
            <a:r>
              <a:rPr lang="en-US" sz="1800" b="1" i="1" dirty="0" smtClean="0">
                <a:solidFill>
                  <a:schemeClr val="tx2">
                    <a:lumMod val="50000"/>
                  </a:schemeClr>
                </a:solidFill>
              </a:rPr>
              <a:t>Instruction Execute Cycle</a:t>
            </a:r>
          </a:p>
          <a:p>
            <a:pPr algn="just">
              <a:lnSpc>
                <a:spcPct val="150000"/>
              </a:lnSpc>
            </a:pPr>
            <a:r>
              <a:rPr lang="en-US" sz="1800" dirty="0" smtClean="0">
                <a:solidFill>
                  <a:schemeClr val="tx2">
                    <a:lumMod val="50000"/>
                  </a:schemeClr>
                </a:solidFill>
              </a:rPr>
              <a:t>In fetch cycle the </a:t>
            </a:r>
            <a:r>
              <a:rPr lang="en-US" sz="1800" dirty="0" err="1">
                <a:solidFill>
                  <a:schemeClr val="tx2">
                    <a:lumMod val="50000"/>
                  </a:schemeClr>
                </a:solidFill>
              </a:rPr>
              <a:t>opcode</a:t>
            </a:r>
            <a:r>
              <a:rPr lang="en-US" sz="1800" dirty="0">
                <a:solidFill>
                  <a:schemeClr val="tx2">
                    <a:lumMod val="50000"/>
                  </a:schemeClr>
                </a:solidFill>
              </a:rPr>
              <a:t> of the next instruction is loaded into the IR and the address portion is </a:t>
            </a:r>
            <a:r>
              <a:rPr lang="en-US" sz="1800" dirty="0" smtClean="0">
                <a:solidFill>
                  <a:schemeClr val="tx2">
                    <a:lumMod val="50000"/>
                  </a:schemeClr>
                </a:solidFill>
              </a:rPr>
              <a:t>loaded </a:t>
            </a:r>
            <a:r>
              <a:rPr lang="en-US" sz="1800" dirty="0">
                <a:solidFill>
                  <a:schemeClr val="tx2">
                    <a:lumMod val="50000"/>
                  </a:schemeClr>
                </a:solidFill>
              </a:rPr>
              <a:t>into the MAR. </a:t>
            </a:r>
            <a:endParaRPr lang="en-US" sz="1800" dirty="0" smtClean="0">
              <a:solidFill>
                <a:schemeClr val="tx2">
                  <a:lumMod val="50000"/>
                </a:schemeClr>
              </a:solidFill>
            </a:endParaRPr>
          </a:p>
          <a:p>
            <a:pPr algn="just">
              <a:lnSpc>
                <a:spcPct val="150000"/>
              </a:lnSpc>
            </a:pPr>
            <a:r>
              <a:rPr lang="en-US" sz="1800" dirty="0" smtClean="0">
                <a:solidFill>
                  <a:schemeClr val="tx2">
                    <a:lumMod val="50000"/>
                  </a:schemeClr>
                </a:solidFill>
              </a:rPr>
              <a:t>This </a:t>
            </a:r>
            <a:r>
              <a:rPr lang="en-US" sz="1800" dirty="0">
                <a:solidFill>
                  <a:schemeClr val="tx2">
                    <a:lumMod val="50000"/>
                  </a:schemeClr>
                </a:solidFill>
              </a:rPr>
              <a:t>instruction may be taken from the </a:t>
            </a:r>
            <a:r>
              <a:rPr lang="en-US" sz="1800" dirty="0" smtClean="0">
                <a:solidFill>
                  <a:schemeClr val="tx2">
                    <a:lumMod val="50000"/>
                  </a:schemeClr>
                </a:solidFill>
              </a:rPr>
              <a:t>IBR or from </a:t>
            </a:r>
            <a:r>
              <a:rPr lang="en-US" sz="1800" dirty="0">
                <a:solidFill>
                  <a:schemeClr val="tx2">
                    <a:lumMod val="50000"/>
                  </a:schemeClr>
                </a:solidFill>
              </a:rPr>
              <a:t>memory by loading a word into the MBR, and then down to the IBR, </a:t>
            </a:r>
            <a:r>
              <a:rPr lang="en-US" sz="1800" dirty="0" smtClean="0">
                <a:solidFill>
                  <a:schemeClr val="tx2">
                    <a:lumMod val="50000"/>
                  </a:schemeClr>
                </a:solidFill>
              </a:rPr>
              <a:t>IR</a:t>
            </a:r>
            <a:r>
              <a:rPr lang="en-US" sz="1800" dirty="0">
                <a:solidFill>
                  <a:schemeClr val="tx2">
                    <a:lumMod val="50000"/>
                  </a:schemeClr>
                </a:solidFill>
              </a:rPr>
              <a:t>, and MAR.</a:t>
            </a:r>
          </a:p>
          <a:p>
            <a:pPr algn="just">
              <a:lnSpc>
                <a:spcPct val="150000"/>
              </a:lnSpc>
            </a:pPr>
            <a:r>
              <a:rPr lang="en-US" sz="1800" dirty="0" smtClean="0">
                <a:solidFill>
                  <a:schemeClr val="tx2">
                    <a:lumMod val="50000"/>
                  </a:schemeClr>
                </a:solidFill>
              </a:rPr>
              <a:t>There </a:t>
            </a:r>
            <a:r>
              <a:rPr lang="en-US" sz="1800" dirty="0">
                <a:solidFill>
                  <a:schemeClr val="tx2">
                    <a:lumMod val="50000"/>
                  </a:schemeClr>
                </a:solidFill>
              </a:rPr>
              <a:t>is only one </a:t>
            </a:r>
            <a:r>
              <a:rPr lang="en-US" sz="1800" dirty="0" smtClean="0">
                <a:solidFill>
                  <a:schemeClr val="tx2">
                    <a:lumMod val="50000"/>
                  </a:schemeClr>
                </a:solidFill>
              </a:rPr>
              <a:t>register </a:t>
            </a:r>
            <a:r>
              <a:rPr lang="en-US" sz="1800" dirty="0">
                <a:solidFill>
                  <a:schemeClr val="tx2">
                    <a:lumMod val="50000"/>
                  </a:schemeClr>
                </a:solidFill>
              </a:rPr>
              <a:t>that is used to specify the address in memory for a read or </a:t>
            </a:r>
            <a:r>
              <a:rPr lang="en-US" sz="1800" dirty="0" smtClean="0">
                <a:solidFill>
                  <a:schemeClr val="tx2">
                    <a:lumMod val="50000"/>
                  </a:schemeClr>
                </a:solidFill>
              </a:rPr>
              <a:t>write  and One </a:t>
            </a:r>
            <a:r>
              <a:rPr lang="en-US" sz="1800" dirty="0">
                <a:solidFill>
                  <a:schemeClr val="tx2">
                    <a:lumMod val="50000"/>
                  </a:schemeClr>
                </a:solidFill>
              </a:rPr>
              <a:t>register </a:t>
            </a:r>
            <a:r>
              <a:rPr lang="en-US" sz="1800" dirty="0" smtClean="0">
                <a:solidFill>
                  <a:schemeClr val="tx2">
                    <a:lumMod val="50000"/>
                  </a:schemeClr>
                </a:solidFill>
              </a:rPr>
              <a:t>is used </a:t>
            </a:r>
            <a:r>
              <a:rPr lang="en-US" sz="1800" dirty="0">
                <a:solidFill>
                  <a:schemeClr val="tx2">
                    <a:lumMod val="50000"/>
                  </a:schemeClr>
                </a:solidFill>
              </a:rPr>
              <a:t>for the source or destination</a:t>
            </a:r>
            <a:r>
              <a:rPr lang="en-US" sz="1800" dirty="0" smtClean="0">
                <a:solidFill>
                  <a:schemeClr val="tx2">
                    <a:lumMod val="50000"/>
                  </a:schemeClr>
                </a:solidFill>
              </a:rPr>
              <a:t>.</a:t>
            </a:r>
          </a:p>
          <a:p>
            <a:pPr algn="just">
              <a:lnSpc>
                <a:spcPct val="150000"/>
              </a:lnSpc>
            </a:pPr>
            <a:r>
              <a:rPr lang="en-US" sz="1800" dirty="0">
                <a:solidFill>
                  <a:schemeClr val="tx2">
                    <a:lumMod val="50000"/>
                  </a:schemeClr>
                </a:solidFill>
              </a:rPr>
              <a:t>Once the </a:t>
            </a:r>
            <a:r>
              <a:rPr lang="en-US" sz="1800" dirty="0" err="1">
                <a:solidFill>
                  <a:schemeClr val="tx2">
                    <a:lumMod val="50000"/>
                  </a:schemeClr>
                </a:solidFill>
              </a:rPr>
              <a:t>opcode</a:t>
            </a:r>
            <a:r>
              <a:rPr lang="en-US" sz="1800" dirty="0">
                <a:solidFill>
                  <a:schemeClr val="tx2">
                    <a:lumMod val="50000"/>
                  </a:schemeClr>
                </a:solidFill>
              </a:rPr>
              <a:t> is in the IR, the execute </a:t>
            </a:r>
            <a:r>
              <a:rPr lang="en-US" sz="1800" dirty="0" smtClean="0">
                <a:solidFill>
                  <a:schemeClr val="tx2">
                    <a:lumMod val="50000"/>
                  </a:schemeClr>
                </a:solidFill>
              </a:rPr>
              <a:t>cycle is </a:t>
            </a:r>
            <a:r>
              <a:rPr lang="en-US" sz="1800" dirty="0">
                <a:solidFill>
                  <a:schemeClr val="tx2">
                    <a:lumMod val="50000"/>
                  </a:schemeClr>
                </a:solidFill>
              </a:rPr>
              <a:t>performed. </a:t>
            </a:r>
            <a:endParaRPr lang="en-US" sz="1800" dirty="0" smtClean="0">
              <a:solidFill>
                <a:schemeClr val="tx2">
                  <a:lumMod val="50000"/>
                </a:schemeClr>
              </a:solidFill>
            </a:endParaRPr>
          </a:p>
          <a:p>
            <a:pPr algn="just">
              <a:lnSpc>
                <a:spcPct val="150000"/>
              </a:lnSpc>
            </a:pPr>
            <a:r>
              <a:rPr lang="en-US" sz="1800" dirty="0" smtClean="0">
                <a:solidFill>
                  <a:schemeClr val="tx2">
                    <a:lumMod val="50000"/>
                  </a:schemeClr>
                </a:solidFill>
              </a:rPr>
              <a:t>Control </a:t>
            </a:r>
            <a:r>
              <a:rPr lang="en-US" sz="1800" dirty="0">
                <a:solidFill>
                  <a:schemeClr val="tx2">
                    <a:lumMod val="50000"/>
                  </a:schemeClr>
                </a:solidFill>
              </a:rPr>
              <a:t>circuitry </a:t>
            </a:r>
            <a:r>
              <a:rPr lang="en-US" sz="1800" dirty="0" smtClean="0">
                <a:solidFill>
                  <a:schemeClr val="tx2">
                    <a:lumMod val="50000"/>
                  </a:schemeClr>
                </a:solidFill>
              </a:rPr>
              <a:t>interprets </a:t>
            </a:r>
            <a:r>
              <a:rPr lang="en-US" sz="1800" dirty="0">
                <a:solidFill>
                  <a:schemeClr val="tx2">
                    <a:lumMod val="50000"/>
                  </a:schemeClr>
                </a:solidFill>
              </a:rPr>
              <a:t>the </a:t>
            </a:r>
            <a:r>
              <a:rPr lang="en-US" sz="1800" dirty="0" err="1">
                <a:solidFill>
                  <a:schemeClr val="tx2">
                    <a:lumMod val="50000"/>
                  </a:schemeClr>
                </a:solidFill>
              </a:rPr>
              <a:t>opcode</a:t>
            </a:r>
            <a:r>
              <a:rPr lang="en-US" sz="1800" dirty="0">
                <a:solidFill>
                  <a:schemeClr val="tx2">
                    <a:lumMod val="50000"/>
                  </a:schemeClr>
                </a:solidFill>
              </a:rPr>
              <a:t> and executes the </a:t>
            </a:r>
            <a:r>
              <a:rPr lang="en-US" sz="1800" dirty="0" smtClean="0">
                <a:solidFill>
                  <a:schemeClr val="tx2">
                    <a:lumMod val="50000"/>
                  </a:schemeClr>
                </a:solidFill>
              </a:rPr>
              <a:t>instruction.</a:t>
            </a:r>
            <a:endParaRPr lang="en-US" sz="1800" dirty="0">
              <a:solidFill>
                <a:schemeClr val="tx2">
                  <a:lumMod val="50000"/>
                </a:schemeClr>
              </a:solidFill>
            </a:endParaRP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19</a:t>
            </a:fld>
            <a:endParaRPr lang="en-US"/>
          </a:p>
        </p:txBody>
      </p:sp>
    </p:spTree>
    <p:extLst>
      <p:ext uri="{BB962C8B-B14F-4D97-AF65-F5344CB8AC3E}">
        <p14:creationId xmlns:p14="http://schemas.microsoft.com/office/powerpoint/2010/main" val="3668161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Learning Objectives</a:t>
            </a:r>
            <a:endParaRPr lang="am-ET" dirty="0"/>
          </a:p>
        </p:txBody>
      </p:sp>
      <p:sp>
        <p:nvSpPr>
          <p:cNvPr id="12" name="Content Placeholder 11"/>
          <p:cNvSpPr>
            <a:spLocks noGrp="1"/>
          </p:cNvSpPr>
          <p:nvPr>
            <p:ph idx="1"/>
          </p:nvPr>
        </p:nvSpPr>
        <p:spPr/>
        <p:txBody>
          <a:bodyPr>
            <a:normAutofit fontScale="92500" lnSpcReduction="10000"/>
          </a:bodyPr>
          <a:lstStyle/>
          <a:p>
            <a:pPr>
              <a:lnSpc>
                <a:spcPct val="150000"/>
              </a:lnSpc>
            </a:pPr>
            <a:r>
              <a:rPr lang="en-US" sz="2400" dirty="0">
                <a:solidFill>
                  <a:schemeClr val="tx2">
                    <a:lumMod val="50000"/>
                  </a:schemeClr>
                </a:solidFill>
              </a:rPr>
              <a:t>Know the difference bin CA &amp; CO</a:t>
            </a:r>
          </a:p>
          <a:p>
            <a:pPr>
              <a:lnSpc>
                <a:spcPct val="150000"/>
              </a:lnSpc>
            </a:pPr>
            <a:r>
              <a:rPr lang="en-US" sz="2400" dirty="0">
                <a:solidFill>
                  <a:schemeClr val="tx2">
                    <a:lumMod val="50000"/>
                  </a:schemeClr>
                </a:solidFill>
              </a:rPr>
              <a:t>Explain the general functions and structure of a digital computer</a:t>
            </a:r>
            <a:r>
              <a:rPr lang="en-US" sz="2400" dirty="0" smtClean="0">
                <a:solidFill>
                  <a:schemeClr val="tx2">
                    <a:lumMod val="50000"/>
                  </a:schemeClr>
                </a:solidFill>
              </a:rPr>
              <a:t>.</a:t>
            </a:r>
          </a:p>
          <a:p>
            <a:pPr>
              <a:lnSpc>
                <a:spcPct val="150000"/>
              </a:lnSpc>
            </a:pPr>
            <a:r>
              <a:rPr lang="en-US" sz="2400" dirty="0" smtClean="0">
                <a:solidFill>
                  <a:schemeClr val="tx2">
                    <a:lumMod val="50000"/>
                  </a:schemeClr>
                </a:solidFill>
              </a:rPr>
              <a:t>Present </a:t>
            </a:r>
            <a:r>
              <a:rPr lang="en-US" sz="2400" dirty="0">
                <a:solidFill>
                  <a:schemeClr val="tx2">
                    <a:lumMod val="50000"/>
                  </a:schemeClr>
                </a:solidFill>
              </a:rPr>
              <a:t>an overview of the evolution of computer </a:t>
            </a:r>
            <a:r>
              <a:rPr lang="en-US" sz="2400" dirty="0" smtClean="0">
                <a:solidFill>
                  <a:schemeClr val="tx2">
                    <a:lumMod val="50000"/>
                  </a:schemeClr>
                </a:solidFill>
              </a:rPr>
              <a:t>technology</a:t>
            </a:r>
          </a:p>
          <a:p>
            <a:pPr>
              <a:lnSpc>
                <a:spcPct val="150000"/>
              </a:lnSpc>
            </a:pPr>
            <a:r>
              <a:rPr lang="en-US" sz="2400" dirty="0">
                <a:solidFill>
                  <a:schemeClr val="tx2">
                    <a:lumMod val="50000"/>
                  </a:schemeClr>
                </a:solidFill>
              </a:rPr>
              <a:t>Understand the key performance issues that relate to computer design.</a:t>
            </a:r>
            <a:endParaRPr lang="en-US" sz="2400" dirty="0" smtClean="0">
              <a:solidFill>
                <a:schemeClr val="tx2">
                  <a:lumMod val="50000"/>
                </a:schemeClr>
              </a:solidFill>
            </a:endParaRPr>
          </a:p>
          <a:p>
            <a:endParaRPr lang="am-ET" dirty="0">
              <a:solidFill>
                <a:schemeClr val="tx2">
                  <a:lumMod val="50000"/>
                </a:schemeClr>
              </a:solidFill>
            </a:endParaRPr>
          </a:p>
        </p:txBody>
      </p:sp>
      <p:sp>
        <p:nvSpPr>
          <p:cNvPr id="3" name="Footer Placeholder 2"/>
          <p:cNvSpPr>
            <a:spLocks noGrp="1"/>
          </p:cNvSpPr>
          <p:nvPr>
            <p:ph type="ftr" sz="quarter" idx="11"/>
          </p:nvPr>
        </p:nvSpPr>
        <p:spPr/>
        <p:txBody>
          <a:bodyPr/>
          <a:lstStyle/>
          <a:p>
            <a:r>
              <a:rPr lang="en-US" smtClean="0"/>
              <a:t>Computer Architecture and Organization</a:t>
            </a:r>
            <a:endParaRPr lang="en-US"/>
          </a:p>
        </p:txBody>
      </p:sp>
      <p:sp>
        <p:nvSpPr>
          <p:cNvPr id="4" name="Slide Number Placeholder 3"/>
          <p:cNvSpPr>
            <a:spLocks noGrp="1"/>
          </p:cNvSpPr>
          <p:nvPr>
            <p:ph type="sldNum" sz="quarter" idx="12"/>
          </p:nvPr>
        </p:nvSpPr>
        <p:spPr/>
        <p:txBody>
          <a:bodyPr/>
          <a:lstStyle/>
          <a:p>
            <a:fld id="{FB7EC7F1-0C1B-40CA-864C-71B22EF934BF}" type="slidenum">
              <a:rPr lang="en-US" smtClean="0"/>
              <a:pPr/>
              <a:t>2</a:t>
            </a:fld>
            <a:endParaRPr lang="en-US"/>
          </a:p>
        </p:txBody>
      </p:sp>
    </p:spTree>
    <p:extLst>
      <p:ext uri="{BB962C8B-B14F-4D97-AF65-F5344CB8AC3E}">
        <p14:creationId xmlns:p14="http://schemas.microsoft.com/office/powerpoint/2010/main" val="961713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IAS Instruction Set</a:t>
            </a:r>
            <a:endParaRPr lang="en-US" b="1" dirty="0"/>
          </a:p>
        </p:txBody>
      </p:sp>
      <p:sp>
        <p:nvSpPr>
          <p:cNvPr id="3" name="Content Placeholder 2"/>
          <p:cNvSpPr>
            <a:spLocks noGrp="1"/>
          </p:cNvSpPr>
          <p:nvPr>
            <p:ph idx="1"/>
          </p:nvPr>
        </p:nvSpPr>
        <p:spPr/>
        <p:txBody>
          <a:bodyPr>
            <a:normAutofit fontScale="77500" lnSpcReduction="20000"/>
          </a:bodyPr>
          <a:lstStyle/>
          <a:p>
            <a:pPr marL="0" indent="0" algn="just">
              <a:lnSpc>
                <a:spcPct val="150000"/>
              </a:lnSpc>
              <a:buNone/>
            </a:pPr>
            <a:r>
              <a:rPr lang="en-US" sz="1800" dirty="0">
                <a:solidFill>
                  <a:schemeClr val="tx2">
                    <a:lumMod val="50000"/>
                  </a:schemeClr>
                </a:solidFill>
              </a:rPr>
              <a:t>The IAS computer had a total of 21 instructions, which </a:t>
            </a:r>
            <a:r>
              <a:rPr lang="en-US" sz="1800" dirty="0" smtClean="0">
                <a:solidFill>
                  <a:schemeClr val="tx2">
                    <a:lumMod val="50000"/>
                  </a:schemeClr>
                </a:solidFill>
              </a:rPr>
              <a:t>can </a:t>
            </a:r>
            <a:r>
              <a:rPr lang="en-US" sz="1800" dirty="0">
                <a:solidFill>
                  <a:schemeClr val="tx2">
                    <a:lumMod val="50000"/>
                  </a:schemeClr>
                </a:solidFill>
              </a:rPr>
              <a:t>be grouped as </a:t>
            </a:r>
            <a:r>
              <a:rPr lang="en-US" sz="1800" dirty="0" smtClean="0">
                <a:solidFill>
                  <a:schemeClr val="tx2">
                    <a:lumMod val="50000"/>
                  </a:schemeClr>
                </a:solidFill>
              </a:rPr>
              <a:t>follows:</a:t>
            </a:r>
          </a:p>
          <a:p>
            <a:pPr algn="just">
              <a:lnSpc>
                <a:spcPct val="150000"/>
              </a:lnSpc>
            </a:pPr>
            <a:r>
              <a:rPr lang="en-US" sz="1800" b="1" dirty="0" smtClean="0">
                <a:solidFill>
                  <a:schemeClr val="tx2">
                    <a:lumMod val="50000"/>
                  </a:schemeClr>
                </a:solidFill>
              </a:rPr>
              <a:t>Data transfer: </a:t>
            </a:r>
            <a:r>
              <a:rPr lang="en-US" sz="1800" dirty="0" smtClean="0">
                <a:solidFill>
                  <a:schemeClr val="tx2">
                    <a:lumMod val="50000"/>
                  </a:schemeClr>
                </a:solidFill>
              </a:rPr>
              <a:t>Move data between memory and ALU registers or between two ALU registers.</a:t>
            </a:r>
          </a:p>
          <a:p>
            <a:pPr algn="just">
              <a:lnSpc>
                <a:spcPct val="150000"/>
              </a:lnSpc>
            </a:pPr>
            <a:r>
              <a:rPr lang="en-US" sz="1800" b="1" dirty="0" smtClean="0">
                <a:solidFill>
                  <a:schemeClr val="tx2">
                    <a:lumMod val="50000"/>
                  </a:schemeClr>
                </a:solidFill>
              </a:rPr>
              <a:t>Unconditional </a:t>
            </a:r>
            <a:r>
              <a:rPr lang="en-US" sz="1800" b="1" dirty="0">
                <a:solidFill>
                  <a:schemeClr val="tx2">
                    <a:lumMod val="50000"/>
                  </a:schemeClr>
                </a:solidFill>
              </a:rPr>
              <a:t>branch: </a:t>
            </a:r>
            <a:r>
              <a:rPr lang="en-US" sz="1800" dirty="0">
                <a:solidFill>
                  <a:schemeClr val="tx2">
                    <a:lumMod val="50000"/>
                  </a:schemeClr>
                </a:solidFill>
              </a:rPr>
              <a:t>Normally, the control unit executes instructions in </a:t>
            </a:r>
            <a:r>
              <a:rPr lang="en-US" sz="1800" dirty="0" smtClean="0">
                <a:solidFill>
                  <a:schemeClr val="tx2">
                    <a:lumMod val="50000"/>
                  </a:schemeClr>
                </a:solidFill>
              </a:rPr>
              <a:t>sequence </a:t>
            </a:r>
            <a:r>
              <a:rPr lang="en-US" sz="1800" dirty="0">
                <a:solidFill>
                  <a:schemeClr val="tx2">
                    <a:lumMod val="50000"/>
                  </a:schemeClr>
                </a:solidFill>
              </a:rPr>
              <a:t>from memory. This sequence can be changed by a branch instruction, </a:t>
            </a:r>
            <a:r>
              <a:rPr lang="en-US" sz="1800" dirty="0" smtClean="0">
                <a:solidFill>
                  <a:schemeClr val="tx2">
                    <a:lumMod val="50000"/>
                  </a:schemeClr>
                </a:solidFill>
              </a:rPr>
              <a:t>which </a:t>
            </a:r>
            <a:r>
              <a:rPr lang="en-US" sz="1800" dirty="0">
                <a:solidFill>
                  <a:schemeClr val="tx2">
                    <a:lumMod val="50000"/>
                  </a:schemeClr>
                </a:solidFill>
              </a:rPr>
              <a:t>facilitates repetitive operations.</a:t>
            </a:r>
          </a:p>
          <a:p>
            <a:pPr algn="just">
              <a:lnSpc>
                <a:spcPct val="150000"/>
              </a:lnSpc>
            </a:pPr>
            <a:r>
              <a:rPr lang="en-US" sz="1800" b="1" dirty="0" smtClean="0">
                <a:solidFill>
                  <a:schemeClr val="tx2">
                    <a:lumMod val="50000"/>
                  </a:schemeClr>
                </a:solidFill>
              </a:rPr>
              <a:t>Conditional </a:t>
            </a:r>
            <a:r>
              <a:rPr lang="en-US" sz="1800" b="1" dirty="0">
                <a:solidFill>
                  <a:schemeClr val="tx2">
                    <a:lumMod val="50000"/>
                  </a:schemeClr>
                </a:solidFill>
              </a:rPr>
              <a:t>branch: </a:t>
            </a:r>
            <a:r>
              <a:rPr lang="en-US" sz="1800" dirty="0" smtClean="0">
                <a:solidFill>
                  <a:schemeClr val="tx2">
                    <a:lumMod val="50000"/>
                  </a:schemeClr>
                </a:solidFill>
              </a:rPr>
              <a:t> The </a:t>
            </a:r>
            <a:r>
              <a:rPr lang="en-US" sz="1800" dirty="0">
                <a:solidFill>
                  <a:schemeClr val="tx2">
                    <a:lumMod val="50000"/>
                  </a:schemeClr>
                </a:solidFill>
              </a:rPr>
              <a:t>branch can be made dependent on a condition, thus </a:t>
            </a:r>
            <a:r>
              <a:rPr lang="en-US" sz="1800" dirty="0" smtClean="0">
                <a:solidFill>
                  <a:schemeClr val="tx2">
                    <a:lumMod val="50000"/>
                  </a:schemeClr>
                </a:solidFill>
              </a:rPr>
              <a:t>allowing </a:t>
            </a:r>
            <a:r>
              <a:rPr lang="en-US" sz="1800" dirty="0">
                <a:solidFill>
                  <a:schemeClr val="tx2">
                    <a:lumMod val="50000"/>
                  </a:schemeClr>
                </a:solidFill>
              </a:rPr>
              <a:t>decision points.</a:t>
            </a:r>
          </a:p>
          <a:p>
            <a:pPr algn="just">
              <a:lnSpc>
                <a:spcPct val="150000"/>
              </a:lnSpc>
            </a:pPr>
            <a:r>
              <a:rPr lang="en-US" sz="1800" b="1" dirty="0" smtClean="0">
                <a:solidFill>
                  <a:schemeClr val="tx2">
                    <a:lumMod val="50000"/>
                  </a:schemeClr>
                </a:solidFill>
              </a:rPr>
              <a:t>Arithmetic</a:t>
            </a:r>
            <a:r>
              <a:rPr lang="en-US" sz="1800" b="1" dirty="0">
                <a:solidFill>
                  <a:schemeClr val="tx2">
                    <a:lumMod val="50000"/>
                  </a:schemeClr>
                </a:solidFill>
              </a:rPr>
              <a:t>: </a:t>
            </a:r>
            <a:r>
              <a:rPr lang="en-US" sz="1800" dirty="0">
                <a:solidFill>
                  <a:schemeClr val="tx2">
                    <a:lumMod val="50000"/>
                  </a:schemeClr>
                </a:solidFill>
              </a:rPr>
              <a:t>Operations performed by the ALU.</a:t>
            </a:r>
          </a:p>
          <a:p>
            <a:pPr algn="just">
              <a:lnSpc>
                <a:spcPct val="150000"/>
              </a:lnSpc>
            </a:pPr>
            <a:r>
              <a:rPr lang="en-US" sz="1800" b="1" dirty="0" smtClean="0">
                <a:solidFill>
                  <a:schemeClr val="tx2">
                    <a:lumMod val="50000"/>
                  </a:schemeClr>
                </a:solidFill>
              </a:rPr>
              <a:t>Address </a:t>
            </a:r>
            <a:r>
              <a:rPr lang="en-US" sz="1800" b="1" dirty="0">
                <a:solidFill>
                  <a:schemeClr val="tx2">
                    <a:lumMod val="50000"/>
                  </a:schemeClr>
                </a:solidFill>
              </a:rPr>
              <a:t>modify: </a:t>
            </a:r>
            <a:r>
              <a:rPr lang="en-US" sz="1800" dirty="0">
                <a:solidFill>
                  <a:schemeClr val="tx2">
                    <a:lumMod val="50000"/>
                  </a:schemeClr>
                </a:solidFill>
              </a:rPr>
              <a:t>Permits addresses to be computed in the ALU and then </a:t>
            </a:r>
            <a:r>
              <a:rPr lang="en-US" sz="1800" dirty="0" smtClean="0">
                <a:solidFill>
                  <a:schemeClr val="tx2">
                    <a:lumMod val="50000"/>
                  </a:schemeClr>
                </a:solidFill>
              </a:rPr>
              <a:t>inserted </a:t>
            </a:r>
            <a:r>
              <a:rPr lang="en-US" sz="1800" dirty="0">
                <a:solidFill>
                  <a:schemeClr val="tx2">
                    <a:lumMod val="50000"/>
                  </a:schemeClr>
                </a:solidFill>
              </a:rPr>
              <a:t>into instructions stored in memory. This allows a program considerable addressing flexibility</a:t>
            </a:r>
            <a:r>
              <a:rPr lang="en-US" sz="1600" dirty="0">
                <a:solidFill>
                  <a:schemeClr val="tx2">
                    <a:lumMod val="50000"/>
                  </a:schemeClr>
                </a:solidFill>
              </a:rPr>
              <a:t>.</a:t>
            </a: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20</a:t>
            </a:fld>
            <a:endParaRPr lang="en-US"/>
          </a:p>
        </p:txBody>
      </p:sp>
    </p:spTree>
    <p:extLst>
      <p:ext uri="{BB962C8B-B14F-4D97-AF65-F5344CB8AC3E}">
        <p14:creationId xmlns:p14="http://schemas.microsoft.com/office/powerpoint/2010/main" val="3987844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The Second Generation : Transistors</a:t>
            </a:r>
            <a:endParaRPr lang="en-US" b="1" dirty="0"/>
          </a:p>
        </p:txBody>
      </p:sp>
      <p:sp>
        <p:nvSpPr>
          <p:cNvPr id="3" name="Content Placeholder 2"/>
          <p:cNvSpPr>
            <a:spLocks noGrp="1"/>
          </p:cNvSpPr>
          <p:nvPr>
            <p:ph idx="1"/>
          </p:nvPr>
        </p:nvSpPr>
        <p:spPr/>
        <p:txBody>
          <a:bodyPr>
            <a:normAutofit fontScale="92500"/>
          </a:bodyPr>
          <a:lstStyle/>
          <a:p>
            <a:pPr algn="just">
              <a:lnSpc>
                <a:spcPct val="150000"/>
              </a:lnSpc>
            </a:pPr>
            <a:r>
              <a:rPr lang="en-US" sz="1800" dirty="0">
                <a:solidFill>
                  <a:schemeClr val="tx2">
                    <a:lumMod val="50000"/>
                  </a:schemeClr>
                </a:solidFill>
              </a:rPr>
              <a:t>Transistor Based Computers</a:t>
            </a:r>
            <a:endParaRPr lang="en-US" sz="1800" dirty="0" smtClean="0">
              <a:solidFill>
                <a:schemeClr val="tx2">
                  <a:lumMod val="50000"/>
                </a:schemeClr>
              </a:solidFill>
            </a:endParaRPr>
          </a:p>
          <a:p>
            <a:pPr algn="just">
              <a:lnSpc>
                <a:spcPct val="150000"/>
              </a:lnSpc>
            </a:pPr>
            <a:r>
              <a:rPr lang="en-US" sz="1800" dirty="0" smtClean="0">
                <a:solidFill>
                  <a:schemeClr val="tx2">
                    <a:lumMod val="50000"/>
                  </a:schemeClr>
                </a:solidFill>
              </a:rPr>
              <a:t>More </a:t>
            </a:r>
            <a:r>
              <a:rPr lang="en-US" sz="1800" dirty="0">
                <a:solidFill>
                  <a:schemeClr val="tx2">
                    <a:lumMod val="50000"/>
                  </a:schemeClr>
                </a:solidFill>
              </a:rPr>
              <a:t>complex arithmetic and logic units and control units, </a:t>
            </a:r>
            <a:endParaRPr lang="en-US" sz="1800" dirty="0" smtClean="0">
              <a:solidFill>
                <a:schemeClr val="tx2">
                  <a:lumMod val="50000"/>
                </a:schemeClr>
              </a:solidFill>
            </a:endParaRPr>
          </a:p>
          <a:p>
            <a:pPr algn="just">
              <a:lnSpc>
                <a:spcPct val="150000"/>
              </a:lnSpc>
            </a:pPr>
            <a:r>
              <a:rPr lang="en-US" sz="1800" dirty="0" smtClean="0">
                <a:solidFill>
                  <a:schemeClr val="tx2">
                    <a:lumMod val="50000"/>
                  </a:schemeClr>
                </a:solidFill>
              </a:rPr>
              <a:t>The use high-level </a:t>
            </a:r>
            <a:r>
              <a:rPr lang="en-US" sz="1800" dirty="0">
                <a:solidFill>
                  <a:schemeClr val="tx2">
                    <a:lumMod val="50000"/>
                  </a:schemeClr>
                </a:solidFill>
              </a:rPr>
              <a:t>programming </a:t>
            </a:r>
            <a:r>
              <a:rPr lang="en-US" sz="1800" dirty="0" smtClean="0">
                <a:solidFill>
                  <a:schemeClr val="tx2">
                    <a:lumMod val="50000"/>
                  </a:schemeClr>
                </a:solidFill>
              </a:rPr>
              <a:t>languages and software </a:t>
            </a:r>
            <a:r>
              <a:rPr lang="en-US" sz="1800" dirty="0">
                <a:solidFill>
                  <a:schemeClr val="tx2">
                    <a:lumMod val="50000"/>
                  </a:schemeClr>
                </a:solidFill>
              </a:rPr>
              <a:t>provided the ability to load programs</a:t>
            </a:r>
            <a:r>
              <a:rPr lang="en-US" sz="1800" dirty="0" smtClean="0">
                <a:solidFill>
                  <a:schemeClr val="tx2">
                    <a:lumMod val="50000"/>
                  </a:schemeClr>
                </a:solidFill>
              </a:rPr>
              <a:t>,(beginning of </a:t>
            </a:r>
            <a:r>
              <a:rPr lang="en-US" sz="1800" dirty="0" err="1" smtClean="0">
                <a:solidFill>
                  <a:schemeClr val="tx2">
                    <a:lumMod val="50000"/>
                  </a:schemeClr>
                </a:solidFill>
              </a:rPr>
              <a:t>OSes</a:t>
            </a:r>
            <a:r>
              <a:rPr lang="en-US" sz="1800" dirty="0" smtClean="0">
                <a:solidFill>
                  <a:schemeClr val="tx2">
                    <a:lumMod val="50000"/>
                  </a:schemeClr>
                </a:solidFill>
              </a:rPr>
              <a:t>)</a:t>
            </a:r>
            <a:endParaRPr lang="en-US" sz="1800" dirty="0">
              <a:solidFill>
                <a:schemeClr val="tx2">
                  <a:lumMod val="50000"/>
                </a:schemeClr>
              </a:solidFill>
            </a:endParaRPr>
          </a:p>
          <a:p>
            <a:pPr algn="just">
              <a:lnSpc>
                <a:spcPct val="150000"/>
              </a:lnSpc>
            </a:pPr>
            <a:r>
              <a:rPr lang="en-US" sz="1800" b="1" dirty="0">
                <a:solidFill>
                  <a:schemeClr val="tx2">
                    <a:lumMod val="50000"/>
                  </a:schemeClr>
                </a:solidFill>
              </a:rPr>
              <a:t>D</a:t>
            </a:r>
            <a:r>
              <a:rPr lang="en-US" sz="1800" b="1" dirty="0" smtClean="0">
                <a:solidFill>
                  <a:schemeClr val="tx2">
                    <a:lumMod val="50000"/>
                  </a:schemeClr>
                </a:solidFill>
              </a:rPr>
              <a:t>ata channels</a:t>
            </a:r>
            <a:r>
              <a:rPr lang="en-US" sz="1800" dirty="0" smtClean="0">
                <a:solidFill>
                  <a:schemeClr val="tx2">
                    <a:lumMod val="50000"/>
                  </a:schemeClr>
                </a:solidFill>
              </a:rPr>
              <a:t>:-independent </a:t>
            </a:r>
            <a:r>
              <a:rPr lang="en-US" sz="1800" dirty="0">
                <a:solidFill>
                  <a:schemeClr val="tx2">
                    <a:lumMod val="50000"/>
                  </a:schemeClr>
                </a:solidFill>
              </a:rPr>
              <a:t>I/O module with its own </a:t>
            </a:r>
            <a:r>
              <a:rPr lang="en-US" sz="1800" dirty="0" smtClean="0">
                <a:solidFill>
                  <a:schemeClr val="tx2">
                    <a:lumMod val="50000"/>
                  </a:schemeClr>
                </a:solidFill>
              </a:rPr>
              <a:t>processor &amp; Instruction </a:t>
            </a:r>
            <a:r>
              <a:rPr lang="en-US" sz="1800" dirty="0">
                <a:solidFill>
                  <a:schemeClr val="tx2">
                    <a:lumMod val="50000"/>
                  </a:schemeClr>
                </a:solidFill>
              </a:rPr>
              <a:t>set. </a:t>
            </a:r>
            <a:r>
              <a:rPr lang="en-US" sz="1800" dirty="0" smtClean="0">
                <a:solidFill>
                  <a:schemeClr val="tx2">
                    <a:lumMod val="50000"/>
                  </a:schemeClr>
                </a:solidFill>
              </a:rPr>
              <a:t>          </a:t>
            </a:r>
            <a:r>
              <a:rPr lang="en-US" sz="1600" dirty="0" smtClean="0">
                <a:solidFill>
                  <a:schemeClr val="tx2">
                    <a:lumMod val="50000"/>
                  </a:schemeClr>
                </a:solidFill>
              </a:rPr>
              <a:t>-relieves </a:t>
            </a:r>
            <a:r>
              <a:rPr lang="en-US" sz="1600" dirty="0">
                <a:solidFill>
                  <a:schemeClr val="tx2">
                    <a:lumMod val="50000"/>
                  </a:schemeClr>
                </a:solidFill>
              </a:rPr>
              <a:t>the CPU of a considerable processing </a:t>
            </a:r>
            <a:r>
              <a:rPr lang="en-US" sz="1600" dirty="0" smtClean="0">
                <a:solidFill>
                  <a:schemeClr val="tx2">
                    <a:lumMod val="50000"/>
                  </a:schemeClr>
                </a:solidFill>
              </a:rPr>
              <a:t>burden</a:t>
            </a:r>
            <a:r>
              <a:rPr lang="en-US" sz="1800" dirty="0">
                <a:solidFill>
                  <a:schemeClr val="tx2">
                    <a:lumMod val="50000"/>
                  </a:schemeClr>
                </a:solidFill>
              </a:rPr>
              <a:t>.</a:t>
            </a:r>
          </a:p>
          <a:p>
            <a:pPr algn="just">
              <a:lnSpc>
                <a:spcPct val="150000"/>
              </a:lnSpc>
            </a:pPr>
            <a:r>
              <a:rPr lang="en-US" sz="1800" b="1" dirty="0" smtClean="0">
                <a:solidFill>
                  <a:schemeClr val="tx2">
                    <a:lumMod val="50000"/>
                  </a:schemeClr>
                </a:solidFill>
              </a:rPr>
              <a:t>Multiplexor </a:t>
            </a:r>
            <a:r>
              <a:rPr lang="en-US" sz="1800" dirty="0" smtClean="0">
                <a:solidFill>
                  <a:schemeClr val="tx2">
                    <a:lumMod val="50000"/>
                  </a:schemeClr>
                </a:solidFill>
              </a:rPr>
              <a:t>:- termination point </a:t>
            </a:r>
            <a:r>
              <a:rPr lang="en-US" sz="1800" dirty="0">
                <a:solidFill>
                  <a:schemeClr val="tx2">
                    <a:lumMod val="50000"/>
                  </a:schemeClr>
                </a:solidFill>
              </a:rPr>
              <a:t>for data channels, the CPU, and memory</a:t>
            </a:r>
            <a:r>
              <a:rPr lang="en-US" sz="1800" dirty="0" smtClean="0">
                <a:solidFill>
                  <a:schemeClr val="tx2">
                    <a:lumMod val="50000"/>
                  </a:schemeClr>
                </a:solidFill>
              </a:rPr>
              <a:t>.</a:t>
            </a:r>
          </a:p>
          <a:p>
            <a:pPr marL="0" indent="0" algn="just">
              <a:lnSpc>
                <a:spcPct val="150000"/>
              </a:lnSpc>
              <a:buNone/>
            </a:pPr>
            <a:r>
              <a:rPr lang="en-US" sz="1600" dirty="0" smtClean="0">
                <a:solidFill>
                  <a:schemeClr val="tx2">
                    <a:lumMod val="50000"/>
                  </a:schemeClr>
                </a:solidFill>
              </a:rPr>
              <a:t>                      - schedules </a:t>
            </a:r>
            <a:r>
              <a:rPr lang="en-US" sz="1600" dirty="0">
                <a:solidFill>
                  <a:schemeClr val="tx2">
                    <a:lumMod val="50000"/>
                  </a:schemeClr>
                </a:solidFill>
              </a:rPr>
              <a:t>access </a:t>
            </a:r>
            <a:r>
              <a:rPr lang="en-US" sz="1600" dirty="0" smtClean="0">
                <a:solidFill>
                  <a:schemeClr val="tx2">
                    <a:lumMod val="50000"/>
                  </a:schemeClr>
                </a:solidFill>
              </a:rPr>
              <a:t>to </a:t>
            </a:r>
            <a:r>
              <a:rPr lang="en-US" sz="1600" dirty="0">
                <a:solidFill>
                  <a:schemeClr val="tx2">
                    <a:lumMod val="50000"/>
                  </a:schemeClr>
                </a:solidFill>
              </a:rPr>
              <a:t>the memory from the CPU and data </a:t>
            </a:r>
            <a:r>
              <a:rPr lang="en-US" sz="1600" dirty="0" smtClean="0">
                <a:solidFill>
                  <a:schemeClr val="tx2">
                    <a:lumMod val="50000"/>
                  </a:schemeClr>
                </a:solidFill>
              </a:rPr>
              <a:t>channels</a:t>
            </a: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21</a:t>
            </a:fld>
            <a:endParaRPr lang="en-US"/>
          </a:p>
        </p:txBody>
      </p:sp>
    </p:spTree>
    <p:extLst>
      <p:ext uri="{BB962C8B-B14F-4D97-AF65-F5344CB8AC3E}">
        <p14:creationId xmlns:p14="http://schemas.microsoft.com/office/powerpoint/2010/main" val="431837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Transistors</a:t>
            </a:r>
            <a:endParaRPr lang="en-US" b="1" dirty="0"/>
          </a:p>
        </p:txBody>
      </p:sp>
      <p:sp>
        <p:nvSpPr>
          <p:cNvPr id="3" name="Content Placeholder 2"/>
          <p:cNvSpPr>
            <a:spLocks noGrp="1"/>
          </p:cNvSpPr>
          <p:nvPr>
            <p:ph idx="1"/>
          </p:nvPr>
        </p:nvSpPr>
        <p:spPr/>
        <p:txBody>
          <a:bodyPr>
            <a:normAutofit/>
          </a:bodyPr>
          <a:lstStyle/>
          <a:p>
            <a:r>
              <a:rPr lang="en-US" dirty="0">
                <a:solidFill>
                  <a:schemeClr val="tx2">
                    <a:lumMod val="50000"/>
                  </a:schemeClr>
                </a:solidFill>
              </a:rPr>
              <a:t>Replaced vacuum tubes</a:t>
            </a:r>
          </a:p>
          <a:p>
            <a:pPr lvl="1"/>
            <a:r>
              <a:rPr lang="en-US" dirty="0">
                <a:solidFill>
                  <a:schemeClr val="tx2">
                    <a:lumMod val="50000"/>
                  </a:schemeClr>
                </a:solidFill>
              </a:rPr>
              <a:t>Smaller</a:t>
            </a:r>
          </a:p>
          <a:p>
            <a:pPr lvl="1"/>
            <a:r>
              <a:rPr lang="en-US" dirty="0">
                <a:solidFill>
                  <a:schemeClr val="tx2">
                    <a:lumMod val="50000"/>
                  </a:schemeClr>
                </a:solidFill>
              </a:rPr>
              <a:t>Cheaper</a:t>
            </a:r>
          </a:p>
          <a:p>
            <a:pPr lvl="1"/>
            <a:r>
              <a:rPr lang="en-US" dirty="0">
                <a:solidFill>
                  <a:schemeClr val="tx2">
                    <a:lumMod val="50000"/>
                  </a:schemeClr>
                </a:solidFill>
              </a:rPr>
              <a:t>Less heat dissipation</a:t>
            </a:r>
          </a:p>
          <a:p>
            <a:r>
              <a:rPr lang="en-US" dirty="0">
                <a:solidFill>
                  <a:schemeClr val="tx2">
                    <a:lumMod val="50000"/>
                  </a:schemeClr>
                </a:solidFill>
              </a:rPr>
              <a:t>Solid State device</a:t>
            </a:r>
          </a:p>
          <a:p>
            <a:r>
              <a:rPr lang="en-US" dirty="0">
                <a:solidFill>
                  <a:schemeClr val="tx2">
                    <a:lumMod val="50000"/>
                  </a:schemeClr>
                </a:solidFill>
              </a:rPr>
              <a:t>Made from Silicon </a:t>
            </a:r>
          </a:p>
          <a:p>
            <a:r>
              <a:rPr lang="en-US" dirty="0">
                <a:solidFill>
                  <a:schemeClr val="tx2">
                    <a:lumMod val="50000"/>
                  </a:schemeClr>
                </a:solidFill>
              </a:rPr>
              <a:t>Invented 1947 at Bell Labs</a:t>
            </a:r>
          </a:p>
          <a:p>
            <a:r>
              <a:rPr lang="en-US" dirty="0">
                <a:solidFill>
                  <a:schemeClr val="tx2">
                    <a:lumMod val="50000"/>
                  </a:schemeClr>
                </a:solidFill>
              </a:rPr>
              <a:t>William Shockley et al.</a:t>
            </a: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22</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1700808"/>
            <a:ext cx="35401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504851"/>
            <a:ext cx="3206750"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8819183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IBM</a:t>
            </a:r>
          </a:p>
        </p:txBody>
      </p:sp>
      <p:sp>
        <p:nvSpPr>
          <p:cNvPr id="3" name="Content Placeholder 2"/>
          <p:cNvSpPr>
            <a:spLocks noGrp="1"/>
          </p:cNvSpPr>
          <p:nvPr>
            <p:ph idx="1"/>
          </p:nvPr>
        </p:nvSpPr>
        <p:spPr/>
        <p:txBody>
          <a:bodyPr/>
          <a:lstStyle/>
          <a:p>
            <a:r>
              <a:rPr lang="en-US" dirty="0">
                <a:solidFill>
                  <a:schemeClr val="tx2">
                    <a:lumMod val="50000"/>
                  </a:schemeClr>
                </a:solidFill>
              </a:rPr>
              <a:t>Punched-card processing equipment</a:t>
            </a:r>
          </a:p>
          <a:p>
            <a:r>
              <a:rPr lang="en-US" dirty="0">
                <a:solidFill>
                  <a:schemeClr val="tx2">
                    <a:lumMod val="50000"/>
                  </a:schemeClr>
                </a:solidFill>
              </a:rPr>
              <a:t>1953 - the 701</a:t>
            </a:r>
          </a:p>
          <a:p>
            <a:pPr lvl="1"/>
            <a:r>
              <a:rPr lang="en-US" dirty="0">
                <a:solidFill>
                  <a:schemeClr val="tx2">
                    <a:lumMod val="50000"/>
                  </a:schemeClr>
                </a:solidFill>
              </a:rPr>
              <a:t>IBM’s first Electronic stored program computer</a:t>
            </a:r>
          </a:p>
          <a:p>
            <a:pPr lvl="1"/>
            <a:r>
              <a:rPr lang="en-US" dirty="0">
                <a:solidFill>
                  <a:schemeClr val="tx2">
                    <a:lumMod val="50000"/>
                  </a:schemeClr>
                </a:solidFill>
              </a:rPr>
              <a:t>Scientific calculations</a:t>
            </a:r>
          </a:p>
          <a:p>
            <a:r>
              <a:rPr lang="en-US" dirty="0">
                <a:solidFill>
                  <a:schemeClr val="tx2">
                    <a:lumMod val="50000"/>
                  </a:schemeClr>
                </a:solidFill>
              </a:rPr>
              <a:t>1955 - the 702</a:t>
            </a:r>
          </a:p>
          <a:p>
            <a:pPr lvl="1"/>
            <a:r>
              <a:rPr lang="en-US" dirty="0">
                <a:solidFill>
                  <a:schemeClr val="tx2">
                    <a:lumMod val="50000"/>
                  </a:schemeClr>
                </a:solidFill>
              </a:rPr>
              <a:t>Business applications</a:t>
            </a:r>
          </a:p>
          <a:p>
            <a:r>
              <a:rPr lang="en-US" dirty="0">
                <a:solidFill>
                  <a:schemeClr val="tx2">
                    <a:lumMod val="50000"/>
                  </a:schemeClr>
                </a:solidFill>
              </a:rPr>
              <a:t>Lead to 700/7000 series</a:t>
            </a: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23</a:t>
            </a:fld>
            <a:endParaRPr lang="en-US"/>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300552"/>
            <a:ext cx="376872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9193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Third Generation: Integrated Circuits</a:t>
            </a:r>
          </a:p>
        </p:txBody>
      </p:sp>
      <p:sp>
        <p:nvSpPr>
          <p:cNvPr id="3" name="Content Placeholder 2"/>
          <p:cNvSpPr>
            <a:spLocks noGrp="1"/>
          </p:cNvSpPr>
          <p:nvPr>
            <p:ph idx="1"/>
          </p:nvPr>
        </p:nvSpPr>
        <p:spPr/>
        <p:txBody>
          <a:bodyPr>
            <a:normAutofit/>
          </a:bodyPr>
          <a:lstStyle/>
          <a:p>
            <a:pPr marL="0" indent="0">
              <a:buNone/>
            </a:pPr>
            <a:r>
              <a:rPr lang="en-US" b="1" dirty="0"/>
              <a:t>Microelectronic</a:t>
            </a:r>
            <a:endParaRPr lang="en-US" dirty="0" smtClean="0">
              <a:solidFill>
                <a:schemeClr val="tx2">
                  <a:lumMod val="50000"/>
                </a:schemeClr>
              </a:solidFill>
            </a:endParaRPr>
          </a:p>
          <a:p>
            <a:r>
              <a:rPr lang="en-US" dirty="0" smtClean="0">
                <a:solidFill>
                  <a:schemeClr val="tx2">
                    <a:lumMod val="50000"/>
                  </a:schemeClr>
                </a:solidFill>
              </a:rPr>
              <a:t>Literally </a:t>
            </a:r>
            <a:r>
              <a:rPr lang="en-US" dirty="0">
                <a:solidFill>
                  <a:schemeClr val="tx2">
                    <a:lumMod val="50000"/>
                  </a:schemeClr>
                </a:solidFill>
              </a:rPr>
              <a:t>- “small electronics”</a:t>
            </a:r>
          </a:p>
          <a:p>
            <a:r>
              <a:rPr lang="en-US" dirty="0">
                <a:solidFill>
                  <a:schemeClr val="tx2">
                    <a:lumMod val="50000"/>
                  </a:schemeClr>
                </a:solidFill>
              </a:rPr>
              <a:t>A computer is made up of gates, memory cells and interconnections</a:t>
            </a:r>
          </a:p>
          <a:p>
            <a:r>
              <a:rPr lang="en-US" dirty="0">
                <a:solidFill>
                  <a:schemeClr val="tx2">
                    <a:lumMod val="50000"/>
                  </a:schemeClr>
                </a:solidFill>
              </a:rPr>
              <a:t>These can be manufactured on a semiconductor material. e.g. silicon wafer</a:t>
            </a:r>
          </a:p>
          <a:p>
            <a:r>
              <a:rPr lang="en-US" dirty="0">
                <a:solidFill>
                  <a:schemeClr val="tx2">
                    <a:lumMod val="50000"/>
                  </a:schemeClr>
                </a:solidFill>
              </a:rPr>
              <a:t>Jack </a:t>
            </a:r>
            <a:r>
              <a:rPr lang="en-US" dirty="0" err="1">
                <a:solidFill>
                  <a:schemeClr val="tx2">
                    <a:lumMod val="50000"/>
                  </a:schemeClr>
                </a:solidFill>
              </a:rPr>
              <a:t>Kilby</a:t>
            </a:r>
            <a:r>
              <a:rPr lang="en-US" dirty="0">
                <a:solidFill>
                  <a:schemeClr val="tx2">
                    <a:lumMod val="50000"/>
                  </a:schemeClr>
                </a:solidFill>
              </a:rPr>
              <a:t> invented the </a:t>
            </a:r>
            <a:r>
              <a:rPr lang="en-US" b="1" dirty="0">
                <a:solidFill>
                  <a:schemeClr val="tx2">
                    <a:lumMod val="50000"/>
                  </a:schemeClr>
                </a:solidFill>
              </a:rPr>
              <a:t>integrated circuit </a:t>
            </a:r>
            <a:r>
              <a:rPr lang="en-US" dirty="0">
                <a:solidFill>
                  <a:schemeClr val="tx2">
                    <a:lumMod val="50000"/>
                  </a:schemeClr>
                </a:solidFill>
              </a:rPr>
              <a:t>at Texas Instruments in 1958 creating  a transistor , resistor and capacitor from a piece of Germanium</a:t>
            </a:r>
          </a:p>
          <a:p>
            <a:r>
              <a:rPr lang="en-US" dirty="0">
                <a:solidFill>
                  <a:schemeClr val="tx2">
                    <a:lumMod val="50000"/>
                  </a:schemeClr>
                </a:solidFill>
              </a:rPr>
              <a:t>Robert Noyce also </a:t>
            </a:r>
            <a:r>
              <a:rPr lang="en-US" dirty="0" smtClean="0">
                <a:solidFill>
                  <a:schemeClr val="tx2">
                    <a:lumMod val="50000"/>
                  </a:schemeClr>
                </a:solidFill>
              </a:rPr>
              <a:t>independently invented IC</a:t>
            </a:r>
            <a:endParaRPr lang="en-US" dirty="0">
              <a:solidFill>
                <a:schemeClr val="tx2">
                  <a:lumMod val="50000"/>
                </a:schemeClr>
              </a:solidFill>
            </a:endParaRPr>
          </a:p>
          <a:p>
            <a:pPr algn="just">
              <a:lnSpc>
                <a:spcPct val="150000"/>
              </a:lnSpc>
            </a:pPr>
            <a:endParaRPr lang="en-US" dirty="0">
              <a:solidFill>
                <a:schemeClr val="tx2">
                  <a:lumMod val="50000"/>
                </a:schemeClr>
              </a:solidFill>
            </a:endParaRP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24</a:t>
            </a:fld>
            <a:endParaRPr lang="en-US"/>
          </a:p>
        </p:txBody>
      </p:sp>
    </p:spTree>
    <p:extLst>
      <p:ext uri="{BB962C8B-B14F-4D97-AF65-F5344CB8AC3E}">
        <p14:creationId xmlns:p14="http://schemas.microsoft.com/office/powerpoint/2010/main" val="22162040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Moore’s Law</a:t>
            </a:r>
          </a:p>
        </p:txBody>
      </p:sp>
      <p:sp>
        <p:nvSpPr>
          <p:cNvPr id="3" name="Content Placeholder 2"/>
          <p:cNvSpPr>
            <a:spLocks noGrp="1"/>
          </p:cNvSpPr>
          <p:nvPr>
            <p:ph idx="1"/>
          </p:nvPr>
        </p:nvSpPr>
        <p:spPr/>
        <p:txBody>
          <a:bodyPr>
            <a:normAutofit/>
          </a:bodyPr>
          <a:lstStyle/>
          <a:p>
            <a:r>
              <a:rPr lang="en-US" dirty="0">
                <a:solidFill>
                  <a:schemeClr val="tx2">
                    <a:lumMod val="50000"/>
                  </a:schemeClr>
                </a:solidFill>
              </a:rPr>
              <a:t>Gordon Moore – co-founder of Intel</a:t>
            </a:r>
          </a:p>
          <a:p>
            <a:pPr lvl="1"/>
            <a:r>
              <a:rPr lang="en-US" dirty="0">
                <a:solidFill>
                  <a:schemeClr val="tx2">
                    <a:lumMod val="50000"/>
                  </a:schemeClr>
                </a:solidFill>
              </a:rPr>
              <a:t>Number of transistors on a chip will double every year</a:t>
            </a:r>
          </a:p>
          <a:p>
            <a:r>
              <a:rPr lang="en-US" dirty="0">
                <a:solidFill>
                  <a:schemeClr val="tx2">
                    <a:lumMod val="50000"/>
                  </a:schemeClr>
                </a:solidFill>
              </a:rPr>
              <a:t>Since 1970’s development has slowed a little</a:t>
            </a:r>
          </a:p>
          <a:p>
            <a:pPr lvl="1"/>
            <a:r>
              <a:rPr lang="en-US" dirty="0">
                <a:solidFill>
                  <a:schemeClr val="tx2">
                    <a:lumMod val="50000"/>
                  </a:schemeClr>
                </a:solidFill>
              </a:rPr>
              <a:t>Number of transistors doubles every 18 months</a:t>
            </a:r>
          </a:p>
          <a:p>
            <a:r>
              <a:rPr lang="en-US" dirty="0">
                <a:solidFill>
                  <a:schemeClr val="tx2">
                    <a:lumMod val="50000"/>
                  </a:schemeClr>
                </a:solidFill>
              </a:rPr>
              <a:t>Cost of a chip has remained almost unchanged</a:t>
            </a:r>
          </a:p>
          <a:p>
            <a:r>
              <a:rPr lang="en-US" dirty="0">
                <a:solidFill>
                  <a:schemeClr val="tx2">
                    <a:lumMod val="50000"/>
                  </a:schemeClr>
                </a:solidFill>
              </a:rPr>
              <a:t>Consequence of Moore’s Law</a:t>
            </a:r>
          </a:p>
          <a:p>
            <a:pPr lvl="1"/>
            <a:r>
              <a:rPr lang="en-US" dirty="0">
                <a:solidFill>
                  <a:schemeClr val="tx2">
                    <a:lumMod val="50000"/>
                  </a:schemeClr>
                </a:solidFill>
              </a:rPr>
              <a:t>Higher packing density means shorter electrical paths, giving higher performance</a:t>
            </a:r>
          </a:p>
          <a:p>
            <a:pPr lvl="1"/>
            <a:r>
              <a:rPr lang="en-US" dirty="0">
                <a:solidFill>
                  <a:schemeClr val="tx2">
                    <a:lumMod val="50000"/>
                  </a:schemeClr>
                </a:solidFill>
              </a:rPr>
              <a:t>Smaller size gives increased flexibility</a:t>
            </a:r>
          </a:p>
          <a:p>
            <a:pPr lvl="1"/>
            <a:r>
              <a:rPr lang="en-US" dirty="0">
                <a:solidFill>
                  <a:schemeClr val="tx2">
                    <a:lumMod val="50000"/>
                  </a:schemeClr>
                </a:solidFill>
              </a:rPr>
              <a:t>Reduced power and cooling requirements</a:t>
            </a:r>
          </a:p>
          <a:p>
            <a:pPr lvl="1"/>
            <a:r>
              <a:rPr lang="en-US" dirty="0">
                <a:solidFill>
                  <a:schemeClr val="tx2">
                    <a:lumMod val="50000"/>
                  </a:schemeClr>
                </a:solidFill>
              </a:rPr>
              <a:t>Fewer interconnections increases reliability</a:t>
            </a:r>
          </a:p>
          <a:p>
            <a:pPr algn="just">
              <a:lnSpc>
                <a:spcPct val="150000"/>
              </a:lnSpc>
            </a:pPr>
            <a:endParaRPr lang="en-US" dirty="0">
              <a:solidFill>
                <a:schemeClr val="tx2">
                  <a:lumMod val="50000"/>
                </a:schemeClr>
              </a:solidFill>
            </a:endParaRP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25</a:t>
            </a:fld>
            <a:endParaRPr lang="en-US"/>
          </a:p>
        </p:txBody>
      </p:sp>
    </p:spTree>
    <p:extLst>
      <p:ext uri="{BB962C8B-B14F-4D97-AF65-F5344CB8AC3E}">
        <p14:creationId xmlns:p14="http://schemas.microsoft.com/office/powerpoint/2010/main" val="5229089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IBM 360 series</a:t>
            </a:r>
            <a:endParaRPr lang="en-US" b="1" dirty="0"/>
          </a:p>
        </p:txBody>
      </p:sp>
      <p:sp>
        <p:nvSpPr>
          <p:cNvPr id="3" name="Content Placeholder 2"/>
          <p:cNvSpPr>
            <a:spLocks noGrp="1"/>
          </p:cNvSpPr>
          <p:nvPr>
            <p:ph idx="1"/>
          </p:nvPr>
        </p:nvSpPr>
        <p:spPr/>
        <p:txBody>
          <a:bodyPr>
            <a:normAutofit/>
          </a:bodyPr>
          <a:lstStyle/>
          <a:p>
            <a:r>
              <a:rPr lang="en-GB" dirty="0">
                <a:solidFill>
                  <a:schemeClr val="tx2">
                    <a:lumMod val="50000"/>
                  </a:schemeClr>
                </a:solidFill>
              </a:rPr>
              <a:t>1964</a:t>
            </a:r>
          </a:p>
          <a:p>
            <a:r>
              <a:rPr lang="en-GB" dirty="0">
                <a:solidFill>
                  <a:schemeClr val="tx2">
                    <a:lumMod val="50000"/>
                  </a:schemeClr>
                </a:solidFill>
              </a:rPr>
              <a:t>Replaced (&amp; not compatible with) 7000 series</a:t>
            </a:r>
          </a:p>
          <a:p>
            <a:r>
              <a:rPr lang="en-GB" dirty="0">
                <a:solidFill>
                  <a:schemeClr val="tx2">
                    <a:lumMod val="50000"/>
                  </a:schemeClr>
                </a:solidFill>
              </a:rPr>
              <a:t>First planned “family” of computers</a:t>
            </a:r>
          </a:p>
          <a:p>
            <a:pPr lvl="1"/>
            <a:r>
              <a:rPr lang="en-GB" dirty="0">
                <a:solidFill>
                  <a:schemeClr val="tx2">
                    <a:lumMod val="50000"/>
                  </a:schemeClr>
                </a:solidFill>
              </a:rPr>
              <a:t>Similar or identical instruction sets</a:t>
            </a:r>
          </a:p>
          <a:p>
            <a:pPr lvl="1"/>
            <a:r>
              <a:rPr lang="en-GB" dirty="0">
                <a:solidFill>
                  <a:schemeClr val="tx2">
                    <a:lumMod val="50000"/>
                  </a:schemeClr>
                </a:solidFill>
              </a:rPr>
              <a:t>Similar or identical O/S</a:t>
            </a:r>
          </a:p>
          <a:p>
            <a:pPr lvl="1"/>
            <a:r>
              <a:rPr lang="en-GB" dirty="0">
                <a:solidFill>
                  <a:schemeClr val="tx2">
                    <a:lumMod val="50000"/>
                  </a:schemeClr>
                </a:solidFill>
              </a:rPr>
              <a:t>Increasing speed</a:t>
            </a:r>
          </a:p>
          <a:p>
            <a:pPr lvl="1"/>
            <a:r>
              <a:rPr lang="en-GB" dirty="0">
                <a:solidFill>
                  <a:schemeClr val="tx2">
                    <a:lumMod val="50000"/>
                  </a:schemeClr>
                </a:solidFill>
              </a:rPr>
              <a:t>Increasing number of I/O ports (i.e. more terminals)</a:t>
            </a:r>
          </a:p>
          <a:p>
            <a:pPr lvl="1"/>
            <a:r>
              <a:rPr lang="en-GB" dirty="0">
                <a:solidFill>
                  <a:schemeClr val="tx2">
                    <a:lumMod val="50000"/>
                  </a:schemeClr>
                </a:solidFill>
              </a:rPr>
              <a:t>Increased memory size </a:t>
            </a:r>
          </a:p>
          <a:p>
            <a:pPr lvl="1"/>
            <a:r>
              <a:rPr lang="en-GB" dirty="0">
                <a:solidFill>
                  <a:schemeClr val="tx2">
                    <a:lumMod val="50000"/>
                  </a:schemeClr>
                </a:solidFill>
              </a:rPr>
              <a:t>Increased </a:t>
            </a:r>
            <a:r>
              <a:rPr lang="en-GB" dirty="0" smtClean="0">
                <a:solidFill>
                  <a:schemeClr val="tx2">
                    <a:lumMod val="50000"/>
                  </a:schemeClr>
                </a:solidFill>
              </a:rPr>
              <a:t>cost</a:t>
            </a:r>
            <a:endParaRPr lang="en-GB" dirty="0">
              <a:solidFill>
                <a:schemeClr val="tx2">
                  <a:lumMod val="50000"/>
                </a:schemeClr>
              </a:solidFill>
            </a:endParaRP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26</a:t>
            </a:fld>
            <a:endParaRPr lang="en-US"/>
          </a:p>
        </p:txBody>
      </p:sp>
      <p:pic>
        <p:nvPicPr>
          <p:cNvPr id="6" name="Picture 3" descr="Pho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4659213"/>
            <a:ext cx="20574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18062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DEC PDP-8</a:t>
            </a:r>
            <a:endParaRPr lang="en-US" b="1" dirty="0"/>
          </a:p>
        </p:txBody>
      </p:sp>
      <p:sp>
        <p:nvSpPr>
          <p:cNvPr id="3" name="Content Placeholder 2"/>
          <p:cNvSpPr>
            <a:spLocks noGrp="1"/>
          </p:cNvSpPr>
          <p:nvPr>
            <p:ph idx="1"/>
          </p:nvPr>
        </p:nvSpPr>
        <p:spPr/>
        <p:txBody>
          <a:bodyPr/>
          <a:lstStyle/>
          <a:p>
            <a:pPr>
              <a:defRPr/>
            </a:pPr>
            <a:r>
              <a:rPr lang="en-GB" dirty="0">
                <a:solidFill>
                  <a:schemeClr val="tx2">
                    <a:lumMod val="50000"/>
                  </a:schemeClr>
                </a:solidFill>
              </a:rPr>
              <a:t>1964</a:t>
            </a:r>
          </a:p>
          <a:p>
            <a:pPr>
              <a:defRPr/>
            </a:pPr>
            <a:r>
              <a:rPr lang="en-GB" dirty="0">
                <a:solidFill>
                  <a:schemeClr val="tx2">
                    <a:lumMod val="50000"/>
                  </a:schemeClr>
                </a:solidFill>
              </a:rPr>
              <a:t>First minicomputer </a:t>
            </a:r>
          </a:p>
          <a:p>
            <a:pPr marL="0" indent="0">
              <a:buFontTx/>
              <a:buNone/>
              <a:defRPr/>
            </a:pPr>
            <a:r>
              <a:rPr lang="en-GB" dirty="0">
                <a:solidFill>
                  <a:schemeClr val="tx2">
                    <a:lumMod val="50000"/>
                  </a:schemeClr>
                </a:solidFill>
              </a:rPr>
              <a:t>   (after miniskirt!)</a:t>
            </a:r>
          </a:p>
          <a:p>
            <a:pPr>
              <a:defRPr/>
            </a:pPr>
            <a:r>
              <a:rPr lang="en-GB" dirty="0">
                <a:solidFill>
                  <a:schemeClr val="tx2">
                    <a:lumMod val="50000"/>
                  </a:schemeClr>
                </a:solidFill>
              </a:rPr>
              <a:t>Small enough to </a:t>
            </a:r>
          </a:p>
          <a:p>
            <a:pPr marL="0" indent="0">
              <a:buFontTx/>
              <a:buNone/>
              <a:defRPr/>
            </a:pPr>
            <a:r>
              <a:rPr lang="en-GB" dirty="0">
                <a:solidFill>
                  <a:schemeClr val="tx2">
                    <a:lumMod val="50000"/>
                  </a:schemeClr>
                </a:solidFill>
              </a:rPr>
              <a:t>   sit on a lab bench</a:t>
            </a:r>
          </a:p>
          <a:p>
            <a:pPr>
              <a:defRPr/>
            </a:pPr>
            <a:r>
              <a:rPr lang="en-GB" dirty="0">
                <a:solidFill>
                  <a:schemeClr val="tx2">
                    <a:lumMod val="50000"/>
                  </a:schemeClr>
                </a:solidFill>
              </a:rPr>
              <a:t>$16,000 </a:t>
            </a:r>
          </a:p>
          <a:p>
            <a:pPr lvl="1">
              <a:defRPr/>
            </a:pPr>
            <a:r>
              <a:rPr lang="en-GB" dirty="0" smtClean="0">
                <a:solidFill>
                  <a:schemeClr val="tx2">
                    <a:lumMod val="50000"/>
                  </a:schemeClr>
                </a:solidFill>
              </a:rPr>
              <a:t>$100k+ for IBM 360</a:t>
            </a:r>
            <a:endParaRPr lang="en-GB" dirty="0">
              <a:solidFill>
                <a:schemeClr val="tx2">
                  <a:lumMod val="50000"/>
                </a:schemeClr>
              </a:solidFill>
            </a:endParaRP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27</a:t>
            </a:fld>
            <a:endParaRPr lang="en-US"/>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489329"/>
            <a:ext cx="3971925"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19585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Later Generations</a:t>
            </a:r>
            <a:endParaRPr lang="am-ET" dirty="0"/>
          </a:p>
        </p:txBody>
      </p:sp>
      <p:sp>
        <p:nvSpPr>
          <p:cNvPr id="5" name="Content Placeholder 4"/>
          <p:cNvSpPr>
            <a:spLocks noGrp="1"/>
          </p:cNvSpPr>
          <p:nvPr>
            <p:ph idx="1"/>
          </p:nvPr>
        </p:nvSpPr>
        <p:spPr/>
        <p:txBody>
          <a:bodyPr/>
          <a:lstStyle/>
          <a:p>
            <a:r>
              <a:rPr lang="en-US" dirty="0"/>
              <a:t>Beyond the third generation there is less general agreement on defining </a:t>
            </a:r>
            <a:r>
              <a:rPr lang="en-US" dirty="0" smtClean="0"/>
              <a:t>generations of </a:t>
            </a:r>
            <a:r>
              <a:rPr lang="en-US" dirty="0"/>
              <a:t>computers</a:t>
            </a:r>
            <a:r>
              <a:rPr lang="en-US" dirty="0" smtClean="0"/>
              <a:t>.</a:t>
            </a:r>
          </a:p>
          <a:p>
            <a:endParaRPr lang="am-ET" dirty="0"/>
          </a:p>
        </p:txBody>
      </p:sp>
      <p:sp>
        <p:nvSpPr>
          <p:cNvPr id="3" name="Footer Placeholder 2"/>
          <p:cNvSpPr>
            <a:spLocks noGrp="1"/>
          </p:cNvSpPr>
          <p:nvPr>
            <p:ph type="ftr" sz="quarter" idx="11"/>
          </p:nvPr>
        </p:nvSpPr>
        <p:spPr/>
        <p:txBody>
          <a:bodyPr/>
          <a:lstStyle/>
          <a:p>
            <a:r>
              <a:rPr lang="en-US" smtClean="0"/>
              <a:t>Computer Architecture and Organization</a:t>
            </a:r>
            <a:endParaRPr lang="en-US"/>
          </a:p>
        </p:txBody>
      </p:sp>
      <p:sp>
        <p:nvSpPr>
          <p:cNvPr id="4" name="Slide Number Placeholder 3"/>
          <p:cNvSpPr>
            <a:spLocks noGrp="1"/>
          </p:cNvSpPr>
          <p:nvPr>
            <p:ph type="sldNum" sz="quarter" idx="12"/>
          </p:nvPr>
        </p:nvSpPr>
        <p:spPr/>
        <p:txBody>
          <a:bodyPr/>
          <a:lstStyle/>
          <a:p>
            <a:fld id="{FB7EC7F1-0C1B-40CA-864C-71B22EF934BF}" type="slidenum">
              <a:rPr lang="en-US" smtClean="0"/>
              <a:pPr/>
              <a:t>28</a:t>
            </a:fld>
            <a:endParaRPr lang="en-US"/>
          </a:p>
        </p:txBody>
      </p:sp>
      <p:pic>
        <p:nvPicPr>
          <p:cNvPr id="6" name="Picture 5"/>
          <p:cNvPicPr>
            <a:picLocks noChangeAspect="1"/>
          </p:cNvPicPr>
          <p:nvPr/>
        </p:nvPicPr>
        <p:blipFill>
          <a:blip r:embed="rId2"/>
          <a:stretch>
            <a:fillRect/>
          </a:stretch>
        </p:blipFill>
        <p:spPr>
          <a:xfrm>
            <a:off x="301752" y="3189589"/>
            <a:ext cx="8534400" cy="2968810"/>
          </a:xfrm>
          <a:prstGeom prst="rect">
            <a:avLst/>
          </a:prstGeom>
        </p:spPr>
      </p:pic>
    </p:spTree>
    <p:extLst>
      <p:ext uri="{BB962C8B-B14F-4D97-AF65-F5344CB8AC3E}">
        <p14:creationId xmlns:p14="http://schemas.microsoft.com/office/powerpoint/2010/main" val="1846296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a:t>
            </a:r>
            <a:r>
              <a:rPr lang="en-US" dirty="0" smtClean="0"/>
              <a:t>INTEL Microprocessors</a:t>
            </a:r>
            <a:endParaRPr lang="am-ET" dirty="0"/>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ED8428"/>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
        <p:nvSpPr>
          <p:cNvPr id="3" name="Content Placeholder 2"/>
          <p:cNvSpPr>
            <a:spLocks noGrp="1"/>
          </p:cNvSpPr>
          <p:nvPr>
            <p:ph idx="4294967295"/>
          </p:nvPr>
        </p:nvSpPr>
        <p:spPr>
          <a:xfrm>
            <a:off x="4913343" y="2319610"/>
            <a:ext cx="3657601" cy="3632200"/>
          </a:xfrm>
        </p:spPr>
        <p:txBody>
          <a:bodyPr>
            <a:normAutofit/>
          </a:bodyPr>
          <a:lstStyle/>
          <a:p>
            <a:r>
              <a:rPr lang="en-US" i="1" dirty="0"/>
              <a:t> </a:t>
            </a:r>
            <a:r>
              <a:rPr lang="en-US" i="1" dirty="0">
                <a:hlinkClick r:id="rId2" tooltip="Jack Kilby"/>
              </a:rPr>
              <a:t>Jack S. </a:t>
            </a:r>
            <a:r>
              <a:rPr lang="en-US" i="1" dirty="0" err="1">
                <a:hlinkClick r:id="rId2" tooltip="Jack Kilby"/>
              </a:rPr>
              <a:t>Kilby</a:t>
            </a:r>
            <a:r>
              <a:rPr lang="en-US" i="1" dirty="0"/>
              <a:t> demonstrated the first working </a:t>
            </a:r>
            <a:r>
              <a:rPr lang="en-US" i="1" dirty="0">
                <a:hlinkClick r:id="rId3" tooltip="Integrated Circuits"/>
              </a:rPr>
              <a:t>integrated circuit</a:t>
            </a:r>
            <a:r>
              <a:rPr lang="en-US" i="1" dirty="0"/>
              <a:t> to managers at Texas Instruments.  </a:t>
            </a:r>
            <a:r>
              <a:rPr lang="en-US" dirty="0" smtClean="0"/>
              <a:t>USA</a:t>
            </a:r>
          </a:p>
          <a:p>
            <a:r>
              <a:rPr lang="en-US" i="1" dirty="0"/>
              <a:t>This was the first time electronic components were integrated onto a single substrate. </a:t>
            </a:r>
            <a:endParaRPr lang="en-US" dirty="0"/>
          </a:p>
        </p:txBody>
      </p:sp>
      <p:sp>
        <p:nvSpPr>
          <p:cNvPr id="7" name="Rectangle 6"/>
          <p:cNvSpPr/>
          <p:nvPr/>
        </p:nvSpPr>
        <p:spPr>
          <a:xfrm>
            <a:off x="581192" y="2109696"/>
            <a:ext cx="7067006" cy="70788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333333"/>
                </a:solidFill>
                <a:effectLst/>
                <a:uLnTx/>
                <a:uFillTx/>
                <a:latin typeface="Nueva Std" panose="020B0503070504090203" pitchFamily="34" charset="0"/>
                <a:ea typeface="+mn-ea"/>
                <a:cs typeface="+mn-cs"/>
              </a:rPr>
              <a:t>1958:</a:t>
            </a:r>
            <a:r>
              <a:rPr kumimoji="0" lang="en-US" sz="1800" b="1" i="0" u="none" strike="noStrike" kern="1200" cap="none" spc="0" normalizeH="0" baseline="0" noProof="0" dirty="0" smtClean="0">
                <a:ln>
                  <a:noFill/>
                </a:ln>
                <a:solidFill>
                  <a:srgbClr val="333333"/>
                </a:solidFill>
                <a:effectLst/>
                <a:uLnTx/>
                <a:uFillTx/>
                <a:latin typeface="Nueva Std" panose="020B0503070504090203" pitchFamily="34" charset="0"/>
                <a:ea typeface="+mn-ea"/>
                <a:cs typeface="+mn-cs"/>
              </a:rPr>
              <a:t> </a:t>
            </a:r>
            <a:r>
              <a:rPr kumimoji="0" lang="en-US" sz="1800" b="1" i="0" u="none" strike="noStrike" kern="1200" cap="none" spc="0" normalizeH="0" baseline="0" noProof="0" dirty="0">
                <a:ln>
                  <a:noFill/>
                </a:ln>
                <a:solidFill>
                  <a:srgbClr val="333333"/>
                </a:solidFill>
                <a:effectLst/>
                <a:uLnTx/>
                <a:uFillTx/>
                <a:latin typeface="Nueva Std" panose="020B0503070504090203" pitchFamily="34" charset="0"/>
                <a:ea typeface="+mn-ea"/>
                <a:cs typeface="+mn-cs"/>
              </a:rPr>
              <a:t>First Semiconductor Integrated Circuit (IC), </a:t>
            </a:r>
          </a:p>
        </p:txBody>
      </p:sp>
      <p:pic>
        <p:nvPicPr>
          <p:cNvPr id="2050" name="Picture 2" descr="Image result for first integrated circuit 19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754" y="3156475"/>
            <a:ext cx="3244941" cy="21578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909017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Computer Architecture</a:t>
            </a:r>
            <a:endParaRPr lang="en-US" b="1" dirty="0"/>
          </a:p>
        </p:txBody>
      </p:sp>
      <p:sp>
        <p:nvSpPr>
          <p:cNvPr id="3" name="Content Placeholder 2"/>
          <p:cNvSpPr>
            <a:spLocks noGrp="1"/>
          </p:cNvSpPr>
          <p:nvPr>
            <p:ph idx="1"/>
          </p:nvPr>
        </p:nvSpPr>
        <p:spPr/>
        <p:txBody>
          <a:bodyPr>
            <a:normAutofit/>
          </a:bodyPr>
          <a:lstStyle/>
          <a:p>
            <a:r>
              <a:rPr lang="en-GB" sz="2400" dirty="0">
                <a:solidFill>
                  <a:schemeClr val="tx2">
                    <a:lumMod val="50000"/>
                  </a:schemeClr>
                </a:solidFill>
              </a:rPr>
              <a:t>Computer Architecture refers to those attributes of a system that have a direct impact </a:t>
            </a:r>
            <a:r>
              <a:rPr lang="en-GB" sz="2400" dirty="0" smtClean="0">
                <a:solidFill>
                  <a:schemeClr val="tx2">
                    <a:lumMod val="50000"/>
                  </a:schemeClr>
                </a:solidFill>
              </a:rPr>
              <a:t>on the </a:t>
            </a:r>
            <a:r>
              <a:rPr lang="en-GB" sz="2400" dirty="0">
                <a:solidFill>
                  <a:srgbClr val="FF0000"/>
                </a:solidFill>
              </a:rPr>
              <a:t>logical execution</a:t>
            </a:r>
            <a:r>
              <a:rPr lang="en-GB" sz="2400" dirty="0">
                <a:solidFill>
                  <a:schemeClr val="tx2">
                    <a:lumMod val="50000"/>
                  </a:schemeClr>
                </a:solidFill>
              </a:rPr>
              <a:t> of a program</a:t>
            </a:r>
            <a:r>
              <a:rPr lang="en-GB" sz="2400" dirty="0" smtClean="0">
                <a:solidFill>
                  <a:schemeClr val="tx2">
                    <a:lumMod val="50000"/>
                  </a:schemeClr>
                </a:solidFill>
              </a:rPr>
              <a:t>.</a:t>
            </a:r>
          </a:p>
          <a:p>
            <a:endParaRPr lang="en-GB" sz="2400" dirty="0">
              <a:solidFill>
                <a:schemeClr val="tx2">
                  <a:lumMod val="50000"/>
                </a:schemeClr>
              </a:solidFill>
            </a:endParaRPr>
          </a:p>
          <a:p>
            <a:r>
              <a:rPr lang="en-GB" sz="2400" dirty="0" smtClean="0">
                <a:solidFill>
                  <a:schemeClr val="tx2">
                    <a:lumMod val="50000"/>
                  </a:schemeClr>
                </a:solidFill>
              </a:rPr>
              <a:t>Architectural attributes are </a:t>
            </a:r>
            <a:r>
              <a:rPr lang="en-GB" sz="2400" dirty="0">
                <a:solidFill>
                  <a:schemeClr val="tx2">
                    <a:lumMod val="50000"/>
                  </a:schemeClr>
                </a:solidFill>
              </a:rPr>
              <a:t>visible to the programmer</a:t>
            </a:r>
          </a:p>
          <a:p>
            <a:pPr lvl="1"/>
            <a:r>
              <a:rPr lang="en-GB" sz="2000" dirty="0">
                <a:solidFill>
                  <a:schemeClr val="tx2">
                    <a:lumMod val="50000"/>
                  </a:schemeClr>
                </a:solidFill>
              </a:rPr>
              <a:t>Instruction set, </a:t>
            </a:r>
            <a:endParaRPr lang="en-GB" sz="2000" dirty="0" smtClean="0">
              <a:solidFill>
                <a:schemeClr val="tx2">
                  <a:lumMod val="50000"/>
                </a:schemeClr>
              </a:solidFill>
            </a:endParaRPr>
          </a:p>
          <a:p>
            <a:pPr lvl="1"/>
            <a:r>
              <a:rPr lang="en-GB" sz="2000" dirty="0" smtClean="0">
                <a:solidFill>
                  <a:schemeClr val="tx2">
                    <a:lumMod val="50000"/>
                  </a:schemeClr>
                </a:solidFill>
              </a:rPr>
              <a:t>Number </a:t>
            </a:r>
            <a:r>
              <a:rPr lang="en-GB" sz="2000" dirty="0">
                <a:solidFill>
                  <a:schemeClr val="tx2">
                    <a:lumMod val="50000"/>
                  </a:schemeClr>
                </a:solidFill>
              </a:rPr>
              <a:t>of bits used for data representation, </a:t>
            </a:r>
            <a:endParaRPr lang="en-GB" sz="2000" dirty="0" smtClean="0">
              <a:solidFill>
                <a:schemeClr val="tx2">
                  <a:lumMod val="50000"/>
                </a:schemeClr>
              </a:solidFill>
            </a:endParaRPr>
          </a:p>
          <a:p>
            <a:pPr lvl="1"/>
            <a:r>
              <a:rPr lang="en-GB" sz="2000" dirty="0" smtClean="0">
                <a:solidFill>
                  <a:schemeClr val="tx2">
                    <a:lumMod val="50000"/>
                  </a:schemeClr>
                </a:solidFill>
              </a:rPr>
              <a:t>I/O </a:t>
            </a:r>
            <a:r>
              <a:rPr lang="en-GB" sz="2000" dirty="0">
                <a:solidFill>
                  <a:schemeClr val="tx2">
                    <a:lumMod val="50000"/>
                  </a:schemeClr>
                </a:solidFill>
              </a:rPr>
              <a:t>mechanisms, addressing techniques</a:t>
            </a:r>
            <a:r>
              <a:rPr lang="en-GB" sz="2000" dirty="0" smtClean="0">
                <a:solidFill>
                  <a:schemeClr val="tx2">
                    <a:lumMod val="50000"/>
                  </a:schemeClr>
                </a:solidFill>
              </a:rPr>
              <a:t>.</a:t>
            </a:r>
          </a:p>
          <a:p>
            <a:pPr marL="274320" lvl="1" indent="0">
              <a:buNone/>
            </a:pPr>
            <a:endParaRPr lang="en-GB" sz="2000" dirty="0">
              <a:solidFill>
                <a:schemeClr val="tx2">
                  <a:lumMod val="50000"/>
                </a:schemeClr>
              </a:solidFill>
            </a:endParaRP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pPr/>
              <a:t>3</a:t>
            </a:fld>
            <a:endParaRPr lang="en-US"/>
          </a:p>
        </p:txBody>
      </p:sp>
    </p:spTree>
    <p:extLst>
      <p:ext uri="{BB962C8B-B14F-4D97-AF65-F5344CB8AC3E}">
        <p14:creationId xmlns:p14="http://schemas.microsoft.com/office/powerpoint/2010/main" val="34997229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am-ET" dirty="0"/>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ED8428"/>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
        <p:nvSpPr>
          <p:cNvPr id="3" name="Content Placeholder 2"/>
          <p:cNvSpPr>
            <a:spLocks noGrp="1"/>
          </p:cNvSpPr>
          <p:nvPr>
            <p:ph idx="4294967295"/>
          </p:nvPr>
        </p:nvSpPr>
        <p:spPr>
          <a:xfrm>
            <a:off x="4913343" y="2319610"/>
            <a:ext cx="3657601" cy="3632200"/>
          </a:xfrm>
        </p:spPr>
        <p:txBody>
          <a:bodyPr>
            <a:normAutofit/>
          </a:bodyPr>
          <a:lstStyle/>
          <a:p>
            <a:r>
              <a:rPr lang="en-US" i="1" dirty="0"/>
              <a:t>Gordon Moore, cofounder of Intel </a:t>
            </a:r>
            <a:endParaRPr lang="en-US" i="1" dirty="0" smtClean="0"/>
          </a:p>
          <a:p>
            <a:endParaRPr lang="en-US" i="1" dirty="0"/>
          </a:p>
          <a:p>
            <a:r>
              <a:rPr lang="en-US" i="1" dirty="0" smtClean="0"/>
              <a:t>“The </a:t>
            </a:r>
            <a:r>
              <a:rPr lang="en-US" i="1" dirty="0"/>
              <a:t>number of transistors on a microchip doubles every two years, though the cost of computers is halved</a:t>
            </a:r>
            <a:r>
              <a:rPr lang="en-US" i="1" dirty="0" smtClean="0"/>
              <a:t>.”</a:t>
            </a:r>
            <a:endParaRPr lang="en-US" dirty="0"/>
          </a:p>
        </p:txBody>
      </p:sp>
      <p:sp>
        <p:nvSpPr>
          <p:cNvPr id="7" name="Rectangle 6"/>
          <p:cNvSpPr/>
          <p:nvPr/>
        </p:nvSpPr>
        <p:spPr>
          <a:xfrm>
            <a:off x="581192" y="2109696"/>
            <a:ext cx="7067006" cy="70788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333333"/>
                </a:solidFill>
                <a:effectLst/>
                <a:uLnTx/>
                <a:uFillTx/>
                <a:latin typeface="Nueva Std" panose="020B0503070504090203" pitchFamily="34" charset="0"/>
                <a:ea typeface="+mn-ea"/>
                <a:cs typeface="+mn-cs"/>
              </a:rPr>
              <a:t>1965:</a:t>
            </a:r>
            <a:r>
              <a:rPr kumimoji="0" lang="en-US" sz="1800" b="1" i="0" u="none" strike="noStrike" kern="1200" cap="none" spc="0" normalizeH="0" baseline="0" noProof="0" dirty="0">
                <a:ln>
                  <a:noFill/>
                </a:ln>
                <a:solidFill>
                  <a:srgbClr val="333333"/>
                </a:solidFill>
                <a:effectLst/>
                <a:uLnTx/>
                <a:uFillTx/>
                <a:latin typeface="Nueva Std" panose="020B0503070504090203" pitchFamily="34" charset="0"/>
                <a:ea typeface="+mn-ea"/>
                <a:cs typeface="+mn-cs"/>
              </a:rPr>
              <a:t> </a:t>
            </a:r>
            <a:r>
              <a:rPr kumimoji="0" lang="en-US" sz="1800" b="1" i="0" u="none" strike="noStrike" kern="1200" cap="none" spc="0" normalizeH="0" baseline="0" noProof="0" dirty="0" smtClean="0">
                <a:ln>
                  <a:noFill/>
                </a:ln>
                <a:solidFill>
                  <a:srgbClr val="333333"/>
                </a:solidFill>
                <a:effectLst/>
                <a:uLnTx/>
                <a:uFillTx/>
                <a:latin typeface="Nueva Std" panose="020B0503070504090203" pitchFamily="34" charset="0"/>
                <a:ea typeface="+mn-ea"/>
                <a:cs typeface="+mn-cs"/>
              </a:rPr>
              <a:t>Moore’s Law</a:t>
            </a:r>
            <a:endParaRPr kumimoji="0" lang="en-US" sz="1800" b="1" i="0" u="none" strike="noStrike" kern="1200" cap="none" spc="0" normalizeH="0" baseline="0" noProof="0" dirty="0">
              <a:ln>
                <a:noFill/>
              </a:ln>
              <a:solidFill>
                <a:srgbClr val="333333"/>
              </a:solidFill>
              <a:effectLst/>
              <a:uLnTx/>
              <a:uFillTx/>
              <a:latin typeface="Nueva Std" panose="020B0503070504090203" pitchFamily="34" charset="0"/>
              <a:ea typeface="+mn-ea"/>
              <a:cs typeface="+mn-cs"/>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74600" y="3156475"/>
            <a:ext cx="3235249" cy="21578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3235474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endParaRPr lang="am-ET" dirty="0"/>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ED8428"/>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
        <p:nvSpPr>
          <p:cNvPr id="3" name="Content Placeholder 2"/>
          <p:cNvSpPr>
            <a:spLocks noGrp="1"/>
          </p:cNvSpPr>
          <p:nvPr>
            <p:ph idx="4294967295"/>
          </p:nvPr>
        </p:nvSpPr>
        <p:spPr>
          <a:xfrm>
            <a:off x="4913343" y="2319610"/>
            <a:ext cx="3657601" cy="3632200"/>
          </a:xfrm>
        </p:spPr>
        <p:txBody>
          <a:bodyPr>
            <a:normAutofit/>
          </a:bodyPr>
          <a:lstStyle/>
          <a:p>
            <a:r>
              <a:rPr lang="en-US" i="1" dirty="0" smtClean="0"/>
              <a:t>The </a:t>
            </a:r>
            <a:r>
              <a:rPr lang="en-US" i="1" dirty="0"/>
              <a:t>World's First </a:t>
            </a:r>
            <a:r>
              <a:rPr lang="en-US" i="1" dirty="0" smtClean="0"/>
              <a:t>Microprocessor</a:t>
            </a:r>
          </a:p>
          <a:p>
            <a:endParaRPr lang="en-US" i="1" dirty="0" smtClean="0"/>
          </a:p>
          <a:p>
            <a:r>
              <a:rPr lang="en-US" i="1" dirty="0" smtClean="0"/>
              <a:t>Was </a:t>
            </a:r>
            <a:r>
              <a:rPr lang="en-US" i="1" dirty="0"/>
              <a:t>designed for the US Navy F14A “</a:t>
            </a:r>
            <a:r>
              <a:rPr lang="en-US" i="1" dirty="0" err="1"/>
              <a:t>TomCat</a:t>
            </a:r>
            <a:r>
              <a:rPr lang="en-US" i="1" dirty="0"/>
              <a:t>” fighter jet</a:t>
            </a:r>
          </a:p>
        </p:txBody>
      </p:sp>
      <p:sp>
        <p:nvSpPr>
          <p:cNvPr id="7" name="Rectangle 6"/>
          <p:cNvSpPr/>
          <p:nvPr/>
        </p:nvSpPr>
        <p:spPr>
          <a:xfrm>
            <a:off x="581192" y="2109696"/>
            <a:ext cx="7067006" cy="70788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333333"/>
                </a:solidFill>
                <a:effectLst/>
                <a:uLnTx/>
                <a:uFillTx/>
                <a:latin typeface="Nueva Std" panose="020B0503070504090203" pitchFamily="34" charset="0"/>
                <a:ea typeface="+mn-ea"/>
                <a:cs typeface="+mn-cs"/>
              </a:rPr>
              <a:t>1968-1970:</a:t>
            </a:r>
            <a:r>
              <a:rPr kumimoji="0" lang="en-US" sz="1800" b="1" i="0" u="none" strike="noStrike" kern="1200" cap="none" spc="0" normalizeH="0" baseline="0" noProof="0" dirty="0">
                <a:ln>
                  <a:noFill/>
                </a:ln>
                <a:solidFill>
                  <a:srgbClr val="333333"/>
                </a:solidFill>
                <a:effectLst/>
                <a:uLnTx/>
                <a:uFillTx/>
                <a:latin typeface="Nueva Std" panose="020B0503070504090203" pitchFamily="34" charset="0"/>
                <a:ea typeface="+mn-ea"/>
                <a:cs typeface="+mn-cs"/>
              </a:rPr>
              <a:t> </a:t>
            </a:r>
            <a:r>
              <a:rPr kumimoji="0" lang="en-US" sz="1800" b="1" i="0" u="none" strike="noStrike" kern="1200" cap="none" spc="0" normalizeH="0" baseline="0" noProof="0" dirty="0" smtClean="0">
                <a:ln>
                  <a:noFill/>
                </a:ln>
                <a:solidFill>
                  <a:srgbClr val="333333"/>
                </a:solidFill>
                <a:effectLst/>
                <a:uLnTx/>
                <a:uFillTx/>
                <a:latin typeface="Nueva Std" panose="020B0503070504090203" pitchFamily="34" charset="0"/>
                <a:ea typeface="+mn-ea"/>
                <a:cs typeface="+mn-cs"/>
              </a:rPr>
              <a:t>“Tomcat</a:t>
            </a:r>
            <a:r>
              <a:rPr kumimoji="0" lang="en-US" sz="1800" b="1" i="0" u="none" strike="noStrike" kern="1200" cap="none" spc="0" normalizeH="0" baseline="0" noProof="0" dirty="0">
                <a:ln>
                  <a:noFill/>
                </a:ln>
                <a:solidFill>
                  <a:srgbClr val="333333"/>
                </a:solidFill>
                <a:effectLst/>
                <a:uLnTx/>
                <a:uFillTx/>
                <a:latin typeface="Nueva Std" panose="020B0503070504090203" pitchFamily="34" charset="0"/>
                <a:ea typeface="+mn-ea"/>
                <a:cs typeface="+mn-cs"/>
              </a:rPr>
              <a:t>”</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74600" y="3181381"/>
            <a:ext cx="3235249" cy="21080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5561931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endParaRPr lang="am-ET" dirty="0"/>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ED8428"/>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
        <p:nvSpPr>
          <p:cNvPr id="3" name="Content Placeholder 2"/>
          <p:cNvSpPr>
            <a:spLocks noGrp="1"/>
          </p:cNvSpPr>
          <p:nvPr>
            <p:ph idx="4294967295"/>
          </p:nvPr>
        </p:nvSpPr>
        <p:spPr>
          <a:xfrm>
            <a:off x="4913343" y="2319610"/>
            <a:ext cx="3657601" cy="3632200"/>
          </a:xfrm>
        </p:spPr>
        <p:txBody>
          <a:bodyPr>
            <a:normAutofit/>
          </a:bodyPr>
          <a:lstStyle/>
          <a:p>
            <a:pPr>
              <a:lnSpc>
                <a:spcPct val="150000"/>
              </a:lnSpc>
            </a:pPr>
            <a:r>
              <a:rPr lang="en-US" i="1" dirty="0" smtClean="0"/>
              <a:t>The </a:t>
            </a:r>
            <a:r>
              <a:rPr lang="en-US" i="1" dirty="0"/>
              <a:t>first commercially available </a:t>
            </a:r>
            <a:r>
              <a:rPr lang="en-US" i="1" dirty="0" smtClean="0"/>
              <a:t>µP</a:t>
            </a:r>
          </a:p>
          <a:p>
            <a:pPr>
              <a:lnSpc>
                <a:spcPct val="150000"/>
              </a:lnSpc>
            </a:pPr>
            <a:r>
              <a:rPr lang="en-US" i="1" dirty="0"/>
              <a:t>4 bit processor, made by Intel, </a:t>
            </a:r>
            <a:endParaRPr lang="en-US" i="1" dirty="0" smtClean="0"/>
          </a:p>
          <a:p>
            <a:pPr>
              <a:lnSpc>
                <a:spcPct val="150000"/>
              </a:lnSpc>
            </a:pPr>
            <a:r>
              <a:rPr lang="en-US" i="1" dirty="0" smtClean="0"/>
              <a:t>had </a:t>
            </a:r>
            <a:r>
              <a:rPr lang="en-US" i="1" dirty="0"/>
              <a:t>2300 transistors, </a:t>
            </a:r>
            <a:endParaRPr lang="en-US" i="1" dirty="0" smtClean="0"/>
          </a:p>
          <a:p>
            <a:pPr>
              <a:lnSpc>
                <a:spcPct val="150000"/>
              </a:lnSpc>
            </a:pPr>
            <a:r>
              <a:rPr lang="en-US" i="1" dirty="0" smtClean="0"/>
              <a:t>speed up to </a:t>
            </a:r>
            <a:r>
              <a:rPr lang="en-US" i="1" dirty="0"/>
              <a:t>740 </a:t>
            </a:r>
            <a:r>
              <a:rPr lang="en-US" i="1" dirty="0" smtClean="0"/>
              <a:t>KHz</a:t>
            </a:r>
            <a:endParaRPr lang="en-US" i="1" dirty="0"/>
          </a:p>
        </p:txBody>
      </p:sp>
      <p:sp>
        <p:nvSpPr>
          <p:cNvPr id="7" name="Rectangle 6"/>
          <p:cNvSpPr/>
          <p:nvPr/>
        </p:nvSpPr>
        <p:spPr>
          <a:xfrm>
            <a:off x="581192" y="2109696"/>
            <a:ext cx="7067006" cy="70788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333333"/>
                </a:solidFill>
                <a:effectLst/>
                <a:uLnTx/>
                <a:uFillTx/>
                <a:latin typeface="Nueva Std" panose="020B0503070504090203" pitchFamily="34" charset="0"/>
                <a:ea typeface="+mn-ea"/>
                <a:cs typeface="+mn-cs"/>
              </a:rPr>
              <a:t>1971:</a:t>
            </a:r>
            <a:r>
              <a:rPr kumimoji="0" lang="en-US" sz="1800" b="1" i="0" u="none" strike="noStrike" kern="1200" cap="none" spc="0" normalizeH="0" baseline="0" noProof="0" dirty="0" smtClean="0">
                <a:ln>
                  <a:noFill/>
                </a:ln>
                <a:solidFill>
                  <a:srgbClr val="333333"/>
                </a:solidFill>
                <a:effectLst/>
                <a:uLnTx/>
                <a:uFillTx/>
                <a:latin typeface="Nueva Std" panose="020B0503070504090203" pitchFamily="34" charset="0"/>
                <a:ea typeface="+mn-ea"/>
                <a:cs typeface="+mn-cs"/>
              </a:rPr>
              <a:t> Intel </a:t>
            </a:r>
            <a:r>
              <a:rPr kumimoji="0" lang="en-US" sz="1800" b="1" i="0" u="none" strike="noStrike" kern="1200" cap="none" spc="0" normalizeH="0" baseline="0" noProof="0" dirty="0">
                <a:ln>
                  <a:noFill/>
                </a:ln>
                <a:solidFill>
                  <a:srgbClr val="333333"/>
                </a:solidFill>
                <a:effectLst/>
                <a:uLnTx/>
                <a:uFillTx/>
                <a:latin typeface="Nueva Std" panose="020B0503070504090203" pitchFamily="34" charset="0"/>
                <a:ea typeface="+mn-ea"/>
                <a:cs typeface="+mn-cs"/>
              </a:rPr>
              <a:t>4004</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86842" y="3181381"/>
            <a:ext cx="2810765" cy="21080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8784034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endParaRPr lang="am-ET" dirty="0"/>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ED8428"/>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
        <p:nvSpPr>
          <p:cNvPr id="3" name="Content Placeholder 2"/>
          <p:cNvSpPr>
            <a:spLocks noGrp="1"/>
          </p:cNvSpPr>
          <p:nvPr>
            <p:ph idx="4294967295"/>
          </p:nvPr>
        </p:nvSpPr>
        <p:spPr>
          <a:xfrm>
            <a:off x="4913343" y="2319610"/>
            <a:ext cx="3657601" cy="3632200"/>
          </a:xfrm>
        </p:spPr>
        <p:txBody>
          <a:bodyPr>
            <a:normAutofit/>
          </a:bodyPr>
          <a:lstStyle/>
          <a:p>
            <a:pPr>
              <a:lnSpc>
                <a:spcPct val="150000"/>
              </a:lnSpc>
            </a:pPr>
            <a:r>
              <a:rPr lang="en-US" i="1" dirty="0"/>
              <a:t>8 bit processor, </a:t>
            </a:r>
            <a:endParaRPr lang="en-US" i="1" dirty="0" smtClean="0"/>
          </a:p>
          <a:p>
            <a:pPr>
              <a:lnSpc>
                <a:spcPct val="150000"/>
              </a:lnSpc>
            </a:pPr>
            <a:r>
              <a:rPr lang="en-US" i="1" dirty="0" smtClean="0"/>
              <a:t>14 Bit </a:t>
            </a:r>
            <a:r>
              <a:rPr lang="en-US" i="1" dirty="0"/>
              <a:t>Address </a:t>
            </a:r>
            <a:r>
              <a:rPr lang="en-US" i="1" dirty="0" smtClean="0"/>
              <a:t>width</a:t>
            </a:r>
          </a:p>
          <a:p>
            <a:pPr>
              <a:lnSpc>
                <a:spcPct val="150000"/>
              </a:lnSpc>
            </a:pPr>
            <a:r>
              <a:rPr lang="en-US" i="1" dirty="0" smtClean="0"/>
              <a:t>Had 3,500 </a:t>
            </a:r>
            <a:r>
              <a:rPr lang="en-US" i="1" dirty="0"/>
              <a:t>Transistors</a:t>
            </a:r>
            <a:endParaRPr lang="en-US" i="1" dirty="0" smtClean="0"/>
          </a:p>
          <a:p>
            <a:pPr>
              <a:lnSpc>
                <a:spcPct val="150000"/>
              </a:lnSpc>
            </a:pPr>
            <a:r>
              <a:rPr lang="en-US" i="1" dirty="0" smtClean="0"/>
              <a:t>Originally </a:t>
            </a:r>
            <a:r>
              <a:rPr lang="en-US" i="1" dirty="0"/>
              <a:t>designed for </a:t>
            </a:r>
            <a:r>
              <a:rPr lang="en-US" i="1" dirty="0" err="1"/>
              <a:t>Datapoint</a:t>
            </a:r>
            <a:r>
              <a:rPr lang="en-US" i="1" dirty="0"/>
              <a:t> Corp. as a CRT display controller</a:t>
            </a:r>
          </a:p>
        </p:txBody>
      </p:sp>
      <p:sp>
        <p:nvSpPr>
          <p:cNvPr id="7" name="Rectangle 6"/>
          <p:cNvSpPr/>
          <p:nvPr/>
        </p:nvSpPr>
        <p:spPr>
          <a:xfrm>
            <a:off x="581192" y="2109696"/>
            <a:ext cx="7067006" cy="70788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333333"/>
                </a:solidFill>
                <a:effectLst/>
                <a:uLnTx/>
                <a:uFillTx/>
                <a:latin typeface="Nueva Std" panose="020B0503070504090203" pitchFamily="34" charset="0"/>
                <a:ea typeface="+mn-ea"/>
                <a:cs typeface="+mn-cs"/>
              </a:rPr>
              <a:t>1972:</a:t>
            </a:r>
            <a:r>
              <a:rPr kumimoji="0" lang="en-US" sz="1800" b="1" i="0" u="none" strike="noStrike" kern="1200" cap="none" spc="0" normalizeH="0" baseline="0" noProof="0" dirty="0" smtClean="0">
                <a:ln>
                  <a:noFill/>
                </a:ln>
                <a:solidFill>
                  <a:srgbClr val="333333"/>
                </a:solidFill>
                <a:effectLst/>
                <a:uLnTx/>
                <a:uFillTx/>
                <a:latin typeface="Nueva Std" panose="020B0503070504090203" pitchFamily="34" charset="0"/>
                <a:ea typeface="+mn-ea"/>
                <a:cs typeface="+mn-cs"/>
              </a:rPr>
              <a:t> Intel 8008</a:t>
            </a:r>
            <a:endParaRPr kumimoji="0" lang="en-US" sz="1800" b="1" i="0" u="none" strike="noStrike" kern="1200" cap="none" spc="0" normalizeH="0" baseline="0" noProof="0" dirty="0">
              <a:ln>
                <a:noFill/>
              </a:ln>
              <a:solidFill>
                <a:srgbClr val="333333"/>
              </a:solidFill>
              <a:effectLst/>
              <a:uLnTx/>
              <a:uFillTx/>
              <a:latin typeface="Nueva Std" panose="020B0503070504090203" pitchFamily="34" charset="0"/>
              <a:ea typeface="+mn-ea"/>
              <a:cs typeface="+mn-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86842" y="3185829"/>
            <a:ext cx="2810765" cy="20991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7391385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endParaRPr lang="am-ET" dirty="0"/>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ED8428"/>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
        <p:nvSpPr>
          <p:cNvPr id="3" name="Content Placeholder 2"/>
          <p:cNvSpPr>
            <a:spLocks noGrp="1"/>
          </p:cNvSpPr>
          <p:nvPr>
            <p:ph idx="4294967295"/>
          </p:nvPr>
        </p:nvSpPr>
        <p:spPr>
          <a:xfrm>
            <a:off x="4913343" y="2319610"/>
            <a:ext cx="3657601" cy="3632200"/>
          </a:xfrm>
        </p:spPr>
        <p:txBody>
          <a:bodyPr>
            <a:normAutofit fontScale="92500" lnSpcReduction="20000"/>
          </a:bodyPr>
          <a:lstStyle/>
          <a:p>
            <a:pPr>
              <a:lnSpc>
                <a:spcPct val="150000"/>
              </a:lnSpc>
            </a:pPr>
            <a:endParaRPr lang="en-US" i="1" dirty="0" smtClean="0"/>
          </a:p>
          <a:p>
            <a:pPr>
              <a:lnSpc>
                <a:spcPct val="150000"/>
              </a:lnSpc>
            </a:pPr>
            <a:r>
              <a:rPr lang="en-US" i="1" dirty="0"/>
              <a:t>8 bit </a:t>
            </a:r>
            <a:r>
              <a:rPr lang="en-US" i="1" dirty="0" smtClean="0"/>
              <a:t>processor with 16 bit address bus</a:t>
            </a:r>
          </a:p>
          <a:p>
            <a:pPr>
              <a:lnSpc>
                <a:spcPct val="150000"/>
              </a:lnSpc>
            </a:pPr>
            <a:r>
              <a:rPr lang="en-US" i="1" dirty="0" smtClean="0"/>
              <a:t>Speed: </a:t>
            </a:r>
            <a:r>
              <a:rPr lang="pl-PL" i="1" dirty="0" smtClean="0"/>
              <a:t>2 </a:t>
            </a:r>
            <a:r>
              <a:rPr lang="pl-PL" i="1" dirty="0"/>
              <a:t>MHz to 3.125 MHz</a:t>
            </a:r>
            <a:endParaRPr lang="en-US" i="1" dirty="0" smtClean="0"/>
          </a:p>
          <a:p>
            <a:pPr>
              <a:lnSpc>
                <a:spcPct val="150000"/>
              </a:lnSpc>
            </a:pPr>
            <a:r>
              <a:rPr lang="en-US" i="1" dirty="0" smtClean="0"/>
              <a:t>6000 transistors </a:t>
            </a:r>
          </a:p>
          <a:p>
            <a:pPr>
              <a:lnSpc>
                <a:spcPct val="150000"/>
              </a:lnSpc>
            </a:pPr>
            <a:r>
              <a:rPr lang="en-US" i="1" dirty="0" smtClean="0"/>
              <a:t>Apple </a:t>
            </a:r>
            <a:r>
              <a:rPr lang="en-US" i="1" dirty="0"/>
              <a:t>II -- Steve Jobs and Steve Wozniak 1976, Apple </a:t>
            </a:r>
            <a:r>
              <a:rPr lang="en-US" i="1" dirty="0" err="1"/>
              <a:t>inc.</a:t>
            </a:r>
            <a:endParaRPr lang="en-US" i="1" dirty="0"/>
          </a:p>
          <a:p>
            <a:pPr>
              <a:lnSpc>
                <a:spcPct val="150000"/>
              </a:lnSpc>
            </a:pPr>
            <a:r>
              <a:rPr lang="en-US" i="1" dirty="0"/>
              <a:t>Bill Gates and Allen Paul: BASIC, 1975 --&gt; Microsoft </a:t>
            </a:r>
            <a:r>
              <a:rPr lang="en-US" i="1" dirty="0" err="1"/>
              <a:t>corp</a:t>
            </a:r>
            <a:endParaRPr lang="en-US" i="1" dirty="0"/>
          </a:p>
        </p:txBody>
      </p:sp>
      <p:sp>
        <p:nvSpPr>
          <p:cNvPr id="7" name="Rectangle 6"/>
          <p:cNvSpPr/>
          <p:nvPr/>
        </p:nvSpPr>
        <p:spPr>
          <a:xfrm>
            <a:off x="581192" y="2109696"/>
            <a:ext cx="7067006" cy="70788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333333"/>
                </a:solidFill>
                <a:effectLst/>
                <a:uLnTx/>
                <a:uFillTx/>
                <a:latin typeface="Nueva Std" panose="020B0503070504090203" pitchFamily="34" charset="0"/>
                <a:ea typeface="+mn-ea"/>
                <a:cs typeface="+mn-cs"/>
              </a:rPr>
              <a:t>1974:</a:t>
            </a:r>
            <a:r>
              <a:rPr kumimoji="0" lang="en-US" sz="1800" b="1" i="0" u="none" strike="noStrike" kern="1200" cap="none" spc="0" normalizeH="0" baseline="0" noProof="0" dirty="0" smtClean="0">
                <a:ln>
                  <a:noFill/>
                </a:ln>
                <a:solidFill>
                  <a:srgbClr val="333333"/>
                </a:solidFill>
                <a:effectLst/>
                <a:uLnTx/>
                <a:uFillTx/>
                <a:latin typeface="Nueva Std" panose="020B0503070504090203" pitchFamily="34" charset="0"/>
                <a:ea typeface="+mn-ea"/>
                <a:cs typeface="+mn-cs"/>
              </a:rPr>
              <a:t> Intel 8080</a:t>
            </a:r>
            <a:endParaRPr kumimoji="0" lang="en-US" sz="1800" b="1" i="0" u="none" strike="noStrike" kern="1200" cap="none" spc="0" normalizeH="0" baseline="0" noProof="0" dirty="0">
              <a:ln>
                <a:noFill/>
              </a:ln>
              <a:solidFill>
                <a:srgbClr val="333333"/>
              </a:solidFill>
              <a:effectLst/>
              <a:uLnTx/>
              <a:uFillTx/>
              <a:latin typeface="Nueva Std" panose="020B0503070504090203" pitchFamily="34" charset="0"/>
              <a:ea typeface="+mn-ea"/>
              <a:cs typeface="+mn-cs"/>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86842" y="3505790"/>
            <a:ext cx="2810765" cy="14592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3202736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endParaRPr lang="am-ET" dirty="0"/>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ED8428"/>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
        <p:nvSpPr>
          <p:cNvPr id="3" name="Content Placeholder 2"/>
          <p:cNvSpPr>
            <a:spLocks noGrp="1"/>
          </p:cNvSpPr>
          <p:nvPr>
            <p:ph idx="4294967295"/>
          </p:nvPr>
        </p:nvSpPr>
        <p:spPr>
          <a:xfrm>
            <a:off x="4913343" y="2319610"/>
            <a:ext cx="3657601" cy="3632200"/>
          </a:xfrm>
        </p:spPr>
        <p:txBody>
          <a:bodyPr>
            <a:normAutofit fontScale="77500" lnSpcReduction="20000"/>
          </a:bodyPr>
          <a:lstStyle/>
          <a:p>
            <a:pPr>
              <a:lnSpc>
                <a:spcPct val="150000"/>
              </a:lnSpc>
            </a:pPr>
            <a:endParaRPr lang="en-US" i="1" dirty="0" smtClean="0"/>
          </a:p>
          <a:p>
            <a:pPr>
              <a:lnSpc>
                <a:spcPct val="150000"/>
              </a:lnSpc>
            </a:pPr>
            <a:r>
              <a:rPr lang="en-US" i="1" dirty="0" smtClean="0"/>
              <a:t>16 </a:t>
            </a:r>
            <a:r>
              <a:rPr lang="en-US" i="1" dirty="0"/>
              <a:t>bit processor with </a:t>
            </a:r>
            <a:r>
              <a:rPr lang="en-US" i="1" dirty="0" smtClean="0"/>
              <a:t>20 </a:t>
            </a:r>
            <a:r>
              <a:rPr lang="en-US" i="1" dirty="0"/>
              <a:t>bit address bus</a:t>
            </a:r>
          </a:p>
          <a:p>
            <a:pPr>
              <a:lnSpc>
                <a:spcPct val="150000"/>
              </a:lnSpc>
            </a:pPr>
            <a:r>
              <a:rPr lang="en-US" i="1" dirty="0" smtClean="0"/>
              <a:t>Speed: </a:t>
            </a:r>
            <a:r>
              <a:rPr lang="pl-PL" i="1" dirty="0"/>
              <a:t>5 MHz to 10 </a:t>
            </a:r>
            <a:r>
              <a:rPr lang="pl-PL" i="1" dirty="0" smtClean="0"/>
              <a:t>MHz</a:t>
            </a:r>
            <a:endParaRPr lang="en-US" i="1" dirty="0" smtClean="0"/>
          </a:p>
          <a:p>
            <a:pPr>
              <a:lnSpc>
                <a:spcPct val="150000"/>
              </a:lnSpc>
            </a:pPr>
            <a:r>
              <a:rPr lang="en-US" i="1" dirty="0" smtClean="0"/>
              <a:t>29,000 Transistors</a:t>
            </a:r>
          </a:p>
          <a:p>
            <a:pPr>
              <a:lnSpc>
                <a:spcPct val="150000"/>
              </a:lnSpc>
            </a:pPr>
            <a:r>
              <a:rPr lang="en-US" i="1" dirty="0"/>
              <a:t>1979: </a:t>
            </a:r>
            <a:r>
              <a:rPr lang="en-US" b="1" i="1" dirty="0" smtClean="0"/>
              <a:t>8088</a:t>
            </a:r>
            <a:r>
              <a:rPr lang="en-US" i="1" dirty="0" smtClean="0"/>
              <a:t> a </a:t>
            </a:r>
            <a:r>
              <a:rPr lang="en-US" i="1" dirty="0"/>
              <a:t>slightly modified chip with an external 8-bit data bus</a:t>
            </a:r>
            <a:endParaRPr lang="en-US" i="1" dirty="0" smtClean="0"/>
          </a:p>
          <a:p>
            <a:pPr>
              <a:lnSpc>
                <a:spcPct val="150000"/>
              </a:lnSpc>
            </a:pPr>
            <a:r>
              <a:rPr lang="en-US" i="1" dirty="0"/>
              <a:t>8088 (used in the IBM PC)</a:t>
            </a:r>
            <a:endParaRPr lang="en-US" i="1" dirty="0" smtClean="0"/>
          </a:p>
          <a:p>
            <a:pPr>
              <a:lnSpc>
                <a:spcPct val="150000"/>
              </a:lnSpc>
            </a:pPr>
            <a:r>
              <a:rPr lang="en-US" i="1" dirty="0" smtClean="0"/>
              <a:t>8086 gave </a:t>
            </a:r>
            <a:r>
              <a:rPr lang="en-US" i="1" dirty="0"/>
              <a:t>rise to the x86 architecture, which eventually became Intel's most successful line of processors</a:t>
            </a:r>
          </a:p>
        </p:txBody>
      </p:sp>
      <p:sp>
        <p:nvSpPr>
          <p:cNvPr id="7" name="Rectangle 6"/>
          <p:cNvSpPr/>
          <p:nvPr/>
        </p:nvSpPr>
        <p:spPr>
          <a:xfrm>
            <a:off x="581192" y="2109696"/>
            <a:ext cx="7067006" cy="70788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333333"/>
                </a:solidFill>
                <a:effectLst/>
                <a:uLnTx/>
                <a:uFillTx/>
                <a:latin typeface="Nueva Std" panose="020B0503070504090203" pitchFamily="34" charset="0"/>
                <a:ea typeface="+mn-ea"/>
                <a:cs typeface="+mn-cs"/>
              </a:rPr>
              <a:t>1978:</a:t>
            </a:r>
            <a:r>
              <a:rPr kumimoji="0" lang="en-US" sz="1800" b="1" i="0" u="none" strike="noStrike" kern="1200" cap="none" spc="0" normalizeH="0" baseline="0" noProof="0" dirty="0" smtClean="0">
                <a:ln>
                  <a:noFill/>
                </a:ln>
                <a:solidFill>
                  <a:srgbClr val="333333"/>
                </a:solidFill>
                <a:effectLst/>
                <a:uLnTx/>
                <a:uFillTx/>
                <a:latin typeface="Nueva Std" panose="020B0503070504090203" pitchFamily="34" charset="0"/>
                <a:ea typeface="+mn-ea"/>
                <a:cs typeface="+mn-cs"/>
              </a:rPr>
              <a:t> Intel </a:t>
            </a:r>
            <a:r>
              <a:rPr kumimoji="0" lang="en-US" sz="1800" b="1" i="0" u="none" strike="noStrike" kern="1200" cap="none" spc="0" normalizeH="0" baseline="0" noProof="0" dirty="0">
                <a:ln>
                  <a:noFill/>
                </a:ln>
                <a:solidFill>
                  <a:srgbClr val="333333"/>
                </a:solidFill>
                <a:effectLst/>
                <a:uLnTx/>
                <a:uFillTx/>
                <a:latin typeface="Nueva Std" panose="020B0503070504090203" pitchFamily="34" charset="0"/>
                <a:ea typeface="+mn-ea"/>
                <a:cs typeface="+mn-cs"/>
              </a:rPr>
              <a:t>8086/8088</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86842" y="3516330"/>
            <a:ext cx="2810765" cy="14381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5570597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endParaRPr lang="am-ET" dirty="0"/>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ED8428"/>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
        <p:nvSpPr>
          <p:cNvPr id="3" name="Content Placeholder 2"/>
          <p:cNvSpPr>
            <a:spLocks noGrp="1"/>
          </p:cNvSpPr>
          <p:nvPr>
            <p:ph idx="4294967295"/>
          </p:nvPr>
        </p:nvSpPr>
        <p:spPr>
          <a:xfrm>
            <a:off x="4913343" y="2319610"/>
            <a:ext cx="3657601" cy="3632200"/>
          </a:xfrm>
        </p:spPr>
        <p:txBody>
          <a:bodyPr>
            <a:normAutofit fontScale="85000" lnSpcReduction="10000"/>
          </a:bodyPr>
          <a:lstStyle/>
          <a:p>
            <a:pPr>
              <a:lnSpc>
                <a:spcPct val="150000"/>
              </a:lnSpc>
            </a:pPr>
            <a:endParaRPr lang="en-US" i="1" dirty="0" smtClean="0"/>
          </a:p>
          <a:p>
            <a:pPr>
              <a:lnSpc>
                <a:spcPct val="150000"/>
              </a:lnSpc>
            </a:pPr>
            <a:r>
              <a:rPr lang="en-US" i="1" dirty="0" smtClean="0"/>
              <a:t>16 </a:t>
            </a:r>
            <a:r>
              <a:rPr lang="en-US" i="1" dirty="0"/>
              <a:t>bit processor with </a:t>
            </a:r>
            <a:r>
              <a:rPr lang="en-US" i="1" dirty="0" smtClean="0"/>
              <a:t>24 </a:t>
            </a:r>
            <a:r>
              <a:rPr lang="en-US" i="1" dirty="0"/>
              <a:t>bit address bus</a:t>
            </a:r>
          </a:p>
          <a:p>
            <a:pPr>
              <a:lnSpc>
                <a:spcPct val="150000"/>
              </a:lnSpc>
            </a:pPr>
            <a:r>
              <a:rPr lang="en-US" i="1" dirty="0" smtClean="0"/>
              <a:t>Speed: </a:t>
            </a:r>
            <a:r>
              <a:rPr lang="pl-PL" i="1" dirty="0"/>
              <a:t>4 MHz to 25 MHz</a:t>
            </a:r>
            <a:endParaRPr lang="en-US" i="1" dirty="0" smtClean="0"/>
          </a:p>
          <a:p>
            <a:pPr>
              <a:lnSpc>
                <a:spcPct val="150000"/>
              </a:lnSpc>
            </a:pPr>
            <a:r>
              <a:rPr lang="en-US" i="1" dirty="0" smtClean="0"/>
              <a:t>134,000 Transistors</a:t>
            </a:r>
          </a:p>
          <a:p>
            <a:pPr>
              <a:lnSpc>
                <a:spcPct val="150000"/>
              </a:lnSpc>
            </a:pPr>
            <a:r>
              <a:rPr lang="en-US" i="1" dirty="0"/>
              <a:t>16 MB of physical MEM and 1 GB of virtual </a:t>
            </a:r>
            <a:r>
              <a:rPr lang="en-US" i="1" dirty="0" smtClean="0"/>
              <a:t>mem</a:t>
            </a:r>
          </a:p>
          <a:p>
            <a:pPr>
              <a:lnSpc>
                <a:spcPct val="150000"/>
              </a:lnSpc>
            </a:pPr>
            <a:r>
              <a:rPr lang="en-US" i="1" dirty="0"/>
              <a:t>IBM PC/AT in 1984, IBM PS/2 Model 50 and </a:t>
            </a:r>
            <a:r>
              <a:rPr lang="en-US" i="1" dirty="0" smtClean="0"/>
              <a:t>60</a:t>
            </a:r>
          </a:p>
          <a:p>
            <a:pPr>
              <a:lnSpc>
                <a:spcPct val="150000"/>
              </a:lnSpc>
            </a:pPr>
            <a:endParaRPr lang="en-US" i="1" dirty="0"/>
          </a:p>
        </p:txBody>
      </p:sp>
      <p:sp>
        <p:nvSpPr>
          <p:cNvPr id="7" name="Rectangle 6"/>
          <p:cNvSpPr/>
          <p:nvPr/>
        </p:nvSpPr>
        <p:spPr>
          <a:xfrm>
            <a:off x="581192" y="2109696"/>
            <a:ext cx="7067006" cy="70788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333333"/>
                </a:solidFill>
                <a:effectLst/>
                <a:uLnTx/>
                <a:uFillTx/>
                <a:latin typeface="Nueva Std" panose="020B0503070504090203" pitchFamily="34" charset="0"/>
                <a:ea typeface="+mn-ea"/>
                <a:cs typeface="+mn-cs"/>
              </a:rPr>
              <a:t>1982:</a:t>
            </a:r>
            <a:r>
              <a:rPr kumimoji="0" lang="en-US" sz="1800" b="1" i="0" u="none" strike="noStrike" kern="1200" cap="none" spc="0" normalizeH="0" baseline="0" noProof="0" dirty="0" smtClean="0">
                <a:ln>
                  <a:noFill/>
                </a:ln>
                <a:solidFill>
                  <a:srgbClr val="333333"/>
                </a:solidFill>
                <a:effectLst/>
                <a:uLnTx/>
                <a:uFillTx/>
                <a:latin typeface="Nueva Std" panose="020B0503070504090203" pitchFamily="34" charset="0"/>
                <a:ea typeface="+mn-ea"/>
                <a:cs typeface="+mn-cs"/>
              </a:rPr>
              <a:t> Intel </a:t>
            </a:r>
            <a:r>
              <a:rPr kumimoji="0" lang="en-US" sz="1800" b="1" i="0" u="none" strike="noStrike" kern="1200" cap="none" spc="0" normalizeH="0" baseline="0" noProof="0" dirty="0">
                <a:ln>
                  <a:noFill/>
                </a:ln>
                <a:solidFill>
                  <a:srgbClr val="333333"/>
                </a:solidFill>
                <a:effectLst/>
                <a:uLnTx/>
                <a:uFillTx/>
                <a:latin typeface="Nueva Std" panose="020B0503070504090203" pitchFamily="34" charset="0"/>
                <a:ea typeface="+mn-ea"/>
                <a:cs typeface="+mn-cs"/>
              </a:rPr>
              <a:t>80286</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18903" y="2817582"/>
            <a:ext cx="2414554" cy="2603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3784039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endParaRPr lang="am-ET" dirty="0"/>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ED8428"/>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
        <p:nvSpPr>
          <p:cNvPr id="3" name="Content Placeholder 2"/>
          <p:cNvSpPr>
            <a:spLocks noGrp="1"/>
          </p:cNvSpPr>
          <p:nvPr>
            <p:ph idx="4294967295"/>
          </p:nvPr>
        </p:nvSpPr>
        <p:spPr>
          <a:xfrm>
            <a:off x="4913343" y="2319610"/>
            <a:ext cx="3657601" cy="3632200"/>
          </a:xfrm>
        </p:spPr>
        <p:txBody>
          <a:bodyPr>
            <a:normAutofit fontScale="92500" lnSpcReduction="20000"/>
          </a:bodyPr>
          <a:lstStyle/>
          <a:p>
            <a:pPr>
              <a:lnSpc>
                <a:spcPct val="150000"/>
              </a:lnSpc>
            </a:pPr>
            <a:endParaRPr lang="en-US" i="1" dirty="0" smtClean="0"/>
          </a:p>
          <a:p>
            <a:pPr>
              <a:lnSpc>
                <a:spcPct val="150000"/>
              </a:lnSpc>
            </a:pPr>
            <a:r>
              <a:rPr lang="en-US" i="1" dirty="0" smtClean="0"/>
              <a:t>32 </a:t>
            </a:r>
            <a:r>
              <a:rPr lang="en-US" i="1" dirty="0"/>
              <a:t>bit processor with </a:t>
            </a:r>
            <a:r>
              <a:rPr lang="en-US" i="1" dirty="0" smtClean="0"/>
              <a:t>32 </a:t>
            </a:r>
            <a:r>
              <a:rPr lang="en-US" i="1" dirty="0"/>
              <a:t>bit address bus</a:t>
            </a:r>
          </a:p>
          <a:p>
            <a:pPr>
              <a:lnSpc>
                <a:spcPct val="150000"/>
              </a:lnSpc>
            </a:pPr>
            <a:r>
              <a:rPr lang="en-US" i="1" dirty="0" smtClean="0"/>
              <a:t>Speed: </a:t>
            </a:r>
            <a:r>
              <a:rPr lang="pl-PL" i="1" dirty="0"/>
              <a:t>12 MHz to 40 </a:t>
            </a:r>
            <a:r>
              <a:rPr lang="pl-PL" i="1" dirty="0" smtClean="0"/>
              <a:t>MHz</a:t>
            </a:r>
            <a:endParaRPr lang="en-US" i="1" dirty="0" smtClean="0"/>
          </a:p>
          <a:p>
            <a:pPr>
              <a:lnSpc>
                <a:spcPct val="150000"/>
              </a:lnSpc>
            </a:pPr>
            <a:r>
              <a:rPr lang="en-US" i="1" dirty="0" smtClean="0"/>
              <a:t>275,000 Transistors</a:t>
            </a:r>
          </a:p>
          <a:p>
            <a:pPr>
              <a:lnSpc>
                <a:spcPct val="150000"/>
              </a:lnSpc>
            </a:pPr>
            <a:r>
              <a:rPr lang="en-US" i="1" dirty="0"/>
              <a:t>up to 4 GB of memory</a:t>
            </a:r>
            <a:r>
              <a:rPr lang="en-US" i="1" dirty="0" smtClean="0"/>
              <a:t>.</a:t>
            </a:r>
          </a:p>
          <a:p>
            <a:pPr>
              <a:lnSpc>
                <a:spcPct val="150000"/>
              </a:lnSpc>
            </a:pPr>
            <a:r>
              <a:rPr lang="en-US" i="1" dirty="0"/>
              <a:t>Memory paging and enhanced I/O permission </a:t>
            </a:r>
            <a:r>
              <a:rPr lang="en-US" i="1" dirty="0" smtClean="0"/>
              <a:t>features</a:t>
            </a:r>
            <a:endParaRPr lang="en-US" i="1" dirty="0"/>
          </a:p>
        </p:txBody>
      </p:sp>
      <p:sp>
        <p:nvSpPr>
          <p:cNvPr id="7" name="Rectangle 6"/>
          <p:cNvSpPr/>
          <p:nvPr/>
        </p:nvSpPr>
        <p:spPr>
          <a:xfrm>
            <a:off x="581192" y="2109696"/>
            <a:ext cx="7067006" cy="70788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333333"/>
                </a:solidFill>
                <a:effectLst/>
                <a:uLnTx/>
                <a:uFillTx/>
                <a:latin typeface="Nueva Std" panose="020B0503070504090203" pitchFamily="34" charset="0"/>
                <a:ea typeface="+mn-ea"/>
                <a:cs typeface="+mn-cs"/>
              </a:rPr>
              <a:t>1985:</a:t>
            </a:r>
            <a:r>
              <a:rPr kumimoji="0" lang="en-US" sz="1800" b="1" i="0" u="none" strike="noStrike" kern="1200" cap="none" spc="0" normalizeH="0" baseline="0" noProof="0" dirty="0" smtClean="0">
                <a:ln>
                  <a:noFill/>
                </a:ln>
                <a:solidFill>
                  <a:srgbClr val="333333"/>
                </a:solidFill>
                <a:effectLst/>
                <a:uLnTx/>
                <a:uFillTx/>
                <a:latin typeface="Nueva Std" panose="020B0503070504090203" pitchFamily="34" charset="0"/>
                <a:ea typeface="+mn-ea"/>
                <a:cs typeface="+mn-cs"/>
              </a:rPr>
              <a:t> Intel 80386</a:t>
            </a:r>
            <a:endParaRPr kumimoji="0" lang="en-US" sz="1800" b="1" i="0" u="none" strike="noStrike" kern="1200" cap="none" spc="0" normalizeH="0" baseline="0" noProof="0" dirty="0">
              <a:ln>
                <a:noFill/>
              </a:ln>
              <a:solidFill>
                <a:srgbClr val="333333"/>
              </a:solidFill>
              <a:effectLst/>
              <a:uLnTx/>
              <a:uFillTx/>
              <a:latin typeface="Nueva Std" panose="020B0503070504090203" pitchFamily="34" charset="0"/>
              <a:ea typeface="+mn-ea"/>
              <a:cs typeface="+mn-cs"/>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18903" y="2921085"/>
            <a:ext cx="2414554" cy="23964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7712549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 .</a:t>
            </a:r>
            <a:endParaRPr lang="am-ET" dirty="0"/>
          </a:p>
        </p:txBody>
      </p:sp>
      <p:sp>
        <p:nvSpPr>
          <p:cNvPr id="3" name="Content Placeholder 2"/>
          <p:cNvSpPr>
            <a:spLocks noGrp="1"/>
          </p:cNvSpPr>
          <p:nvPr>
            <p:ph idx="1"/>
          </p:nvPr>
        </p:nvSpPr>
        <p:spPr/>
        <p:txBody>
          <a:bodyPr>
            <a:normAutofit/>
          </a:bodyPr>
          <a:lstStyle/>
          <a:p>
            <a:pPr>
              <a:lnSpc>
                <a:spcPct val="150000"/>
              </a:lnSpc>
            </a:pPr>
            <a:r>
              <a:rPr lang="en-US" dirty="0" smtClean="0"/>
              <a:t>Intel 80486</a:t>
            </a:r>
          </a:p>
          <a:p>
            <a:pPr>
              <a:lnSpc>
                <a:spcPct val="150000"/>
              </a:lnSpc>
            </a:pPr>
            <a:r>
              <a:rPr lang="en-US" dirty="0"/>
              <a:t>Intel Pentium </a:t>
            </a:r>
            <a:r>
              <a:rPr lang="en-US" dirty="0" smtClean="0"/>
              <a:t>, </a:t>
            </a:r>
            <a:r>
              <a:rPr lang="en-US" dirty="0"/>
              <a:t>Pentium </a:t>
            </a:r>
            <a:r>
              <a:rPr lang="en-US" dirty="0" smtClean="0"/>
              <a:t>II, Pentium </a:t>
            </a:r>
            <a:r>
              <a:rPr lang="en-US" dirty="0"/>
              <a:t>III, </a:t>
            </a:r>
            <a:r>
              <a:rPr lang="en-US" dirty="0" smtClean="0"/>
              <a:t>Pentium 4,</a:t>
            </a:r>
          </a:p>
          <a:p>
            <a:pPr>
              <a:lnSpc>
                <a:spcPct val="150000"/>
              </a:lnSpc>
            </a:pPr>
            <a:r>
              <a:rPr lang="en-US" dirty="0"/>
              <a:t>Core, Core </a:t>
            </a:r>
            <a:r>
              <a:rPr lang="en-US" dirty="0" smtClean="0"/>
              <a:t>2</a:t>
            </a:r>
            <a:r>
              <a:rPr lang="en-US" dirty="0"/>
              <a:t>, 	</a:t>
            </a:r>
            <a:endParaRPr lang="en-US" dirty="0" smtClean="0"/>
          </a:p>
          <a:p>
            <a:pPr>
              <a:lnSpc>
                <a:spcPct val="150000"/>
              </a:lnSpc>
            </a:pPr>
            <a:r>
              <a:rPr lang="en-US" dirty="0" smtClean="0"/>
              <a:t>Core </a:t>
            </a:r>
            <a:r>
              <a:rPr lang="en-US" dirty="0"/>
              <a:t>i3, i5, i7, </a:t>
            </a:r>
            <a:r>
              <a:rPr lang="en-US" dirty="0" smtClean="0"/>
              <a:t>i9</a:t>
            </a: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ED8428"/>
                </a:solidFill>
                <a:effectLst/>
                <a:uLnTx/>
                <a:uFillTx/>
                <a:latin typeface="Gill Sans MT" panose="020B0502020104020203"/>
                <a:ea typeface="+mn-ea"/>
                <a:cs typeface="+mn-cs"/>
              </a:rPr>
              <a:t>Microcomputer and Interfacing CSE3314</a:t>
            </a:r>
            <a:endParaRPr kumimoji="0" 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ED8428"/>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900" b="0" i="0" u="none" strike="noStrike" kern="1200" cap="none" spc="0" normalizeH="0" baseline="0" noProof="0" dirty="0">
              <a:ln>
                <a:noFill/>
              </a:ln>
              <a:solidFill>
                <a:srgbClr val="ED8428"/>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4064407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Performance Balance</a:t>
            </a:r>
          </a:p>
        </p:txBody>
      </p:sp>
      <p:sp>
        <p:nvSpPr>
          <p:cNvPr id="3" name="Content Placeholder 2"/>
          <p:cNvSpPr>
            <a:spLocks noGrp="1"/>
          </p:cNvSpPr>
          <p:nvPr>
            <p:ph idx="1"/>
          </p:nvPr>
        </p:nvSpPr>
        <p:spPr/>
        <p:txBody>
          <a:bodyPr/>
          <a:lstStyle/>
          <a:p>
            <a:r>
              <a:rPr lang="en-US" dirty="0">
                <a:solidFill>
                  <a:schemeClr val="tx2">
                    <a:lumMod val="50000"/>
                  </a:schemeClr>
                </a:solidFill>
              </a:rPr>
              <a:t>Processor speed increased</a:t>
            </a:r>
          </a:p>
          <a:p>
            <a:r>
              <a:rPr lang="en-US" dirty="0">
                <a:solidFill>
                  <a:schemeClr val="tx2">
                    <a:lumMod val="50000"/>
                  </a:schemeClr>
                </a:solidFill>
              </a:rPr>
              <a:t>Memory capacity increased</a:t>
            </a:r>
          </a:p>
          <a:p>
            <a:r>
              <a:rPr lang="en-US" dirty="0">
                <a:solidFill>
                  <a:schemeClr val="tx2">
                    <a:lumMod val="50000"/>
                  </a:schemeClr>
                </a:solidFill>
              </a:rPr>
              <a:t>Memory speed lags behind processor speed</a:t>
            </a: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39</a:t>
            </a:fld>
            <a:endParaRPr lang="en-US"/>
          </a:p>
        </p:txBody>
      </p:sp>
    </p:spTree>
    <p:extLst>
      <p:ext uri="{BB962C8B-B14F-4D97-AF65-F5344CB8AC3E}">
        <p14:creationId xmlns:p14="http://schemas.microsoft.com/office/powerpoint/2010/main" val="1919750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Computer Organization </a:t>
            </a:r>
            <a:endParaRPr lang="en-US" b="1" dirty="0"/>
          </a:p>
        </p:txBody>
      </p:sp>
      <p:sp>
        <p:nvSpPr>
          <p:cNvPr id="3" name="Content Placeholder 2"/>
          <p:cNvSpPr>
            <a:spLocks noGrp="1"/>
          </p:cNvSpPr>
          <p:nvPr>
            <p:ph idx="1"/>
          </p:nvPr>
        </p:nvSpPr>
        <p:spPr/>
        <p:txBody>
          <a:bodyPr>
            <a:normAutofit/>
          </a:bodyPr>
          <a:lstStyle/>
          <a:p>
            <a:r>
              <a:rPr lang="en-GB" sz="2400" dirty="0">
                <a:solidFill>
                  <a:schemeClr val="tx2">
                    <a:lumMod val="50000"/>
                  </a:schemeClr>
                </a:solidFill>
              </a:rPr>
              <a:t>Organization </a:t>
            </a:r>
            <a:r>
              <a:rPr lang="en-GB" sz="2400" dirty="0" smtClean="0">
                <a:solidFill>
                  <a:schemeClr val="tx2">
                    <a:lumMod val="50000"/>
                  </a:schemeClr>
                </a:solidFill>
              </a:rPr>
              <a:t>refer to </a:t>
            </a:r>
            <a:r>
              <a:rPr lang="en-GB" sz="2400" dirty="0">
                <a:solidFill>
                  <a:srgbClr val="FF0000"/>
                </a:solidFill>
              </a:rPr>
              <a:t>how</a:t>
            </a:r>
            <a:r>
              <a:rPr lang="en-GB" sz="2400" dirty="0">
                <a:solidFill>
                  <a:schemeClr val="tx2">
                    <a:lumMod val="50000"/>
                  </a:schemeClr>
                </a:solidFill>
              </a:rPr>
              <a:t> features are </a:t>
            </a:r>
            <a:r>
              <a:rPr lang="en-GB" sz="2400" dirty="0" smtClean="0">
                <a:solidFill>
                  <a:schemeClr val="tx2">
                    <a:lumMod val="50000"/>
                  </a:schemeClr>
                </a:solidFill>
              </a:rPr>
              <a:t>implemented and </a:t>
            </a:r>
            <a:r>
              <a:rPr lang="en-GB" sz="2400" dirty="0">
                <a:solidFill>
                  <a:schemeClr val="tx2">
                    <a:lumMod val="50000"/>
                  </a:schemeClr>
                </a:solidFill>
              </a:rPr>
              <a:t>the </a:t>
            </a:r>
            <a:r>
              <a:rPr lang="en-GB" sz="2400" dirty="0">
                <a:solidFill>
                  <a:srgbClr val="FF0000"/>
                </a:solidFill>
              </a:rPr>
              <a:t>operational</a:t>
            </a:r>
            <a:r>
              <a:rPr lang="en-GB" sz="2400" dirty="0">
                <a:solidFill>
                  <a:schemeClr val="tx2">
                    <a:lumMod val="50000"/>
                  </a:schemeClr>
                </a:solidFill>
              </a:rPr>
              <a:t> </a:t>
            </a:r>
            <a:r>
              <a:rPr lang="en-GB" sz="2400" dirty="0">
                <a:solidFill>
                  <a:srgbClr val="FF0000"/>
                </a:solidFill>
              </a:rPr>
              <a:t>units</a:t>
            </a:r>
            <a:r>
              <a:rPr lang="en-GB" sz="2400" dirty="0">
                <a:solidFill>
                  <a:schemeClr val="tx2">
                    <a:lumMod val="50000"/>
                  </a:schemeClr>
                </a:solidFill>
              </a:rPr>
              <a:t> of the computer and their </a:t>
            </a:r>
            <a:r>
              <a:rPr lang="en-GB" sz="2400" dirty="0" smtClean="0">
                <a:solidFill>
                  <a:srgbClr val="FF0000"/>
                </a:solidFill>
              </a:rPr>
              <a:t>interconnections</a:t>
            </a:r>
            <a:r>
              <a:rPr lang="en-GB" sz="2400" dirty="0" smtClean="0">
                <a:solidFill>
                  <a:schemeClr val="tx2">
                    <a:lumMod val="50000"/>
                  </a:schemeClr>
                </a:solidFill>
              </a:rPr>
              <a:t> that implement the feature </a:t>
            </a:r>
            <a:endParaRPr lang="en-GB" sz="2400" dirty="0">
              <a:solidFill>
                <a:schemeClr val="tx2">
                  <a:lumMod val="50000"/>
                </a:schemeClr>
              </a:solidFill>
            </a:endParaRPr>
          </a:p>
          <a:p>
            <a:pPr lvl="1"/>
            <a:r>
              <a:rPr lang="en-GB" sz="2000" dirty="0">
                <a:solidFill>
                  <a:schemeClr val="tx2">
                    <a:lumMod val="50000"/>
                  </a:schemeClr>
                </a:solidFill>
              </a:rPr>
              <a:t>Control signals, </a:t>
            </a:r>
            <a:endParaRPr lang="en-GB" sz="2000" dirty="0" smtClean="0">
              <a:solidFill>
                <a:schemeClr val="tx2">
                  <a:lumMod val="50000"/>
                </a:schemeClr>
              </a:solidFill>
            </a:endParaRPr>
          </a:p>
          <a:p>
            <a:pPr lvl="1"/>
            <a:r>
              <a:rPr lang="en-GB" sz="2000" dirty="0" smtClean="0">
                <a:solidFill>
                  <a:schemeClr val="tx2">
                    <a:lumMod val="50000"/>
                  </a:schemeClr>
                </a:solidFill>
              </a:rPr>
              <a:t>Interfaces </a:t>
            </a:r>
            <a:r>
              <a:rPr lang="en-GB" sz="2000" dirty="0">
                <a:solidFill>
                  <a:schemeClr val="tx2">
                    <a:lumMod val="50000"/>
                  </a:schemeClr>
                </a:solidFill>
              </a:rPr>
              <a:t>between computer and peripherals</a:t>
            </a:r>
          </a:p>
          <a:p>
            <a:pPr lvl="1"/>
            <a:r>
              <a:rPr lang="en-GB" sz="2000" dirty="0">
                <a:solidFill>
                  <a:schemeClr val="tx2">
                    <a:lumMod val="50000"/>
                  </a:schemeClr>
                </a:solidFill>
              </a:rPr>
              <a:t>T</a:t>
            </a:r>
            <a:r>
              <a:rPr lang="en-GB" sz="2000" dirty="0" smtClean="0">
                <a:solidFill>
                  <a:schemeClr val="tx2">
                    <a:lumMod val="50000"/>
                  </a:schemeClr>
                </a:solidFill>
              </a:rPr>
              <a:t>he </a:t>
            </a:r>
            <a:r>
              <a:rPr lang="en-GB" sz="2000" dirty="0">
                <a:solidFill>
                  <a:schemeClr val="tx2">
                    <a:lumMod val="50000"/>
                  </a:schemeClr>
                </a:solidFill>
              </a:rPr>
              <a:t>memory technology being used</a:t>
            </a:r>
          </a:p>
          <a:p>
            <a:endParaRPr lang="en-GB" sz="2400" dirty="0" smtClean="0">
              <a:solidFill>
                <a:schemeClr val="tx2">
                  <a:lumMod val="50000"/>
                </a:schemeClr>
              </a:solidFill>
            </a:endParaRPr>
          </a:p>
          <a:p>
            <a:r>
              <a:rPr lang="en-GB" dirty="0">
                <a:solidFill>
                  <a:schemeClr val="tx2">
                    <a:lumMod val="50000"/>
                  </a:schemeClr>
                </a:solidFill>
              </a:rPr>
              <a:t>So, for example, the fact that a multiply instruction is available is a computer </a:t>
            </a:r>
            <a:r>
              <a:rPr lang="en-GB" dirty="0" smtClean="0">
                <a:solidFill>
                  <a:schemeClr val="tx2">
                    <a:lumMod val="50000"/>
                  </a:schemeClr>
                </a:solidFill>
              </a:rPr>
              <a:t>architecture issue</a:t>
            </a:r>
            <a:r>
              <a:rPr lang="en-GB" dirty="0">
                <a:solidFill>
                  <a:schemeClr val="tx2">
                    <a:lumMod val="50000"/>
                  </a:schemeClr>
                </a:solidFill>
              </a:rPr>
              <a:t>. </a:t>
            </a:r>
            <a:endParaRPr lang="en-GB" dirty="0" smtClean="0">
              <a:solidFill>
                <a:schemeClr val="tx2">
                  <a:lumMod val="50000"/>
                </a:schemeClr>
              </a:solidFill>
            </a:endParaRPr>
          </a:p>
          <a:p>
            <a:r>
              <a:rPr lang="en-GB" dirty="0" smtClean="0">
                <a:solidFill>
                  <a:schemeClr val="tx2">
                    <a:lumMod val="50000"/>
                  </a:schemeClr>
                </a:solidFill>
              </a:rPr>
              <a:t>How </a:t>
            </a:r>
            <a:r>
              <a:rPr lang="en-GB" dirty="0">
                <a:solidFill>
                  <a:schemeClr val="tx2">
                    <a:lumMod val="50000"/>
                  </a:schemeClr>
                </a:solidFill>
              </a:rPr>
              <a:t>that multiply is implemented is a computer organization issue.</a:t>
            </a:r>
            <a:endParaRPr lang="en-GB" dirty="0" smtClean="0">
              <a:solidFill>
                <a:schemeClr val="tx2">
                  <a:lumMod val="50000"/>
                </a:schemeClr>
              </a:solidFill>
            </a:endParaRP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pPr/>
              <a:t>4</a:t>
            </a:fld>
            <a:endParaRPr lang="en-US"/>
          </a:p>
        </p:txBody>
      </p:sp>
    </p:spTree>
    <p:extLst>
      <p:ext uri="{BB962C8B-B14F-4D97-AF65-F5344CB8AC3E}">
        <p14:creationId xmlns:p14="http://schemas.microsoft.com/office/powerpoint/2010/main" val="31251729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Logic and Memory Performance Gap</a:t>
            </a: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40</a:t>
            </a:fld>
            <a:endParaRPr lang="en-US"/>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b="15028"/>
          <a:stretch>
            <a:fillRect/>
          </a:stretch>
        </p:blipFill>
        <p:spPr bwMode="auto">
          <a:xfrm>
            <a:off x="755576" y="1412776"/>
            <a:ext cx="8159824" cy="524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18504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Solutions </a:t>
            </a:r>
            <a:endParaRPr lang="en-US" b="1" dirty="0"/>
          </a:p>
        </p:txBody>
      </p:sp>
      <p:sp>
        <p:nvSpPr>
          <p:cNvPr id="3" name="Content Placeholder 2"/>
          <p:cNvSpPr>
            <a:spLocks noGrp="1"/>
          </p:cNvSpPr>
          <p:nvPr>
            <p:ph idx="1"/>
          </p:nvPr>
        </p:nvSpPr>
        <p:spPr/>
        <p:txBody>
          <a:bodyPr>
            <a:normAutofit lnSpcReduction="10000"/>
          </a:bodyPr>
          <a:lstStyle/>
          <a:p>
            <a:r>
              <a:rPr lang="en-US" dirty="0">
                <a:solidFill>
                  <a:schemeClr val="tx2">
                    <a:lumMod val="50000"/>
                  </a:schemeClr>
                </a:solidFill>
              </a:rPr>
              <a:t>Increase number of bits retrieved at one time</a:t>
            </a:r>
          </a:p>
          <a:p>
            <a:pPr lvl="1"/>
            <a:r>
              <a:rPr lang="en-US" sz="1700" dirty="0">
                <a:solidFill>
                  <a:schemeClr val="tx2">
                    <a:lumMod val="50000"/>
                  </a:schemeClr>
                </a:solidFill>
              </a:rPr>
              <a:t>Make DRAM “wider” rather than “deeper” by using wide bus data paths</a:t>
            </a:r>
          </a:p>
          <a:p>
            <a:endParaRPr lang="en-US" dirty="0" smtClean="0">
              <a:solidFill>
                <a:schemeClr val="tx2">
                  <a:lumMod val="50000"/>
                </a:schemeClr>
              </a:solidFill>
            </a:endParaRPr>
          </a:p>
          <a:p>
            <a:r>
              <a:rPr lang="en-US" dirty="0" smtClean="0">
                <a:solidFill>
                  <a:schemeClr val="tx2">
                    <a:lumMod val="50000"/>
                  </a:schemeClr>
                </a:solidFill>
              </a:rPr>
              <a:t>Change </a:t>
            </a:r>
            <a:r>
              <a:rPr lang="en-US" dirty="0">
                <a:solidFill>
                  <a:schemeClr val="tx2">
                    <a:lumMod val="50000"/>
                  </a:schemeClr>
                </a:solidFill>
              </a:rPr>
              <a:t>DRAM interface</a:t>
            </a:r>
          </a:p>
          <a:p>
            <a:pPr lvl="1"/>
            <a:r>
              <a:rPr lang="en-US" sz="1700" dirty="0">
                <a:solidFill>
                  <a:schemeClr val="tx2">
                    <a:lumMod val="50000"/>
                  </a:schemeClr>
                </a:solidFill>
              </a:rPr>
              <a:t>including a cache or other buffering scheme on the DRAM chip</a:t>
            </a:r>
          </a:p>
          <a:p>
            <a:endParaRPr lang="en-US" dirty="0" smtClean="0">
              <a:solidFill>
                <a:schemeClr val="tx2">
                  <a:lumMod val="50000"/>
                </a:schemeClr>
              </a:solidFill>
            </a:endParaRPr>
          </a:p>
          <a:p>
            <a:r>
              <a:rPr lang="en-US" dirty="0" smtClean="0">
                <a:solidFill>
                  <a:schemeClr val="tx2">
                    <a:lumMod val="50000"/>
                  </a:schemeClr>
                </a:solidFill>
              </a:rPr>
              <a:t>Reduce </a:t>
            </a:r>
            <a:r>
              <a:rPr lang="en-US" dirty="0">
                <a:solidFill>
                  <a:schemeClr val="tx2">
                    <a:lumMod val="50000"/>
                  </a:schemeClr>
                </a:solidFill>
              </a:rPr>
              <a:t>frequency of memory access</a:t>
            </a:r>
          </a:p>
          <a:p>
            <a:pPr lvl="1"/>
            <a:r>
              <a:rPr lang="en-US" sz="1700" dirty="0">
                <a:solidFill>
                  <a:schemeClr val="tx2">
                    <a:lumMod val="50000"/>
                  </a:schemeClr>
                </a:solidFill>
              </a:rPr>
              <a:t>This includes the incorporation of </a:t>
            </a:r>
            <a:r>
              <a:rPr lang="en-US" sz="1700" dirty="0">
                <a:solidFill>
                  <a:srgbClr val="FF0000"/>
                </a:solidFill>
              </a:rPr>
              <a:t>one or more caches on the processor</a:t>
            </a:r>
            <a:r>
              <a:rPr lang="en-US" sz="1700" dirty="0">
                <a:solidFill>
                  <a:schemeClr val="tx2">
                    <a:lumMod val="50000"/>
                  </a:schemeClr>
                </a:solidFill>
              </a:rPr>
              <a:t> chip as well as on an </a:t>
            </a:r>
            <a:r>
              <a:rPr lang="en-US" sz="1700" dirty="0">
                <a:solidFill>
                  <a:srgbClr val="FF0000"/>
                </a:solidFill>
              </a:rPr>
              <a:t>off-chip cache </a:t>
            </a:r>
            <a:r>
              <a:rPr lang="en-US" sz="1700" dirty="0">
                <a:solidFill>
                  <a:schemeClr val="tx2">
                    <a:lumMod val="50000"/>
                  </a:schemeClr>
                </a:solidFill>
              </a:rPr>
              <a:t>close to the processor chip.</a:t>
            </a:r>
          </a:p>
          <a:p>
            <a:endParaRPr lang="en-US" dirty="0" smtClean="0">
              <a:solidFill>
                <a:schemeClr val="tx2">
                  <a:lumMod val="50000"/>
                </a:schemeClr>
              </a:solidFill>
            </a:endParaRPr>
          </a:p>
          <a:p>
            <a:r>
              <a:rPr lang="en-US" dirty="0" smtClean="0">
                <a:solidFill>
                  <a:schemeClr val="tx2">
                    <a:lumMod val="50000"/>
                  </a:schemeClr>
                </a:solidFill>
              </a:rPr>
              <a:t>Increase </a:t>
            </a:r>
            <a:r>
              <a:rPr lang="en-US" dirty="0">
                <a:solidFill>
                  <a:schemeClr val="tx2">
                    <a:lumMod val="50000"/>
                  </a:schemeClr>
                </a:solidFill>
              </a:rPr>
              <a:t>interconnection bandwidth</a:t>
            </a:r>
          </a:p>
          <a:p>
            <a:pPr lvl="1"/>
            <a:r>
              <a:rPr lang="en-US" sz="1700" dirty="0">
                <a:solidFill>
                  <a:schemeClr val="tx2">
                    <a:lumMod val="50000"/>
                  </a:schemeClr>
                </a:solidFill>
              </a:rPr>
              <a:t>High speed buses and Hierarchy of buses</a:t>
            </a: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41</a:t>
            </a:fld>
            <a:endParaRPr lang="en-US"/>
          </a:p>
        </p:txBody>
      </p:sp>
    </p:spTree>
    <p:extLst>
      <p:ext uri="{BB962C8B-B14F-4D97-AF65-F5344CB8AC3E}">
        <p14:creationId xmlns:p14="http://schemas.microsoft.com/office/powerpoint/2010/main" val="17181392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increase processor speed</a:t>
            </a:r>
            <a:endParaRPr lang="am-ET" dirty="0"/>
          </a:p>
        </p:txBody>
      </p:sp>
      <p:sp>
        <p:nvSpPr>
          <p:cNvPr id="5" name="Content Placeholder 4"/>
          <p:cNvSpPr>
            <a:spLocks noGrp="1"/>
          </p:cNvSpPr>
          <p:nvPr>
            <p:ph idx="1"/>
          </p:nvPr>
        </p:nvSpPr>
        <p:spPr/>
        <p:txBody>
          <a:bodyPr>
            <a:normAutofit/>
          </a:bodyPr>
          <a:lstStyle/>
          <a:p>
            <a:r>
              <a:rPr lang="en-US" dirty="0"/>
              <a:t>Increase the hardware speed of the processor</a:t>
            </a:r>
            <a:r>
              <a:rPr lang="en-US" dirty="0" smtClean="0"/>
              <a:t>.</a:t>
            </a:r>
          </a:p>
          <a:p>
            <a:pPr lvl="1"/>
            <a:r>
              <a:rPr lang="en-US" sz="1700" dirty="0">
                <a:solidFill>
                  <a:srgbClr val="FF0000"/>
                </a:solidFill>
              </a:rPr>
              <a:t>S</a:t>
            </a:r>
            <a:r>
              <a:rPr lang="en-US" sz="1700" dirty="0" smtClean="0">
                <a:solidFill>
                  <a:srgbClr val="FF0000"/>
                </a:solidFill>
              </a:rPr>
              <a:t>hrinking </a:t>
            </a:r>
            <a:r>
              <a:rPr lang="en-US" sz="1700" dirty="0">
                <a:solidFill>
                  <a:srgbClr val="FF0000"/>
                </a:solidFill>
              </a:rPr>
              <a:t>the size of the logic gates </a:t>
            </a:r>
            <a:r>
              <a:rPr lang="en-US" sz="1700" dirty="0">
                <a:solidFill>
                  <a:schemeClr val="tx2">
                    <a:lumMod val="50000"/>
                  </a:schemeClr>
                </a:solidFill>
              </a:rPr>
              <a:t>and packed together more tightly and </a:t>
            </a:r>
            <a:r>
              <a:rPr lang="en-US" sz="1700" dirty="0">
                <a:solidFill>
                  <a:srgbClr val="FF0000"/>
                </a:solidFill>
              </a:rPr>
              <a:t>increase clock rate </a:t>
            </a:r>
          </a:p>
          <a:p>
            <a:pPr lvl="1"/>
            <a:r>
              <a:rPr lang="en-US" sz="1700" dirty="0">
                <a:solidFill>
                  <a:schemeClr val="tx2">
                    <a:lumMod val="50000"/>
                  </a:schemeClr>
                </a:solidFill>
              </a:rPr>
              <a:t>An increase in clock rate means that individual operations are executed more rapidly.</a:t>
            </a:r>
          </a:p>
          <a:p>
            <a:endParaRPr lang="en-US" dirty="0" smtClean="0"/>
          </a:p>
          <a:p>
            <a:r>
              <a:rPr lang="en-US" dirty="0" smtClean="0"/>
              <a:t>Increase </a:t>
            </a:r>
            <a:r>
              <a:rPr lang="en-US" dirty="0"/>
              <a:t>the size and speed of </a:t>
            </a:r>
            <a:r>
              <a:rPr lang="en-US" dirty="0" smtClean="0"/>
              <a:t>caches</a:t>
            </a:r>
          </a:p>
          <a:p>
            <a:pPr lvl="1"/>
            <a:r>
              <a:rPr lang="en-US" sz="1700" dirty="0">
                <a:solidFill>
                  <a:schemeClr val="tx2">
                    <a:lumMod val="50000"/>
                  </a:schemeClr>
                </a:solidFill>
              </a:rPr>
              <a:t>D</a:t>
            </a:r>
            <a:r>
              <a:rPr lang="en-US" sz="1700" dirty="0" smtClean="0">
                <a:solidFill>
                  <a:schemeClr val="tx2">
                    <a:lumMod val="50000"/>
                  </a:schemeClr>
                </a:solidFill>
              </a:rPr>
              <a:t>edicating </a:t>
            </a:r>
            <a:r>
              <a:rPr lang="en-US" sz="1700" dirty="0">
                <a:solidFill>
                  <a:schemeClr val="tx2">
                    <a:lumMod val="50000"/>
                  </a:schemeClr>
                </a:solidFill>
              </a:rPr>
              <a:t>a portion of the processor chip itself to the cache, cache access times drop significantly.</a:t>
            </a:r>
          </a:p>
          <a:p>
            <a:endParaRPr lang="en-US" dirty="0" smtClean="0"/>
          </a:p>
          <a:p>
            <a:r>
              <a:rPr lang="en-US" dirty="0" smtClean="0"/>
              <a:t>Make </a:t>
            </a:r>
            <a:r>
              <a:rPr lang="en-US" dirty="0"/>
              <a:t>changes to the processor organization and </a:t>
            </a:r>
            <a:r>
              <a:rPr lang="en-US" dirty="0" smtClean="0"/>
              <a:t>architecture</a:t>
            </a:r>
          </a:p>
          <a:p>
            <a:pPr lvl="1"/>
            <a:r>
              <a:rPr lang="en-US" sz="1700" dirty="0">
                <a:solidFill>
                  <a:schemeClr val="tx2">
                    <a:lumMod val="50000"/>
                  </a:schemeClr>
                </a:solidFill>
              </a:rPr>
              <a:t>U</a:t>
            </a:r>
            <a:r>
              <a:rPr lang="en-US" sz="1700" dirty="0" smtClean="0">
                <a:solidFill>
                  <a:schemeClr val="tx2">
                    <a:lumMod val="50000"/>
                  </a:schemeClr>
                </a:solidFill>
              </a:rPr>
              <a:t>sing </a:t>
            </a:r>
            <a:r>
              <a:rPr lang="en-US" sz="1700" dirty="0">
                <a:solidFill>
                  <a:schemeClr val="tx2">
                    <a:lumMod val="50000"/>
                  </a:schemeClr>
                </a:solidFill>
              </a:rPr>
              <a:t>parallelism (instruction pipelining and </a:t>
            </a:r>
            <a:r>
              <a:rPr lang="en-GB" sz="1700" dirty="0">
                <a:solidFill>
                  <a:schemeClr val="tx2">
                    <a:lumMod val="50000"/>
                  </a:schemeClr>
                </a:solidFill>
              </a:rPr>
              <a:t>superscalar </a:t>
            </a:r>
            <a:r>
              <a:rPr lang="en-US" sz="1700" dirty="0">
                <a:solidFill>
                  <a:schemeClr val="tx2">
                    <a:lumMod val="50000"/>
                  </a:schemeClr>
                </a:solidFill>
              </a:rPr>
              <a:t>)</a:t>
            </a:r>
            <a:endParaRPr lang="am-ET" sz="1700" dirty="0">
              <a:solidFill>
                <a:schemeClr val="tx2">
                  <a:lumMod val="50000"/>
                </a:schemeClr>
              </a:solidFill>
            </a:endParaRPr>
          </a:p>
        </p:txBody>
      </p:sp>
      <p:sp>
        <p:nvSpPr>
          <p:cNvPr id="3" name="Footer Placeholder 2"/>
          <p:cNvSpPr>
            <a:spLocks noGrp="1"/>
          </p:cNvSpPr>
          <p:nvPr>
            <p:ph type="ftr" sz="quarter" idx="11"/>
          </p:nvPr>
        </p:nvSpPr>
        <p:spPr/>
        <p:txBody>
          <a:bodyPr/>
          <a:lstStyle/>
          <a:p>
            <a:r>
              <a:rPr lang="en-US" smtClean="0"/>
              <a:t>Computer Architecture and Organization</a:t>
            </a:r>
            <a:endParaRPr lang="en-US"/>
          </a:p>
        </p:txBody>
      </p:sp>
      <p:sp>
        <p:nvSpPr>
          <p:cNvPr id="4" name="Slide Number Placeholder 3"/>
          <p:cNvSpPr>
            <a:spLocks noGrp="1"/>
          </p:cNvSpPr>
          <p:nvPr>
            <p:ph type="sldNum" sz="quarter" idx="12"/>
          </p:nvPr>
        </p:nvSpPr>
        <p:spPr/>
        <p:txBody>
          <a:bodyPr/>
          <a:lstStyle/>
          <a:p>
            <a:fld id="{FB7EC7F1-0C1B-40CA-864C-71B22EF934BF}" type="slidenum">
              <a:rPr lang="en-US" smtClean="0"/>
              <a:pPr/>
              <a:t>42</a:t>
            </a:fld>
            <a:endParaRPr lang="en-US"/>
          </a:p>
        </p:txBody>
      </p:sp>
    </p:spTree>
    <p:extLst>
      <p:ext uri="{BB962C8B-B14F-4D97-AF65-F5344CB8AC3E}">
        <p14:creationId xmlns:p14="http://schemas.microsoft.com/office/powerpoint/2010/main" val="11075139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increase processor speed</a:t>
            </a:r>
            <a:endParaRPr lang="en-US" b="1" dirty="0"/>
          </a:p>
        </p:txBody>
      </p:sp>
      <p:sp>
        <p:nvSpPr>
          <p:cNvPr id="3" name="Content Placeholder 2"/>
          <p:cNvSpPr>
            <a:spLocks noGrp="1"/>
          </p:cNvSpPr>
          <p:nvPr>
            <p:ph idx="1"/>
          </p:nvPr>
        </p:nvSpPr>
        <p:spPr/>
        <p:txBody>
          <a:bodyPr>
            <a:normAutofit fontScale="92500" lnSpcReduction="10000"/>
          </a:bodyPr>
          <a:lstStyle/>
          <a:p>
            <a:r>
              <a:rPr lang="en-GB" dirty="0" smtClean="0">
                <a:solidFill>
                  <a:schemeClr val="tx2">
                    <a:lumMod val="50000"/>
                  </a:schemeClr>
                </a:solidFill>
              </a:rPr>
              <a:t>Instruction pipelining works </a:t>
            </a:r>
            <a:r>
              <a:rPr lang="en-GB" dirty="0">
                <a:solidFill>
                  <a:schemeClr val="tx2">
                    <a:lumMod val="50000"/>
                  </a:schemeClr>
                </a:solidFill>
              </a:rPr>
              <a:t>like assembly line</a:t>
            </a:r>
          </a:p>
          <a:p>
            <a:pPr lvl="1"/>
            <a:r>
              <a:rPr lang="en-GB" dirty="0">
                <a:solidFill>
                  <a:schemeClr val="tx2">
                    <a:lumMod val="50000"/>
                  </a:schemeClr>
                </a:solidFill>
              </a:rPr>
              <a:t>Different stages of execution of different instructions at same time along pipeline</a:t>
            </a:r>
          </a:p>
          <a:p>
            <a:r>
              <a:rPr lang="en-GB" dirty="0">
                <a:solidFill>
                  <a:schemeClr val="tx2">
                    <a:lumMod val="50000"/>
                  </a:schemeClr>
                </a:solidFill>
              </a:rPr>
              <a:t>A superscalar processor is a CPU that implements a form of parallelism called instruction-level parallelism within a single processor. </a:t>
            </a:r>
            <a:endParaRPr lang="en-GB" dirty="0" smtClean="0">
              <a:solidFill>
                <a:schemeClr val="tx2">
                  <a:lumMod val="50000"/>
                </a:schemeClr>
              </a:solidFill>
            </a:endParaRPr>
          </a:p>
          <a:p>
            <a:pPr lvl="1"/>
            <a:r>
              <a:rPr lang="en-GB" dirty="0" smtClean="0">
                <a:solidFill>
                  <a:schemeClr val="tx2">
                    <a:lumMod val="50000"/>
                  </a:schemeClr>
                </a:solidFill>
              </a:rPr>
              <a:t>Scalar processor:- execute </a:t>
            </a:r>
            <a:r>
              <a:rPr lang="en-GB" dirty="0">
                <a:solidFill>
                  <a:schemeClr val="tx2">
                    <a:lumMod val="50000"/>
                  </a:schemeClr>
                </a:solidFill>
              </a:rPr>
              <a:t>at most one single instruction per clock cycle, </a:t>
            </a:r>
          </a:p>
          <a:p>
            <a:pPr lvl="1"/>
            <a:r>
              <a:rPr lang="en-GB" dirty="0" smtClean="0">
                <a:solidFill>
                  <a:schemeClr val="tx2">
                    <a:lumMod val="50000"/>
                  </a:schemeClr>
                </a:solidFill>
              </a:rPr>
              <a:t>Superscalar </a:t>
            </a:r>
            <a:r>
              <a:rPr lang="en-GB" dirty="0">
                <a:solidFill>
                  <a:schemeClr val="tx2">
                    <a:lumMod val="50000"/>
                  </a:schemeClr>
                </a:solidFill>
              </a:rPr>
              <a:t>processor can execute more than one instruction during a clock cycle by simultaneously dispatching multiple instructions to different duplicate functional units </a:t>
            </a:r>
            <a:r>
              <a:rPr lang="en-GB" dirty="0" smtClean="0">
                <a:solidFill>
                  <a:schemeClr val="tx2">
                    <a:lumMod val="50000"/>
                  </a:schemeClr>
                </a:solidFill>
              </a:rPr>
              <a:t>on </a:t>
            </a:r>
            <a:r>
              <a:rPr lang="en-GB" dirty="0">
                <a:solidFill>
                  <a:schemeClr val="tx2">
                    <a:lumMod val="50000"/>
                  </a:schemeClr>
                </a:solidFill>
              </a:rPr>
              <a:t>the processor</a:t>
            </a:r>
            <a:r>
              <a:rPr lang="en-GB" dirty="0" smtClean="0">
                <a:solidFill>
                  <a:schemeClr val="tx2">
                    <a:lumMod val="50000"/>
                  </a:schemeClr>
                </a:solidFill>
              </a:rPr>
              <a:t>.</a:t>
            </a:r>
          </a:p>
          <a:p>
            <a:pPr lvl="1"/>
            <a:r>
              <a:rPr lang="en-GB" dirty="0">
                <a:solidFill>
                  <a:schemeClr val="tx2">
                    <a:lumMod val="50000"/>
                  </a:schemeClr>
                </a:solidFill>
              </a:rPr>
              <a:t>Each functional unit is just an execution resource inside the CPU core, like an arithmetic logic unit (ALU), floating point unit (FPU), a bit shifter, or a multiplier</a:t>
            </a:r>
            <a:r>
              <a:rPr lang="en-GB" dirty="0" smtClean="0">
                <a:solidFill>
                  <a:schemeClr val="tx2">
                    <a:lumMod val="50000"/>
                  </a:schemeClr>
                </a:solidFill>
              </a:rPr>
              <a:t>.</a:t>
            </a:r>
          </a:p>
          <a:p>
            <a:pPr lvl="1"/>
            <a:r>
              <a:rPr lang="en-GB" dirty="0">
                <a:solidFill>
                  <a:schemeClr val="tx2">
                    <a:lumMod val="50000"/>
                  </a:schemeClr>
                </a:solidFill>
              </a:rPr>
              <a:t>Most superscalar CPUs are also pipelined</a:t>
            </a:r>
            <a:r>
              <a:rPr lang="en-GB" dirty="0" smtClean="0">
                <a:solidFill>
                  <a:schemeClr val="tx2">
                    <a:lumMod val="50000"/>
                  </a:schemeClr>
                </a:solidFill>
              </a:rPr>
              <a:t>,</a:t>
            </a:r>
            <a:endParaRPr lang="en-GB" dirty="0">
              <a:solidFill>
                <a:schemeClr val="tx2">
                  <a:lumMod val="50000"/>
                </a:schemeClr>
              </a:solidFill>
            </a:endParaRP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43</a:t>
            </a:fld>
            <a:endParaRPr lang="en-US"/>
          </a:p>
        </p:txBody>
      </p:sp>
    </p:spTree>
    <p:extLst>
      <p:ext uri="{BB962C8B-B14F-4D97-AF65-F5344CB8AC3E}">
        <p14:creationId xmlns:p14="http://schemas.microsoft.com/office/powerpoint/2010/main" val="13886700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fontScale="90000"/>
          </a:bodyPr>
          <a:lstStyle/>
          <a:p>
            <a:pPr algn="ctr"/>
            <a:r>
              <a:rPr lang="en-GB" b="1" dirty="0"/>
              <a:t>Problems with </a:t>
            </a:r>
            <a:r>
              <a:rPr lang="en-GB" b="1" dirty="0" smtClean="0"/>
              <a:t>overclocking </a:t>
            </a:r>
            <a:r>
              <a:rPr lang="en-GB" b="1" dirty="0"/>
              <a:t>and Logic Density</a:t>
            </a:r>
            <a:endParaRPr lang="en-US" b="1" dirty="0"/>
          </a:p>
        </p:txBody>
      </p:sp>
      <p:sp>
        <p:nvSpPr>
          <p:cNvPr id="3" name="Content Placeholder 2"/>
          <p:cNvSpPr>
            <a:spLocks noGrp="1"/>
          </p:cNvSpPr>
          <p:nvPr>
            <p:ph idx="1"/>
          </p:nvPr>
        </p:nvSpPr>
        <p:spPr/>
        <p:txBody>
          <a:bodyPr>
            <a:normAutofit/>
          </a:bodyPr>
          <a:lstStyle/>
          <a:p>
            <a:r>
              <a:rPr lang="en-GB" dirty="0">
                <a:solidFill>
                  <a:schemeClr val="tx2">
                    <a:lumMod val="50000"/>
                  </a:schemeClr>
                </a:solidFill>
              </a:rPr>
              <a:t>Power</a:t>
            </a:r>
          </a:p>
          <a:p>
            <a:pPr lvl="1"/>
            <a:r>
              <a:rPr lang="en-GB" sz="1700" dirty="0">
                <a:solidFill>
                  <a:schemeClr val="tx2">
                    <a:lumMod val="50000"/>
                  </a:schemeClr>
                </a:solidFill>
              </a:rPr>
              <a:t>Power density increases with density of logic and clock speed</a:t>
            </a:r>
          </a:p>
          <a:p>
            <a:pPr lvl="1"/>
            <a:r>
              <a:rPr lang="en-GB" sz="1700" dirty="0">
                <a:solidFill>
                  <a:schemeClr val="tx2">
                    <a:lumMod val="50000"/>
                  </a:schemeClr>
                </a:solidFill>
              </a:rPr>
              <a:t>Dissipating large amount of heat and controlling the heat is becoming difficult which will lead to permanent damage of transistor</a:t>
            </a:r>
          </a:p>
          <a:p>
            <a:r>
              <a:rPr lang="en-GB" dirty="0">
                <a:solidFill>
                  <a:schemeClr val="tx2">
                    <a:lumMod val="50000"/>
                  </a:schemeClr>
                </a:solidFill>
              </a:rPr>
              <a:t>RC delay</a:t>
            </a:r>
          </a:p>
          <a:p>
            <a:pPr lvl="1"/>
            <a:r>
              <a:rPr lang="en-GB" sz="1700" dirty="0">
                <a:solidFill>
                  <a:schemeClr val="tx2">
                    <a:lumMod val="50000"/>
                  </a:schemeClr>
                </a:solidFill>
              </a:rPr>
              <a:t>Speed at which electrons flow </a:t>
            </a:r>
            <a:r>
              <a:rPr lang="en-GB" sz="1700" dirty="0">
                <a:solidFill>
                  <a:srgbClr val="FF0000"/>
                </a:solidFill>
              </a:rPr>
              <a:t>limited</a:t>
            </a:r>
            <a:r>
              <a:rPr lang="en-GB" sz="1700" dirty="0">
                <a:solidFill>
                  <a:schemeClr val="tx2">
                    <a:lumMod val="50000"/>
                  </a:schemeClr>
                </a:solidFill>
              </a:rPr>
              <a:t> by </a:t>
            </a:r>
            <a:r>
              <a:rPr lang="en-GB" sz="1700" dirty="0">
                <a:solidFill>
                  <a:srgbClr val="FF0000"/>
                </a:solidFill>
              </a:rPr>
              <a:t>resistance</a:t>
            </a:r>
            <a:r>
              <a:rPr lang="en-GB" sz="1700" dirty="0">
                <a:solidFill>
                  <a:schemeClr val="tx2">
                    <a:lumMod val="50000"/>
                  </a:schemeClr>
                </a:solidFill>
              </a:rPr>
              <a:t> and </a:t>
            </a:r>
            <a:r>
              <a:rPr lang="en-GB" sz="1700" dirty="0">
                <a:solidFill>
                  <a:srgbClr val="FF0000"/>
                </a:solidFill>
              </a:rPr>
              <a:t>capacitance</a:t>
            </a:r>
            <a:r>
              <a:rPr lang="en-GB" sz="1700" dirty="0">
                <a:solidFill>
                  <a:schemeClr val="tx2">
                    <a:lumMod val="50000"/>
                  </a:schemeClr>
                </a:solidFill>
              </a:rPr>
              <a:t> of metal wires connecting them</a:t>
            </a:r>
          </a:p>
          <a:p>
            <a:pPr lvl="1"/>
            <a:r>
              <a:rPr lang="en-GB" sz="1700" dirty="0">
                <a:solidFill>
                  <a:schemeClr val="tx2">
                    <a:lumMod val="50000"/>
                  </a:schemeClr>
                </a:solidFill>
              </a:rPr>
              <a:t>Delay increases as RC product increases</a:t>
            </a:r>
          </a:p>
          <a:p>
            <a:pPr lvl="1"/>
            <a:r>
              <a:rPr lang="en-GB" sz="1700" dirty="0">
                <a:solidFill>
                  <a:schemeClr val="tx2">
                    <a:lumMod val="50000"/>
                  </a:schemeClr>
                </a:solidFill>
              </a:rPr>
              <a:t>Wire interconnects thinner, increasing resistance</a:t>
            </a:r>
          </a:p>
          <a:p>
            <a:pPr lvl="1"/>
            <a:r>
              <a:rPr lang="en-GB" sz="1700" dirty="0">
                <a:solidFill>
                  <a:schemeClr val="tx2">
                    <a:lumMod val="50000"/>
                  </a:schemeClr>
                </a:solidFill>
              </a:rPr>
              <a:t>Wires closer together, increasing capacitance</a:t>
            </a:r>
          </a:p>
          <a:p>
            <a:r>
              <a:rPr lang="en-GB" dirty="0">
                <a:solidFill>
                  <a:schemeClr val="tx2">
                    <a:lumMod val="50000"/>
                  </a:schemeClr>
                </a:solidFill>
              </a:rPr>
              <a:t>Solution:</a:t>
            </a:r>
          </a:p>
          <a:p>
            <a:pPr lvl="1">
              <a:lnSpc>
                <a:spcPct val="100000"/>
              </a:lnSpc>
            </a:pPr>
            <a:r>
              <a:rPr lang="en-GB" sz="1700" dirty="0">
                <a:solidFill>
                  <a:schemeClr val="tx2">
                    <a:lumMod val="50000"/>
                  </a:schemeClr>
                </a:solidFill>
              </a:rPr>
              <a:t>More emphasis on other organizational and architectural approaches</a:t>
            </a: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44</a:t>
            </a:fld>
            <a:endParaRPr lang="en-US"/>
          </a:p>
        </p:txBody>
      </p:sp>
    </p:spTree>
    <p:extLst>
      <p:ext uri="{BB962C8B-B14F-4D97-AF65-F5344CB8AC3E}">
        <p14:creationId xmlns:p14="http://schemas.microsoft.com/office/powerpoint/2010/main" val="37704139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New Approach – Multiple Cores</a:t>
            </a:r>
            <a:endParaRPr lang="en-US" b="1" dirty="0"/>
          </a:p>
        </p:txBody>
      </p:sp>
      <p:sp>
        <p:nvSpPr>
          <p:cNvPr id="3" name="Content Placeholder 2"/>
          <p:cNvSpPr>
            <a:spLocks noGrp="1"/>
          </p:cNvSpPr>
          <p:nvPr>
            <p:ph idx="1"/>
          </p:nvPr>
        </p:nvSpPr>
        <p:spPr/>
        <p:txBody>
          <a:bodyPr>
            <a:normAutofit/>
          </a:bodyPr>
          <a:lstStyle/>
          <a:p>
            <a:r>
              <a:rPr lang="en-GB" dirty="0">
                <a:solidFill>
                  <a:schemeClr val="tx2">
                    <a:lumMod val="50000"/>
                  </a:schemeClr>
                </a:solidFill>
              </a:rPr>
              <a:t>A multi-core processor is a computer processor </a:t>
            </a:r>
            <a:r>
              <a:rPr lang="en-GB" dirty="0">
                <a:solidFill>
                  <a:srgbClr val="FF0000"/>
                </a:solidFill>
              </a:rPr>
              <a:t>on a single </a:t>
            </a:r>
            <a:r>
              <a:rPr lang="en-GB" dirty="0" smtClean="0">
                <a:solidFill>
                  <a:srgbClr val="FF0000"/>
                </a:solidFill>
              </a:rPr>
              <a:t>IC </a:t>
            </a:r>
            <a:r>
              <a:rPr lang="en-GB" dirty="0">
                <a:solidFill>
                  <a:schemeClr val="tx2">
                    <a:lumMod val="50000"/>
                  </a:schemeClr>
                </a:solidFill>
              </a:rPr>
              <a:t>with two or </a:t>
            </a:r>
            <a:r>
              <a:rPr lang="en-GB" dirty="0">
                <a:solidFill>
                  <a:srgbClr val="FF0000"/>
                </a:solidFill>
              </a:rPr>
              <a:t>more separate processing units</a:t>
            </a:r>
            <a:r>
              <a:rPr lang="en-GB" dirty="0">
                <a:solidFill>
                  <a:schemeClr val="tx2">
                    <a:lumMod val="50000"/>
                  </a:schemeClr>
                </a:solidFill>
              </a:rPr>
              <a:t>, called </a:t>
            </a:r>
            <a:r>
              <a:rPr lang="en-GB" dirty="0">
                <a:solidFill>
                  <a:srgbClr val="FF0000"/>
                </a:solidFill>
              </a:rPr>
              <a:t>cores</a:t>
            </a:r>
            <a:r>
              <a:rPr lang="en-GB" dirty="0">
                <a:solidFill>
                  <a:schemeClr val="tx2">
                    <a:lumMod val="50000"/>
                  </a:schemeClr>
                </a:solidFill>
              </a:rPr>
              <a:t>, </a:t>
            </a:r>
            <a:r>
              <a:rPr lang="en-GB" dirty="0" smtClean="0">
                <a:solidFill>
                  <a:schemeClr val="tx2">
                    <a:lumMod val="50000"/>
                  </a:schemeClr>
                </a:solidFill>
              </a:rPr>
              <a:t>each </a:t>
            </a:r>
            <a:r>
              <a:rPr lang="en-GB" dirty="0">
                <a:solidFill>
                  <a:schemeClr val="tx2">
                    <a:lumMod val="50000"/>
                  </a:schemeClr>
                </a:solidFill>
              </a:rPr>
              <a:t>of which reads and executes program instructions</a:t>
            </a:r>
            <a:r>
              <a:rPr lang="en-GB" dirty="0" smtClean="0">
                <a:solidFill>
                  <a:schemeClr val="tx2">
                    <a:lumMod val="50000"/>
                  </a:schemeClr>
                </a:solidFill>
              </a:rPr>
              <a:t>.</a:t>
            </a:r>
          </a:p>
          <a:p>
            <a:endParaRPr lang="en-GB" dirty="0" smtClean="0">
              <a:solidFill>
                <a:schemeClr val="tx2">
                  <a:lumMod val="50000"/>
                </a:schemeClr>
              </a:solidFill>
            </a:endParaRPr>
          </a:p>
          <a:p>
            <a:r>
              <a:rPr lang="en-GB" dirty="0" smtClean="0">
                <a:solidFill>
                  <a:schemeClr val="tx2">
                    <a:lumMod val="50000"/>
                  </a:schemeClr>
                </a:solidFill>
              </a:rPr>
              <a:t>Single </a:t>
            </a:r>
            <a:r>
              <a:rPr lang="en-GB" dirty="0">
                <a:solidFill>
                  <a:schemeClr val="tx2">
                    <a:lumMod val="50000"/>
                  </a:schemeClr>
                </a:solidFill>
              </a:rPr>
              <a:t>processor can run instructions on separate cores at the same time, increasing overall speed for </a:t>
            </a:r>
            <a:r>
              <a:rPr lang="en-GB" dirty="0" smtClean="0">
                <a:solidFill>
                  <a:schemeClr val="tx2">
                    <a:lumMod val="50000"/>
                  </a:schemeClr>
                </a:solidFill>
              </a:rPr>
              <a:t>programs.</a:t>
            </a:r>
          </a:p>
          <a:p>
            <a:endParaRPr lang="en-GB" dirty="0" smtClean="0">
              <a:solidFill>
                <a:schemeClr val="tx2">
                  <a:lumMod val="50000"/>
                </a:schemeClr>
              </a:solidFill>
            </a:endParaRPr>
          </a:p>
          <a:p>
            <a:r>
              <a:rPr lang="en-GB" dirty="0" smtClean="0">
                <a:solidFill>
                  <a:schemeClr val="tx2">
                    <a:lumMod val="50000"/>
                  </a:schemeClr>
                </a:solidFill>
              </a:rPr>
              <a:t>In </a:t>
            </a:r>
            <a:r>
              <a:rPr lang="en-GB" dirty="0">
                <a:solidFill>
                  <a:schemeClr val="tx2">
                    <a:lumMod val="50000"/>
                  </a:schemeClr>
                </a:solidFill>
              </a:rPr>
              <a:t>particular, possible gains are limited by the fraction of the software </a:t>
            </a:r>
            <a:r>
              <a:rPr lang="en-GB" dirty="0">
                <a:solidFill>
                  <a:srgbClr val="FF0000"/>
                </a:solidFill>
              </a:rPr>
              <a:t>that can run in parallel simultaneously</a:t>
            </a:r>
            <a:r>
              <a:rPr lang="en-GB" dirty="0">
                <a:solidFill>
                  <a:schemeClr val="tx2">
                    <a:lumMod val="50000"/>
                  </a:schemeClr>
                </a:solidFill>
              </a:rPr>
              <a:t> on multiple cores</a:t>
            </a:r>
            <a:endParaRPr lang="en-GB" dirty="0" smtClean="0">
              <a:solidFill>
                <a:schemeClr val="tx2">
                  <a:lumMod val="50000"/>
                </a:schemeClr>
              </a:solidFill>
            </a:endParaRP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45</a:t>
            </a:fld>
            <a:endParaRPr lang="en-US"/>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2590800"/>
            <a:ext cx="2695212"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Image result for i5 i7"/>
          <p:cNvPicPr>
            <a:picLocks noChangeAspect="1" noChangeArrowheads="1"/>
          </p:cNvPicPr>
          <p:nvPr/>
        </p:nvPicPr>
        <p:blipFill rotWithShape="1">
          <a:blip r:embed="rId3">
            <a:extLst>
              <a:ext uri="{28A0092B-C50C-407E-A947-70E740481C1C}">
                <a14:useLocalDpi xmlns:a14="http://schemas.microsoft.com/office/drawing/2010/main" val="0"/>
              </a:ext>
            </a:extLst>
          </a:blip>
          <a:srcRect t="19531" b="13652"/>
          <a:stretch/>
        </p:blipFill>
        <p:spPr bwMode="auto">
          <a:xfrm>
            <a:off x="628650" y="5270832"/>
            <a:ext cx="4476750" cy="1434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6022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a:t>
            </a:r>
            <a:endParaRPr lang="am-ET" dirty="0"/>
          </a:p>
        </p:txBody>
      </p:sp>
      <p:sp>
        <p:nvSpPr>
          <p:cNvPr id="6" name="Text Placeholder 5"/>
          <p:cNvSpPr>
            <a:spLocks noGrp="1"/>
          </p:cNvSpPr>
          <p:nvPr>
            <p:ph type="body" idx="1"/>
          </p:nvPr>
        </p:nvSpPr>
        <p:spPr/>
        <p:txBody>
          <a:bodyPr/>
          <a:lstStyle/>
          <a:p>
            <a:r>
              <a:rPr lang="en-US" dirty="0" smtClean="0"/>
              <a:t>Chapter 1</a:t>
            </a:r>
            <a:endParaRPr lang="am-ET" dirty="0"/>
          </a:p>
        </p:txBody>
      </p:sp>
      <p:sp>
        <p:nvSpPr>
          <p:cNvPr id="4" name="Footer Placeholder 3"/>
          <p:cNvSpPr>
            <a:spLocks noGrp="1"/>
          </p:cNvSpPr>
          <p:nvPr>
            <p:ph type="ftr" sz="quarter" idx="11"/>
          </p:nvPr>
        </p:nvSpPr>
        <p:spPr/>
        <p:txBody>
          <a:bodyPr/>
          <a:lstStyle/>
          <a:p>
            <a:r>
              <a:rPr lang="en-US" b="1" dirty="0"/>
              <a:t>Computer Architecture and Organization</a:t>
            </a:r>
            <a:endParaRPr lang="en-US" dirty="0"/>
          </a:p>
        </p:txBody>
      </p:sp>
      <p:sp>
        <p:nvSpPr>
          <p:cNvPr id="5" name="Slide Number Placeholder 4"/>
          <p:cNvSpPr>
            <a:spLocks noGrp="1"/>
          </p:cNvSpPr>
          <p:nvPr>
            <p:ph type="sldNum" sz="quarter" idx="12"/>
          </p:nvPr>
        </p:nvSpPr>
        <p:spPr/>
        <p:txBody>
          <a:bodyPr/>
          <a:lstStyle/>
          <a:p>
            <a:fld id="{FB7EC7F1-0C1B-40CA-864C-71B22EF934BF}" type="slidenum">
              <a:rPr lang="en-US" smtClean="0"/>
              <a:pPr/>
              <a:t>46</a:t>
            </a:fld>
            <a:endParaRPr lang="en-US"/>
          </a:p>
        </p:txBody>
      </p:sp>
    </p:spTree>
    <p:extLst>
      <p:ext uri="{BB962C8B-B14F-4D97-AF65-F5344CB8AC3E}">
        <p14:creationId xmlns:p14="http://schemas.microsoft.com/office/powerpoint/2010/main" val="27459681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Learning Objectives</a:t>
            </a:r>
            <a:endParaRPr lang="am-ET" dirty="0"/>
          </a:p>
        </p:txBody>
      </p:sp>
      <p:sp>
        <p:nvSpPr>
          <p:cNvPr id="12" name="Content Placeholder 11"/>
          <p:cNvSpPr>
            <a:spLocks noGrp="1"/>
          </p:cNvSpPr>
          <p:nvPr>
            <p:ph idx="1"/>
          </p:nvPr>
        </p:nvSpPr>
        <p:spPr/>
        <p:txBody>
          <a:bodyPr>
            <a:normAutofit/>
          </a:bodyPr>
          <a:lstStyle/>
          <a:p>
            <a:pPr>
              <a:lnSpc>
                <a:spcPct val="150000"/>
              </a:lnSpc>
            </a:pPr>
            <a:r>
              <a:rPr lang="en-US" sz="2400" dirty="0" smtClean="0">
                <a:solidFill>
                  <a:schemeClr val="tx2">
                    <a:lumMod val="50000"/>
                  </a:schemeClr>
                </a:solidFill>
              </a:rPr>
              <a:t>Understand </a:t>
            </a:r>
            <a:r>
              <a:rPr lang="en-US" sz="2400" dirty="0">
                <a:solidFill>
                  <a:schemeClr val="tx2">
                    <a:lumMod val="50000"/>
                  </a:schemeClr>
                </a:solidFill>
              </a:rPr>
              <a:t>the basic elements of an instruction cycle and the role </a:t>
            </a:r>
            <a:r>
              <a:rPr lang="en-US" sz="2400" dirty="0" smtClean="0">
                <a:solidFill>
                  <a:schemeClr val="tx2">
                    <a:lumMod val="50000"/>
                  </a:schemeClr>
                </a:solidFill>
              </a:rPr>
              <a:t>of interrupts</a:t>
            </a:r>
            <a:r>
              <a:rPr lang="en-US" sz="2400" dirty="0">
                <a:solidFill>
                  <a:schemeClr val="tx2">
                    <a:lumMod val="50000"/>
                  </a:schemeClr>
                </a:solidFill>
              </a:rPr>
              <a:t>.</a:t>
            </a:r>
          </a:p>
          <a:p>
            <a:pPr>
              <a:lnSpc>
                <a:spcPct val="150000"/>
              </a:lnSpc>
            </a:pPr>
            <a:r>
              <a:rPr lang="en-US" sz="2400" dirty="0" smtClean="0">
                <a:solidFill>
                  <a:schemeClr val="tx2">
                    <a:lumMod val="50000"/>
                  </a:schemeClr>
                </a:solidFill>
              </a:rPr>
              <a:t>Describe </a:t>
            </a:r>
            <a:r>
              <a:rPr lang="en-US" sz="2400" dirty="0">
                <a:solidFill>
                  <a:schemeClr val="tx2">
                    <a:lumMod val="50000"/>
                  </a:schemeClr>
                </a:solidFill>
              </a:rPr>
              <a:t>the concept of interconnection within a computer system.</a:t>
            </a:r>
            <a:endParaRPr lang="am-ET" dirty="0">
              <a:solidFill>
                <a:schemeClr val="tx2">
                  <a:lumMod val="50000"/>
                </a:schemeClr>
              </a:solidFill>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D34817">
                    <a:lumMod val="50000"/>
                  </a:srgbClr>
                </a:solidFill>
                <a:effectLst/>
                <a:uLnTx/>
                <a:uFillTx/>
                <a:latin typeface="Rockwell" panose="02060603020205020403"/>
                <a:ea typeface="+mn-ea"/>
                <a:cs typeface="+mn-cs"/>
              </a:rPr>
              <a:t>Computer Architecture and Organization</a:t>
            </a:r>
            <a:endParaRPr kumimoji="0" lang="en-US" sz="1000" b="0" i="0" u="none" strike="noStrike" kern="1200" cap="none" spc="0" normalizeH="0" baseline="0" noProof="0">
              <a:ln>
                <a:noFill/>
              </a:ln>
              <a:solidFill>
                <a:srgbClr val="D34817">
                  <a:lumMod val="50000"/>
                </a:srgbClr>
              </a:solidFill>
              <a:effectLst/>
              <a:uLnTx/>
              <a:uFillTx/>
              <a:latin typeface="Rockwell" panose="02060603020205020403"/>
              <a:ea typeface="+mn-ea"/>
              <a:cs typeface="+mn-cs"/>
            </a:endParaRP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B7EC7F1-0C1B-40CA-864C-71B22EF934BF}" type="slidenum">
              <a:rPr kumimoji="0" lang="en-US" sz="1100" b="1" i="0" u="none" strike="noStrike" kern="1200" cap="none" spc="-70" normalizeH="0" baseline="0" noProof="0" smtClean="0">
                <a:ln>
                  <a:noFill/>
                </a:ln>
                <a:solidFill>
                  <a:srgbClr val="FFFFFF"/>
                </a:solidFill>
                <a:effectLst/>
                <a:uLnTx/>
                <a:uFillTx/>
                <a:latin typeface="Rockwell" panose="02060603020205020403"/>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47</a:t>
            </a:fld>
            <a:endParaRPr kumimoji="0" lang="en-US" sz="1100" b="1" i="0" u="none" strike="noStrike" kern="1200" cap="none" spc="-70" normalizeH="0" baseline="0" noProof="0">
              <a:ln>
                <a:noFill/>
              </a:ln>
              <a:solidFill>
                <a:srgbClr val="FFFFFF"/>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21066556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already know?</a:t>
            </a:r>
            <a:endParaRPr lang="am-ET"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smtClean="0"/>
              <a:t>The </a:t>
            </a:r>
            <a:r>
              <a:rPr lang="en-US" dirty="0"/>
              <a:t>von Neumann architecture and is </a:t>
            </a:r>
            <a:r>
              <a:rPr lang="en-US" dirty="0" smtClean="0"/>
              <a:t>based on </a:t>
            </a:r>
            <a:r>
              <a:rPr lang="en-US" dirty="0"/>
              <a:t>three key concepts</a:t>
            </a:r>
            <a:r>
              <a:rPr lang="en-US" dirty="0" smtClean="0"/>
              <a:t>:</a:t>
            </a:r>
          </a:p>
          <a:p>
            <a:pPr lvl="1">
              <a:lnSpc>
                <a:spcPct val="150000"/>
              </a:lnSpc>
            </a:pPr>
            <a:r>
              <a:rPr lang="en-US" dirty="0">
                <a:solidFill>
                  <a:srgbClr val="FF0000"/>
                </a:solidFill>
              </a:rPr>
              <a:t>Data</a:t>
            </a:r>
            <a:r>
              <a:rPr lang="en-US" dirty="0"/>
              <a:t> and </a:t>
            </a:r>
            <a:r>
              <a:rPr lang="en-US" dirty="0">
                <a:solidFill>
                  <a:srgbClr val="FF0000"/>
                </a:solidFill>
              </a:rPr>
              <a:t>instructions</a:t>
            </a:r>
            <a:r>
              <a:rPr lang="en-US" dirty="0"/>
              <a:t> are stored in a single read–write memory.</a:t>
            </a:r>
          </a:p>
          <a:p>
            <a:pPr lvl="1">
              <a:lnSpc>
                <a:spcPct val="150000"/>
              </a:lnSpc>
            </a:pPr>
            <a:r>
              <a:rPr lang="en-US" dirty="0" smtClean="0"/>
              <a:t>The </a:t>
            </a:r>
            <a:r>
              <a:rPr lang="en-US" dirty="0"/>
              <a:t>contents of this memory are </a:t>
            </a:r>
            <a:r>
              <a:rPr lang="en-US" dirty="0">
                <a:solidFill>
                  <a:srgbClr val="FF0000"/>
                </a:solidFill>
              </a:rPr>
              <a:t>addressable by location</a:t>
            </a:r>
            <a:r>
              <a:rPr lang="en-US" dirty="0"/>
              <a:t>, without regard </a:t>
            </a:r>
            <a:r>
              <a:rPr lang="en-US" dirty="0" smtClean="0"/>
              <a:t>to the </a:t>
            </a:r>
            <a:r>
              <a:rPr lang="en-US" dirty="0"/>
              <a:t>type of data contained there</a:t>
            </a:r>
            <a:r>
              <a:rPr lang="en-US" dirty="0" smtClean="0"/>
              <a:t>.</a:t>
            </a:r>
          </a:p>
          <a:p>
            <a:pPr lvl="1">
              <a:lnSpc>
                <a:spcPct val="150000"/>
              </a:lnSpc>
            </a:pPr>
            <a:r>
              <a:rPr lang="en-US" dirty="0"/>
              <a:t>Execution occurs in a </a:t>
            </a:r>
            <a:r>
              <a:rPr lang="en-US" dirty="0">
                <a:solidFill>
                  <a:srgbClr val="FF0000"/>
                </a:solidFill>
              </a:rPr>
              <a:t>sequential fashion </a:t>
            </a:r>
            <a:r>
              <a:rPr lang="en-US" dirty="0"/>
              <a:t>(unless explicitly modified) from </a:t>
            </a:r>
            <a:r>
              <a:rPr lang="en-US" dirty="0" smtClean="0"/>
              <a:t>one instruction </a:t>
            </a:r>
            <a:r>
              <a:rPr lang="en-US" dirty="0"/>
              <a:t>to the next.</a:t>
            </a:r>
            <a:endParaRPr lang="en-US" dirty="0" smtClean="0"/>
          </a:p>
          <a:p>
            <a:pPr>
              <a:lnSpc>
                <a:spcPct val="150000"/>
              </a:lnSpc>
            </a:pPr>
            <a:r>
              <a:rPr lang="en-US" dirty="0"/>
              <a:t>For each </a:t>
            </a:r>
            <a:r>
              <a:rPr lang="en-US" dirty="0" smtClean="0"/>
              <a:t>instructions has a </a:t>
            </a:r>
            <a:r>
              <a:rPr lang="en-US" dirty="0"/>
              <a:t>unique </a:t>
            </a:r>
            <a:r>
              <a:rPr lang="en-US" dirty="0" smtClean="0"/>
              <a:t>operation code </a:t>
            </a:r>
          </a:p>
          <a:p>
            <a:pPr>
              <a:lnSpc>
                <a:spcPct val="150000"/>
              </a:lnSpc>
            </a:pPr>
            <a:r>
              <a:rPr lang="en-US" dirty="0" smtClean="0"/>
              <a:t>CU accepts </a:t>
            </a:r>
            <a:r>
              <a:rPr lang="en-US" dirty="0"/>
              <a:t>the </a:t>
            </a:r>
            <a:r>
              <a:rPr lang="en-US" dirty="0" smtClean="0"/>
              <a:t>Opcode decode it then issues </a:t>
            </a:r>
            <a:r>
              <a:rPr lang="en-US" dirty="0"/>
              <a:t>the control signals</a:t>
            </a:r>
          </a:p>
          <a:p>
            <a:endParaRPr lang="am-ET" dirty="0"/>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48</a:t>
            </a:fld>
            <a:endParaRPr lang="en-US"/>
          </a:p>
        </p:txBody>
      </p:sp>
    </p:spTree>
    <p:extLst>
      <p:ext uri="{BB962C8B-B14F-4D97-AF65-F5344CB8AC3E}">
        <p14:creationId xmlns:p14="http://schemas.microsoft.com/office/powerpoint/2010/main" val="24322847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49</a:t>
            </a:fld>
            <a:endParaRPr lang="en-US"/>
          </a:p>
        </p:txBody>
      </p:sp>
      <p:pic>
        <p:nvPicPr>
          <p:cNvPr id="6" name="Picture 5"/>
          <p:cNvPicPr>
            <a:picLocks noChangeAspect="1"/>
          </p:cNvPicPr>
          <p:nvPr/>
        </p:nvPicPr>
        <p:blipFill>
          <a:blip r:embed="rId2"/>
          <a:stretch>
            <a:fillRect/>
          </a:stretch>
        </p:blipFill>
        <p:spPr>
          <a:xfrm>
            <a:off x="1487089" y="414338"/>
            <a:ext cx="6361511" cy="5910262"/>
          </a:xfrm>
          <a:prstGeom prst="rect">
            <a:avLst/>
          </a:prstGeom>
        </p:spPr>
      </p:pic>
    </p:spTree>
    <p:extLst>
      <p:ext uri="{BB962C8B-B14F-4D97-AF65-F5344CB8AC3E}">
        <p14:creationId xmlns:p14="http://schemas.microsoft.com/office/powerpoint/2010/main" val="2217103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Difference between CA &amp; CO</a:t>
            </a:r>
            <a:endParaRPr lang="am-ET"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14631948"/>
              </p:ext>
            </p:extLst>
          </p:nvPr>
        </p:nvGraphicFramePr>
        <p:xfrm>
          <a:off x="685800" y="2120900"/>
          <a:ext cx="7772400" cy="4508017"/>
        </p:xfrm>
        <a:graphic>
          <a:graphicData uri="http://schemas.openxmlformats.org/drawingml/2006/table">
            <a:tbl>
              <a:tblPr firstRow="1" bandRow="1">
                <a:tableStyleId>{0505E3EF-67EA-436B-97B2-0124C06EBD24}</a:tableStyleId>
              </a:tblPr>
              <a:tblGrid>
                <a:gridCol w="3886200">
                  <a:extLst>
                    <a:ext uri="{9D8B030D-6E8A-4147-A177-3AD203B41FA5}">
                      <a16:colId xmlns:a16="http://schemas.microsoft.com/office/drawing/2014/main" val="2542691358"/>
                    </a:ext>
                  </a:extLst>
                </a:gridCol>
                <a:gridCol w="3886200">
                  <a:extLst>
                    <a:ext uri="{9D8B030D-6E8A-4147-A177-3AD203B41FA5}">
                      <a16:colId xmlns:a16="http://schemas.microsoft.com/office/drawing/2014/main" val="1587651506"/>
                    </a:ext>
                  </a:extLst>
                </a:gridCol>
              </a:tblGrid>
              <a:tr h="624689">
                <a:tc>
                  <a:txBody>
                    <a:bodyPr/>
                    <a:lstStyle/>
                    <a:p>
                      <a:r>
                        <a:rPr lang="en-US" dirty="0" smtClean="0"/>
                        <a:t>Computer Architecture </a:t>
                      </a:r>
                      <a:endParaRPr lang="am-ET" dirty="0"/>
                    </a:p>
                  </a:txBody>
                  <a:tcPr marL="83572" marR="83572"/>
                </a:tc>
                <a:tc>
                  <a:txBody>
                    <a:bodyPr/>
                    <a:lstStyle/>
                    <a:p>
                      <a:r>
                        <a:rPr lang="en-US" dirty="0" smtClean="0"/>
                        <a:t>Computer Organization </a:t>
                      </a:r>
                      <a:endParaRPr lang="am-ET" dirty="0"/>
                    </a:p>
                  </a:txBody>
                  <a:tcPr marL="83572" marR="83572"/>
                </a:tc>
                <a:extLst>
                  <a:ext uri="{0D108BD9-81ED-4DB2-BD59-A6C34878D82A}">
                    <a16:rowId xmlns:a16="http://schemas.microsoft.com/office/drawing/2014/main" val="2225080767"/>
                  </a:ext>
                </a:extLst>
              </a:tr>
              <a:tr h="624689">
                <a:tc>
                  <a:txBody>
                    <a:bodyPr/>
                    <a:lstStyle/>
                    <a:p>
                      <a:r>
                        <a:rPr lang="en-US" dirty="0" smtClean="0"/>
                        <a:t>Higher</a:t>
                      </a:r>
                      <a:r>
                        <a:rPr lang="en-US" baseline="0" dirty="0" smtClean="0"/>
                        <a:t> level </a:t>
                      </a:r>
                      <a:endParaRPr lang="am-ET" dirty="0"/>
                    </a:p>
                  </a:txBody>
                  <a:tcPr marL="83572" marR="83572"/>
                </a:tc>
                <a:tc>
                  <a:txBody>
                    <a:bodyPr/>
                    <a:lstStyle/>
                    <a:p>
                      <a:r>
                        <a:rPr lang="en-US" dirty="0" smtClean="0"/>
                        <a:t>Lower level</a:t>
                      </a:r>
                      <a:r>
                        <a:rPr lang="en-US" baseline="0" dirty="0" smtClean="0"/>
                        <a:t> (microarchitecture)</a:t>
                      </a:r>
                      <a:endParaRPr lang="am-ET" dirty="0"/>
                    </a:p>
                  </a:txBody>
                  <a:tcPr marL="83572" marR="83572"/>
                </a:tc>
                <a:extLst>
                  <a:ext uri="{0D108BD9-81ED-4DB2-BD59-A6C34878D82A}">
                    <a16:rowId xmlns:a16="http://schemas.microsoft.com/office/drawing/2014/main" val="2374478957"/>
                  </a:ext>
                </a:extLst>
              </a:tr>
              <a:tr h="624689">
                <a:tc>
                  <a:txBody>
                    <a:bodyPr/>
                    <a:lstStyle/>
                    <a:p>
                      <a:r>
                        <a:rPr lang="en-US" dirty="0" smtClean="0"/>
                        <a:t>Visible and</a:t>
                      </a:r>
                      <a:r>
                        <a:rPr lang="en-US" baseline="0" dirty="0" smtClean="0"/>
                        <a:t> very important for</a:t>
                      </a:r>
                      <a:r>
                        <a:rPr lang="en-US" dirty="0" smtClean="0"/>
                        <a:t> programmer</a:t>
                      </a:r>
                    </a:p>
                  </a:txBody>
                  <a:tcPr marL="83572" marR="83572"/>
                </a:tc>
                <a:tc>
                  <a:txBody>
                    <a:bodyPr/>
                    <a:lstStyle/>
                    <a:p>
                      <a:r>
                        <a:rPr lang="en-US" dirty="0" smtClean="0"/>
                        <a:t>Not so important for programmers</a:t>
                      </a:r>
                      <a:endParaRPr lang="am-ET" dirty="0"/>
                    </a:p>
                  </a:txBody>
                  <a:tcPr marL="83572" marR="83572"/>
                </a:tc>
                <a:extLst>
                  <a:ext uri="{0D108BD9-81ED-4DB2-BD59-A6C34878D82A}">
                    <a16:rowId xmlns:a16="http://schemas.microsoft.com/office/drawing/2014/main" val="1987033099"/>
                  </a:ext>
                </a:extLst>
              </a:tr>
              <a:tr h="1540329">
                <a:tc>
                  <a:txBody>
                    <a:bodyPr/>
                    <a:lstStyle/>
                    <a:p>
                      <a:r>
                        <a:rPr lang="en-US" dirty="0" smtClean="0"/>
                        <a:t>Logical components </a:t>
                      </a:r>
                    </a:p>
                    <a:p>
                      <a:r>
                        <a:rPr lang="en-US" baseline="0" dirty="0" smtClean="0"/>
                        <a:t> </a:t>
                      </a:r>
                    </a:p>
                    <a:p>
                      <a:r>
                        <a:rPr lang="en-US" baseline="0" dirty="0" smtClean="0"/>
                        <a:t>(Instruction set, Addressing modes, Data types)</a:t>
                      </a:r>
                      <a:endParaRPr lang="am-ET" dirty="0"/>
                    </a:p>
                  </a:txBody>
                  <a:tcPr marL="83572" marR="83572"/>
                </a:tc>
                <a:tc>
                  <a:txBody>
                    <a:bodyPr/>
                    <a:lstStyle/>
                    <a:p>
                      <a:r>
                        <a:rPr lang="en-US" dirty="0" smtClean="0"/>
                        <a:t>Physical</a:t>
                      </a:r>
                      <a:r>
                        <a:rPr lang="en-US" baseline="0" dirty="0" smtClean="0"/>
                        <a:t> components </a:t>
                      </a:r>
                    </a:p>
                    <a:p>
                      <a:endParaRPr lang="en-US" baseline="0" dirty="0" smtClean="0"/>
                    </a:p>
                    <a:p>
                      <a:r>
                        <a:rPr lang="en-US" baseline="0" dirty="0" smtClean="0"/>
                        <a:t>(circuit design, signals, peripherals, adders)</a:t>
                      </a:r>
                      <a:endParaRPr lang="am-ET" dirty="0"/>
                    </a:p>
                  </a:txBody>
                  <a:tcPr marL="83572" marR="83572"/>
                </a:tc>
                <a:extLst>
                  <a:ext uri="{0D108BD9-81ED-4DB2-BD59-A6C34878D82A}">
                    <a16:rowId xmlns:a16="http://schemas.microsoft.com/office/drawing/2014/main" val="1727474985"/>
                  </a:ext>
                </a:extLst>
              </a:tr>
              <a:tr h="1078230">
                <a:tc>
                  <a:txBody>
                    <a:bodyPr/>
                    <a:lstStyle/>
                    <a:p>
                      <a:r>
                        <a:rPr lang="en-US" dirty="0" smtClean="0"/>
                        <a:t>What to do? (instruction set)</a:t>
                      </a:r>
                      <a:endParaRPr lang="am-ET" dirty="0"/>
                    </a:p>
                  </a:txBody>
                  <a:tcPr marL="83572" marR="83572"/>
                </a:tc>
                <a:tc>
                  <a:txBody>
                    <a:bodyPr/>
                    <a:lstStyle/>
                    <a:p>
                      <a:r>
                        <a:rPr lang="en-US" dirty="0" smtClean="0"/>
                        <a:t>How to do? (implementation of the architecture)</a:t>
                      </a:r>
                      <a:endParaRPr lang="am-ET" dirty="0"/>
                    </a:p>
                  </a:txBody>
                  <a:tcPr marL="83572" marR="83572"/>
                </a:tc>
                <a:extLst>
                  <a:ext uri="{0D108BD9-81ED-4DB2-BD59-A6C34878D82A}">
                    <a16:rowId xmlns:a16="http://schemas.microsoft.com/office/drawing/2014/main" val="3189607436"/>
                  </a:ext>
                </a:extLst>
              </a:tr>
            </a:tbl>
          </a:graphicData>
        </a:graphic>
      </p:graphicFrame>
      <p:sp>
        <p:nvSpPr>
          <p:cNvPr id="3" name="Footer Placeholder 2"/>
          <p:cNvSpPr>
            <a:spLocks noGrp="1"/>
          </p:cNvSpPr>
          <p:nvPr>
            <p:ph type="ftr" sz="quarter" idx="11"/>
          </p:nvPr>
        </p:nvSpPr>
        <p:spPr/>
        <p:txBody>
          <a:bodyPr/>
          <a:lstStyle/>
          <a:p>
            <a:r>
              <a:rPr lang="en-US" smtClean="0"/>
              <a:t>Computer Architecture and Organization</a:t>
            </a:r>
            <a:endParaRPr lang="en-US"/>
          </a:p>
        </p:txBody>
      </p:sp>
      <p:sp>
        <p:nvSpPr>
          <p:cNvPr id="4" name="Slide Number Placeholder 3"/>
          <p:cNvSpPr>
            <a:spLocks noGrp="1"/>
          </p:cNvSpPr>
          <p:nvPr>
            <p:ph type="sldNum" sz="quarter" idx="12"/>
          </p:nvPr>
        </p:nvSpPr>
        <p:spPr/>
        <p:txBody>
          <a:bodyPr/>
          <a:lstStyle/>
          <a:p>
            <a:fld id="{FB7EC7F1-0C1B-40CA-864C-71B22EF934BF}" type="slidenum">
              <a:rPr lang="en-US" smtClean="0"/>
              <a:pPr/>
              <a:t>5</a:t>
            </a:fld>
            <a:endParaRPr lang="en-US"/>
          </a:p>
        </p:txBody>
      </p:sp>
    </p:spTree>
    <p:extLst>
      <p:ext uri="{BB962C8B-B14F-4D97-AF65-F5344CB8AC3E}">
        <p14:creationId xmlns:p14="http://schemas.microsoft.com/office/powerpoint/2010/main" val="331011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Computer Execute instructions?</a:t>
            </a:r>
            <a:endParaRPr lang="am-ET" dirty="0"/>
          </a:p>
        </p:txBody>
      </p:sp>
      <p:sp>
        <p:nvSpPr>
          <p:cNvPr id="3" name="Content Placeholder 2"/>
          <p:cNvSpPr>
            <a:spLocks noGrp="1"/>
          </p:cNvSpPr>
          <p:nvPr>
            <p:ph idx="1"/>
          </p:nvPr>
        </p:nvSpPr>
        <p:spPr/>
        <p:txBody>
          <a:bodyPr/>
          <a:lstStyle/>
          <a:p>
            <a:pPr>
              <a:lnSpc>
                <a:spcPct val="150000"/>
              </a:lnSpc>
            </a:pPr>
            <a:r>
              <a:rPr lang="en-US" dirty="0"/>
              <a:t>Two steps:</a:t>
            </a:r>
          </a:p>
          <a:p>
            <a:pPr lvl="1">
              <a:lnSpc>
                <a:spcPct val="150000"/>
              </a:lnSpc>
            </a:pPr>
            <a:r>
              <a:rPr lang="en-US" dirty="0"/>
              <a:t>Fetch</a:t>
            </a:r>
          </a:p>
          <a:p>
            <a:pPr lvl="1">
              <a:lnSpc>
                <a:spcPct val="150000"/>
              </a:lnSpc>
            </a:pPr>
            <a:r>
              <a:rPr lang="en-US" dirty="0" smtClean="0"/>
              <a:t>Execute</a:t>
            </a:r>
          </a:p>
          <a:p>
            <a:r>
              <a:rPr lang="en-US" dirty="0"/>
              <a:t>The instruction </a:t>
            </a:r>
            <a:r>
              <a:rPr lang="en-US" dirty="0" smtClean="0"/>
              <a:t>execution may </a:t>
            </a:r>
            <a:r>
              <a:rPr lang="en-US" dirty="0"/>
              <a:t>involve several operations and </a:t>
            </a:r>
            <a:r>
              <a:rPr lang="en-US" dirty="0">
                <a:solidFill>
                  <a:srgbClr val="FF0000"/>
                </a:solidFill>
              </a:rPr>
              <a:t>depends on the nature of the instruction</a:t>
            </a:r>
          </a:p>
          <a:p>
            <a:endParaRPr lang="am-ET" dirty="0"/>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50</a:t>
            </a:fld>
            <a:endParaRPr lang="en-US"/>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b="40727"/>
          <a:stretch>
            <a:fillRect/>
          </a:stretch>
        </p:blipFill>
        <p:spPr bwMode="auto">
          <a:xfrm>
            <a:off x="1218240" y="4507471"/>
            <a:ext cx="6707520" cy="1664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819400" y="2857383"/>
            <a:ext cx="1945020" cy="338554"/>
          </a:xfrm>
          <a:prstGeom prst="rect">
            <a:avLst/>
          </a:prstGeom>
        </p:spPr>
        <p:txBody>
          <a:bodyPr wrap="none">
            <a:spAutoFit/>
          </a:bodyPr>
          <a:lstStyle/>
          <a:p>
            <a:r>
              <a:rPr lang="en-GB" sz="1600" b="1" dirty="0">
                <a:solidFill>
                  <a:srgbClr val="FF0000"/>
                </a:solidFill>
              </a:rPr>
              <a:t>Instruction Cycle</a:t>
            </a:r>
            <a:endParaRPr lang="am-ET" sz="1600" dirty="0">
              <a:solidFill>
                <a:srgbClr val="FF0000"/>
              </a:solidFill>
            </a:endParaRPr>
          </a:p>
        </p:txBody>
      </p:sp>
      <p:sp>
        <p:nvSpPr>
          <p:cNvPr id="8" name="Right Brace 7"/>
          <p:cNvSpPr/>
          <p:nvPr/>
        </p:nvSpPr>
        <p:spPr>
          <a:xfrm>
            <a:off x="2133600" y="2838274"/>
            <a:ext cx="457200" cy="59072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am-ET"/>
          </a:p>
        </p:txBody>
      </p:sp>
    </p:spTree>
    <p:extLst>
      <p:ext uri="{BB962C8B-B14F-4D97-AF65-F5344CB8AC3E}">
        <p14:creationId xmlns:p14="http://schemas.microsoft.com/office/powerpoint/2010/main" val="42634128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solidFill>
                  <a:schemeClr val="tx1"/>
                </a:solidFill>
              </a:rPr>
              <a:t>instruction cycle</a:t>
            </a:r>
            <a:endParaRPr lang="en-US" b="1" dirty="0"/>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51</a:t>
            </a:fld>
            <a:endParaRPr lang="en-US"/>
          </a:p>
        </p:txBody>
      </p:sp>
      <p:sp>
        <p:nvSpPr>
          <p:cNvPr id="6" name="Content Placeholder 5"/>
          <p:cNvSpPr>
            <a:spLocks noGrp="1"/>
          </p:cNvSpPr>
          <p:nvPr>
            <p:ph sz="quarter" idx="1"/>
          </p:nvPr>
        </p:nvSpPr>
        <p:spPr/>
        <p:txBody>
          <a:bodyPr/>
          <a:lstStyle/>
          <a:p>
            <a:r>
              <a:rPr lang="en-US" dirty="0"/>
              <a:t>The processing required for a single instruction is called an </a:t>
            </a:r>
            <a:r>
              <a:rPr lang="en-US" b="1" dirty="0"/>
              <a:t>instruction </a:t>
            </a:r>
            <a:r>
              <a:rPr lang="en-US" b="1" dirty="0" smtClean="0"/>
              <a:t>cycle</a:t>
            </a:r>
          </a:p>
          <a:p>
            <a:r>
              <a:rPr lang="en-US" dirty="0" smtClean="0"/>
              <a:t>Fetch </a:t>
            </a:r>
            <a:r>
              <a:rPr lang="en-US" dirty="0"/>
              <a:t>c</a:t>
            </a:r>
            <a:r>
              <a:rPr lang="en-US" dirty="0" smtClean="0"/>
              <a:t>ycle </a:t>
            </a:r>
            <a:endParaRPr lang="en-US" dirty="0" smtClean="0">
              <a:solidFill>
                <a:schemeClr val="tx2">
                  <a:lumMod val="50000"/>
                </a:schemeClr>
              </a:solidFill>
            </a:endParaRPr>
          </a:p>
          <a:p>
            <a:pPr lvl="1"/>
            <a:r>
              <a:rPr lang="en-US" dirty="0" smtClean="0">
                <a:solidFill>
                  <a:schemeClr val="tx2">
                    <a:lumMod val="50000"/>
                  </a:schemeClr>
                </a:solidFill>
              </a:rPr>
              <a:t>Program </a:t>
            </a:r>
            <a:r>
              <a:rPr lang="en-US" dirty="0">
                <a:solidFill>
                  <a:schemeClr val="tx2">
                    <a:lumMod val="50000"/>
                  </a:schemeClr>
                </a:solidFill>
              </a:rPr>
              <a:t>Counter (PC) holds address of next instruction to fetch</a:t>
            </a:r>
          </a:p>
          <a:p>
            <a:pPr lvl="1"/>
            <a:r>
              <a:rPr lang="en-US" dirty="0">
                <a:solidFill>
                  <a:schemeClr val="tx2">
                    <a:lumMod val="50000"/>
                  </a:schemeClr>
                </a:solidFill>
              </a:rPr>
              <a:t>Processor fetches instruction from memory location pointed to by PC</a:t>
            </a:r>
          </a:p>
          <a:p>
            <a:pPr lvl="1"/>
            <a:r>
              <a:rPr lang="en-US" dirty="0">
                <a:solidFill>
                  <a:schemeClr val="tx2">
                    <a:lumMod val="50000"/>
                  </a:schemeClr>
                </a:solidFill>
              </a:rPr>
              <a:t>Increment PC</a:t>
            </a:r>
          </a:p>
          <a:p>
            <a:pPr lvl="2"/>
            <a:r>
              <a:rPr lang="en-US" dirty="0">
                <a:solidFill>
                  <a:schemeClr val="tx2">
                    <a:lumMod val="50000"/>
                  </a:schemeClr>
                </a:solidFill>
              </a:rPr>
              <a:t>Unless told otherwise</a:t>
            </a:r>
          </a:p>
          <a:p>
            <a:pPr lvl="1"/>
            <a:r>
              <a:rPr lang="en-US" dirty="0" smtClean="0">
                <a:solidFill>
                  <a:schemeClr val="tx2">
                    <a:lumMod val="50000"/>
                  </a:schemeClr>
                </a:solidFill>
              </a:rPr>
              <a:t>The </a:t>
            </a:r>
            <a:r>
              <a:rPr lang="en-US" dirty="0" err="1" smtClean="0">
                <a:solidFill>
                  <a:schemeClr val="tx2">
                    <a:lumMod val="50000"/>
                  </a:schemeClr>
                </a:solidFill>
              </a:rPr>
              <a:t>Opcode</a:t>
            </a:r>
            <a:r>
              <a:rPr lang="en-US" dirty="0" smtClean="0">
                <a:solidFill>
                  <a:schemeClr val="tx2">
                    <a:lumMod val="50000"/>
                  </a:schemeClr>
                </a:solidFill>
              </a:rPr>
              <a:t> of the Instruction </a:t>
            </a:r>
            <a:r>
              <a:rPr lang="en-US" dirty="0">
                <a:solidFill>
                  <a:schemeClr val="tx2">
                    <a:lumMod val="50000"/>
                  </a:schemeClr>
                </a:solidFill>
              </a:rPr>
              <a:t>loaded into Instruction Register (IR)</a:t>
            </a:r>
          </a:p>
          <a:p>
            <a:r>
              <a:rPr lang="en-US" dirty="0" smtClean="0">
                <a:solidFill>
                  <a:schemeClr val="tx2">
                    <a:lumMod val="50000"/>
                  </a:schemeClr>
                </a:solidFill>
              </a:rPr>
              <a:t>Execute cycle </a:t>
            </a:r>
          </a:p>
          <a:p>
            <a:pPr lvl="1"/>
            <a:r>
              <a:rPr lang="en-US" dirty="0" smtClean="0">
                <a:solidFill>
                  <a:schemeClr val="tx2">
                    <a:lumMod val="50000"/>
                  </a:schemeClr>
                </a:solidFill>
              </a:rPr>
              <a:t>Processor </a:t>
            </a:r>
            <a:r>
              <a:rPr lang="en-US" dirty="0">
                <a:solidFill>
                  <a:schemeClr val="tx2">
                    <a:lumMod val="50000"/>
                  </a:schemeClr>
                </a:solidFill>
              </a:rPr>
              <a:t>interprets instruction and performs required actions</a:t>
            </a:r>
          </a:p>
          <a:p>
            <a:endParaRPr lang="en-US" sz="2000" dirty="0">
              <a:solidFill>
                <a:schemeClr val="tx2">
                  <a:lumMod val="50000"/>
                </a:schemeClr>
              </a:solidFill>
            </a:endParaRPr>
          </a:p>
        </p:txBody>
      </p:sp>
    </p:spTree>
    <p:extLst>
      <p:ext uri="{BB962C8B-B14F-4D97-AF65-F5344CB8AC3E}">
        <p14:creationId xmlns:p14="http://schemas.microsoft.com/office/powerpoint/2010/main" val="12168894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810768"/>
          </a:xfrm>
        </p:spPr>
        <p:txBody>
          <a:bodyPr/>
          <a:lstStyle/>
          <a:p>
            <a:pPr algn="ctr"/>
            <a:r>
              <a:rPr lang="en-US" b="1" dirty="0" err="1" smtClean="0"/>
              <a:t>Cont</a:t>
            </a:r>
            <a:r>
              <a:rPr lang="en-US" b="1" dirty="0" smtClean="0"/>
              <a:t>…</a:t>
            </a:r>
            <a:endParaRPr lang="en-US" b="1" dirty="0"/>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52</a:t>
            </a:fld>
            <a:endParaRPr lang="en-US"/>
          </a:p>
        </p:txBody>
      </p:sp>
      <p:sp>
        <p:nvSpPr>
          <p:cNvPr id="6" name="Content Placeholder 5"/>
          <p:cNvSpPr>
            <a:spLocks noGrp="1"/>
          </p:cNvSpPr>
          <p:nvPr>
            <p:ph sz="quarter" idx="1"/>
          </p:nvPr>
        </p:nvSpPr>
        <p:spPr>
          <a:xfrm>
            <a:off x="685800" y="1295400"/>
            <a:ext cx="7772400" cy="4876800"/>
          </a:xfrm>
        </p:spPr>
        <p:txBody>
          <a:bodyPr>
            <a:normAutofit fontScale="85000" lnSpcReduction="20000"/>
          </a:bodyPr>
          <a:lstStyle/>
          <a:p>
            <a:pPr marL="0" indent="0">
              <a:lnSpc>
                <a:spcPct val="150000"/>
              </a:lnSpc>
              <a:buNone/>
            </a:pPr>
            <a:r>
              <a:rPr lang="en-US" dirty="0"/>
              <a:t>In general, these actions fall into four categories</a:t>
            </a:r>
            <a:endParaRPr lang="en-US" dirty="0" smtClean="0">
              <a:solidFill>
                <a:schemeClr val="tx2">
                  <a:lumMod val="50000"/>
                </a:schemeClr>
              </a:solidFill>
            </a:endParaRPr>
          </a:p>
          <a:p>
            <a:pPr>
              <a:lnSpc>
                <a:spcPct val="150000"/>
              </a:lnSpc>
            </a:pPr>
            <a:r>
              <a:rPr lang="en-US" b="1" dirty="0" smtClean="0">
                <a:solidFill>
                  <a:schemeClr val="tx2">
                    <a:lumMod val="50000"/>
                  </a:schemeClr>
                </a:solidFill>
              </a:rPr>
              <a:t>Processor-memory</a:t>
            </a:r>
            <a:endParaRPr lang="en-US" b="1" dirty="0">
              <a:solidFill>
                <a:schemeClr val="tx2">
                  <a:lumMod val="50000"/>
                </a:schemeClr>
              </a:solidFill>
            </a:endParaRPr>
          </a:p>
          <a:p>
            <a:pPr lvl="1">
              <a:lnSpc>
                <a:spcPct val="150000"/>
              </a:lnSpc>
            </a:pPr>
            <a:r>
              <a:rPr lang="en-US" dirty="0">
                <a:solidFill>
                  <a:schemeClr val="tx2">
                    <a:lumMod val="50000"/>
                  </a:schemeClr>
                </a:solidFill>
              </a:rPr>
              <a:t>data transfer between CPU and main memory</a:t>
            </a:r>
          </a:p>
          <a:p>
            <a:pPr>
              <a:lnSpc>
                <a:spcPct val="150000"/>
              </a:lnSpc>
            </a:pPr>
            <a:r>
              <a:rPr lang="en-US" b="1" dirty="0">
                <a:solidFill>
                  <a:schemeClr val="tx2">
                    <a:lumMod val="50000"/>
                  </a:schemeClr>
                </a:solidFill>
              </a:rPr>
              <a:t>Processor I/O</a:t>
            </a:r>
          </a:p>
          <a:p>
            <a:pPr lvl="1">
              <a:lnSpc>
                <a:spcPct val="150000"/>
              </a:lnSpc>
            </a:pPr>
            <a:r>
              <a:rPr lang="en-US" dirty="0">
                <a:solidFill>
                  <a:schemeClr val="tx2">
                    <a:lumMod val="50000"/>
                  </a:schemeClr>
                </a:solidFill>
              </a:rPr>
              <a:t>Data transfer between CPU and I/O module</a:t>
            </a:r>
          </a:p>
          <a:p>
            <a:pPr>
              <a:lnSpc>
                <a:spcPct val="150000"/>
              </a:lnSpc>
            </a:pPr>
            <a:r>
              <a:rPr lang="en-US" b="1" dirty="0">
                <a:solidFill>
                  <a:schemeClr val="tx2">
                    <a:lumMod val="50000"/>
                  </a:schemeClr>
                </a:solidFill>
              </a:rPr>
              <a:t>Data processing</a:t>
            </a:r>
          </a:p>
          <a:p>
            <a:pPr lvl="1">
              <a:lnSpc>
                <a:spcPct val="150000"/>
              </a:lnSpc>
            </a:pPr>
            <a:r>
              <a:rPr lang="en-US" dirty="0">
                <a:solidFill>
                  <a:schemeClr val="tx2">
                    <a:lumMod val="50000"/>
                  </a:schemeClr>
                </a:solidFill>
              </a:rPr>
              <a:t>Some arithmetic or logical operation on data</a:t>
            </a:r>
          </a:p>
          <a:p>
            <a:pPr>
              <a:lnSpc>
                <a:spcPct val="150000"/>
              </a:lnSpc>
            </a:pPr>
            <a:r>
              <a:rPr lang="en-US" b="1" dirty="0">
                <a:solidFill>
                  <a:schemeClr val="tx2">
                    <a:lumMod val="50000"/>
                  </a:schemeClr>
                </a:solidFill>
              </a:rPr>
              <a:t>Control</a:t>
            </a:r>
          </a:p>
          <a:p>
            <a:pPr lvl="1">
              <a:lnSpc>
                <a:spcPct val="150000"/>
              </a:lnSpc>
            </a:pPr>
            <a:r>
              <a:rPr lang="en-US" dirty="0">
                <a:solidFill>
                  <a:schemeClr val="tx2">
                    <a:lumMod val="50000"/>
                  </a:schemeClr>
                </a:solidFill>
              </a:rPr>
              <a:t>Alteration of sequence of operations</a:t>
            </a:r>
          </a:p>
          <a:p>
            <a:pPr lvl="1">
              <a:lnSpc>
                <a:spcPct val="150000"/>
              </a:lnSpc>
            </a:pPr>
            <a:r>
              <a:rPr lang="en-US" dirty="0">
                <a:solidFill>
                  <a:schemeClr val="tx2">
                    <a:lumMod val="50000"/>
                  </a:schemeClr>
                </a:solidFill>
              </a:rPr>
              <a:t>e.g. jump</a:t>
            </a:r>
          </a:p>
          <a:p>
            <a:pPr marL="0" indent="0">
              <a:lnSpc>
                <a:spcPct val="150000"/>
              </a:lnSpc>
              <a:buNone/>
            </a:pPr>
            <a:r>
              <a:rPr lang="en-US" dirty="0" smtClean="0">
                <a:solidFill>
                  <a:schemeClr val="tx2">
                    <a:lumMod val="50000"/>
                  </a:schemeClr>
                </a:solidFill>
              </a:rPr>
              <a:t>Combination </a:t>
            </a:r>
            <a:r>
              <a:rPr lang="en-US" dirty="0">
                <a:solidFill>
                  <a:schemeClr val="tx2">
                    <a:lumMod val="50000"/>
                  </a:schemeClr>
                </a:solidFill>
              </a:rPr>
              <a:t>of above</a:t>
            </a:r>
          </a:p>
        </p:txBody>
      </p:sp>
    </p:spTree>
    <p:extLst>
      <p:ext uri="{BB962C8B-B14F-4D97-AF65-F5344CB8AC3E}">
        <p14:creationId xmlns:p14="http://schemas.microsoft.com/office/powerpoint/2010/main" val="42171537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for a Simple </a:t>
            </a:r>
            <a:r>
              <a:rPr lang="en-US" b="1" dirty="0" smtClean="0"/>
              <a:t>hypothetical Machine</a:t>
            </a:r>
            <a:endParaRPr lang="am-ET" dirty="0"/>
          </a:p>
        </p:txBody>
      </p:sp>
      <p:pic>
        <p:nvPicPr>
          <p:cNvPr id="6" name="Content Placeholder 5"/>
          <p:cNvPicPr>
            <a:picLocks noGrp="1" noChangeAspect="1"/>
          </p:cNvPicPr>
          <p:nvPr>
            <p:ph idx="1"/>
          </p:nvPr>
        </p:nvPicPr>
        <p:blipFill>
          <a:blip r:embed="rId2"/>
          <a:stretch>
            <a:fillRect/>
          </a:stretch>
        </p:blipFill>
        <p:spPr>
          <a:xfrm>
            <a:off x="762000" y="1798638"/>
            <a:ext cx="7317686" cy="4656709"/>
          </a:xfrm>
          <a:prstGeom prst="rect">
            <a:avLst/>
          </a:prstGeom>
        </p:spPr>
      </p:pic>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53</a:t>
            </a:fld>
            <a:endParaRPr lang="en-US"/>
          </a:p>
        </p:txBody>
      </p:sp>
      <p:pic>
        <p:nvPicPr>
          <p:cNvPr id="7" name="Picture 6"/>
          <p:cNvPicPr>
            <a:picLocks noChangeAspect="1"/>
          </p:cNvPicPr>
          <p:nvPr/>
        </p:nvPicPr>
        <p:blipFill rotWithShape="1">
          <a:blip r:embed="rId3"/>
          <a:srcRect l="2983" t="1684" r="75899" b="73260"/>
          <a:stretch/>
        </p:blipFill>
        <p:spPr>
          <a:xfrm>
            <a:off x="6400800" y="4175275"/>
            <a:ext cx="1755086" cy="2293927"/>
          </a:xfrm>
          <a:prstGeom prst="rect">
            <a:avLst/>
          </a:prstGeom>
        </p:spPr>
      </p:pic>
    </p:spTree>
    <p:extLst>
      <p:ext uri="{BB962C8B-B14F-4D97-AF65-F5344CB8AC3E}">
        <p14:creationId xmlns:p14="http://schemas.microsoft.com/office/powerpoint/2010/main" val="9485060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54</a:t>
            </a:fld>
            <a:endParaRPr lang="en-US"/>
          </a:p>
        </p:txBody>
      </p:sp>
      <p:pic>
        <p:nvPicPr>
          <p:cNvPr id="6" name="Picture 5"/>
          <p:cNvPicPr>
            <a:picLocks noChangeAspect="1"/>
          </p:cNvPicPr>
          <p:nvPr/>
        </p:nvPicPr>
        <p:blipFill>
          <a:blip r:embed="rId2"/>
          <a:stretch>
            <a:fillRect/>
          </a:stretch>
        </p:blipFill>
        <p:spPr>
          <a:xfrm>
            <a:off x="1600200" y="76200"/>
            <a:ext cx="5691187" cy="6269299"/>
          </a:xfrm>
          <a:prstGeom prst="rect">
            <a:avLst/>
          </a:prstGeom>
        </p:spPr>
      </p:pic>
    </p:spTree>
    <p:extLst>
      <p:ext uri="{BB962C8B-B14F-4D97-AF65-F5344CB8AC3E}">
        <p14:creationId xmlns:p14="http://schemas.microsoft.com/office/powerpoint/2010/main" val="33104134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am-ET" dirty="0"/>
          </a:p>
        </p:txBody>
      </p:sp>
      <p:sp>
        <p:nvSpPr>
          <p:cNvPr id="3" name="Content Placeholder 2"/>
          <p:cNvSpPr>
            <a:spLocks noGrp="1"/>
          </p:cNvSpPr>
          <p:nvPr>
            <p:ph idx="1"/>
          </p:nvPr>
        </p:nvSpPr>
        <p:spPr/>
        <p:txBody>
          <a:bodyPr>
            <a:normAutofit/>
          </a:bodyPr>
          <a:lstStyle/>
          <a:p>
            <a:r>
              <a:rPr lang="en-US" dirty="0"/>
              <a:t>Some </a:t>
            </a:r>
            <a:r>
              <a:rPr lang="en-US" dirty="0" smtClean="0"/>
              <a:t>older processors, </a:t>
            </a:r>
            <a:r>
              <a:rPr lang="en-US" dirty="0"/>
              <a:t>included instructions that contain </a:t>
            </a:r>
            <a:r>
              <a:rPr lang="en-US" dirty="0">
                <a:solidFill>
                  <a:srgbClr val="FF0000"/>
                </a:solidFill>
              </a:rPr>
              <a:t>more than one </a:t>
            </a:r>
            <a:r>
              <a:rPr lang="en-US" dirty="0" smtClean="0">
                <a:solidFill>
                  <a:srgbClr val="FF0000"/>
                </a:solidFill>
              </a:rPr>
              <a:t>memory address </a:t>
            </a:r>
            <a:r>
              <a:rPr lang="en-US" dirty="0" smtClean="0"/>
              <a:t>in a single instructions </a:t>
            </a:r>
          </a:p>
          <a:p>
            <a:r>
              <a:rPr lang="en-US" dirty="0"/>
              <a:t>Thus, the execution cycle for a particular instruction on such </a:t>
            </a:r>
            <a:r>
              <a:rPr lang="en-US" dirty="0" smtClean="0"/>
              <a:t>processors could </a:t>
            </a:r>
            <a:r>
              <a:rPr lang="en-US" dirty="0"/>
              <a:t>involve </a:t>
            </a:r>
            <a:r>
              <a:rPr lang="en-US" dirty="0">
                <a:solidFill>
                  <a:srgbClr val="FF0000"/>
                </a:solidFill>
              </a:rPr>
              <a:t>more than one reference </a:t>
            </a:r>
            <a:r>
              <a:rPr lang="en-US" dirty="0"/>
              <a:t>to memory. </a:t>
            </a:r>
            <a:endParaRPr lang="en-US" dirty="0" smtClean="0"/>
          </a:p>
          <a:p>
            <a:pPr lvl="1"/>
            <a:r>
              <a:rPr lang="en-US" dirty="0"/>
              <a:t>For example, the PDP-11 processor </a:t>
            </a:r>
            <a:r>
              <a:rPr lang="en-US" dirty="0">
                <a:solidFill>
                  <a:srgbClr val="FF0000"/>
                </a:solidFill>
              </a:rPr>
              <a:t>ADD B,A </a:t>
            </a:r>
            <a:r>
              <a:rPr lang="en-US" dirty="0"/>
              <a:t>instruction</a:t>
            </a:r>
          </a:p>
          <a:p>
            <a:r>
              <a:rPr lang="en-US" dirty="0" smtClean="0"/>
              <a:t>Also</a:t>
            </a:r>
            <a:r>
              <a:rPr lang="en-US" dirty="0"/>
              <a:t>, instead of memory references</a:t>
            </a:r>
            <a:r>
              <a:rPr lang="en-US" dirty="0" smtClean="0"/>
              <a:t>, an </a:t>
            </a:r>
            <a:r>
              <a:rPr lang="en-US" dirty="0"/>
              <a:t>instruction may specify an </a:t>
            </a:r>
            <a:r>
              <a:rPr lang="en-US" dirty="0">
                <a:solidFill>
                  <a:srgbClr val="FF0000"/>
                </a:solidFill>
              </a:rPr>
              <a:t>I/O operation</a:t>
            </a:r>
            <a:r>
              <a:rPr lang="en-US" dirty="0"/>
              <a:t>.</a:t>
            </a:r>
            <a:endParaRPr lang="en-US" dirty="0" smtClean="0"/>
          </a:p>
          <a:p>
            <a:r>
              <a:rPr lang="en-US" dirty="0" smtClean="0"/>
              <a:t>With </a:t>
            </a:r>
            <a:r>
              <a:rPr lang="en-US" dirty="0"/>
              <a:t>these additional considerations in mind, </a:t>
            </a:r>
            <a:r>
              <a:rPr lang="en-US" dirty="0" smtClean="0">
                <a:solidFill>
                  <a:srgbClr val="FF0000"/>
                </a:solidFill>
              </a:rPr>
              <a:t>Instruction cycle state diagram</a:t>
            </a:r>
            <a:r>
              <a:rPr lang="en-US" dirty="0" smtClean="0"/>
              <a:t> </a:t>
            </a:r>
            <a:r>
              <a:rPr lang="en-US" dirty="0"/>
              <a:t>provides </a:t>
            </a:r>
            <a:r>
              <a:rPr lang="en-US" dirty="0" smtClean="0"/>
              <a:t>a more </a:t>
            </a:r>
            <a:r>
              <a:rPr lang="en-US" dirty="0"/>
              <a:t>detailed look at the basic instruction </a:t>
            </a:r>
            <a:r>
              <a:rPr lang="en-US" dirty="0" smtClean="0"/>
              <a:t>cycle</a:t>
            </a:r>
          </a:p>
          <a:p>
            <a:pPr lvl="1"/>
            <a:r>
              <a:rPr lang="en-US" dirty="0" smtClean="0"/>
              <a:t>For </a:t>
            </a:r>
            <a:r>
              <a:rPr lang="en-US" dirty="0"/>
              <a:t>any given instruction cycle, some states may be </a:t>
            </a:r>
            <a:r>
              <a:rPr lang="en-US" dirty="0">
                <a:solidFill>
                  <a:srgbClr val="FF0000"/>
                </a:solidFill>
              </a:rPr>
              <a:t>null</a:t>
            </a:r>
            <a:r>
              <a:rPr lang="en-US" dirty="0"/>
              <a:t> and </a:t>
            </a:r>
            <a:r>
              <a:rPr lang="en-US" dirty="0" smtClean="0"/>
              <a:t>others may </a:t>
            </a:r>
            <a:r>
              <a:rPr lang="en-US" dirty="0"/>
              <a:t>be visited </a:t>
            </a:r>
            <a:r>
              <a:rPr lang="en-US" dirty="0">
                <a:solidFill>
                  <a:srgbClr val="FF0000"/>
                </a:solidFill>
              </a:rPr>
              <a:t>more than once</a:t>
            </a:r>
            <a:r>
              <a:rPr lang="en-US" dirty="0"/>
              <a:t>.</a:t>
            </a:r>
            <a:endParaRPr lang="am-ET" dirty="0"/>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55</a:t>
            </a:fld>
            <a:endParaRPr lang="en-US"/>
          </a:p>
        </p:txBody>
      </p:sp>
    </p:spTree>
    <p:extLst>
      <p:ext uri="{BB962C8B-B14F-4D97-AF65-F5344CB8AC3E}">
        <p14:creationId xmlns:p14="http://schemas.microsoft.com/office/powerpoint/2010/main" val="35149859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56</a:t>
            </a:fld>
            <a:endParaRPr lang="en-US"/>
          </a:p>
        </p:txBody>
      </p:sp>
      <p:pic>
        <p:nvPicPr>
          <p:cNvPr id="6" name="Picture 5"/>
          <p:cNvPicPr>
            <a:picLocks noChangeAspect="1"/>
          </p:cNvPicPr>
          <p:nvPr/>
        </p:nvPicPr>
        <p:blipFill>
          <a:blip r:embed="rId3"/>
          <a:stretch>
            <a:fillRect/>
          </a:stretch>
        </p:blipFill>
        <p:spPr>
          <a:xfrm>
            <a:off x="452941" y="685800"/>
            <a:ext cx="8510465" cy="4991100"/>
          </a:xfrm>
          <a:prstGeom prst="rect">
            <a:avLst/>
          </a:prstGeom>
        </p:spPr>
      </p:pic>
      <p:sp>
        <p:nvSpPr>
          <p:cNvPr id="7" name="Rectangle 6"/>
          <p:cNvSpPr/>
          <p:nvPr/>
        </p:nvSpPr>
        <p:spPr>
          <a:xfrm>
            <a:off x="432158" y="5697682"/>
            <a:ext cx="8051187" cy="646331"/>
          </a:xfrm>
          <a:prstGeom prst="rect">
            <a:avLst/>
          </a:prstGeom>
        </p:spPr>
        <p:txBody>
          <a:bodyPr wrap="square">
            <a:spAutoFit/>
          </a:bodyPr>
          <a:lstStyle/>
          <a:p>
            <a:r>
              <a:rPr lang="en-US" dirty="0" smtClean="0"/>
              <a:t>PDP-11  </a:t>
            </a:r>
            <a:r>
              <a:rPr lang="en-US" dirty="0"/>
              <a:t>instruction ADD A,B results in the following sequence of states: </a:t>
            </a:r>
            <a:endParaRPr lang="en-US" dirty="0" smtClean="0"/>
          </a:p>
          <a:p>
            <a:r>
              <a:rPr lang="en-US" dirty="0" err="1" smtClean="0"/>
              <a:t>iac</a:t>
            </a:r>
            <a:r>
              <a:rPr lang="en-US" dirty="0"/>
              <a:t>, if, </a:t>
            </a:r>
            <a:r>
              <a:rPr lang="en-US" dirty="0" err="1"/>
              <a:t>iod</a:t>
            </a:r>
            <a:r>
              <a:rPr lang="en-US" dirty="0"/>
              <a:t>, </a:t>
            </a:r>
            <a:r>
              <a:rPr lang="en-US" dirty="0" err="1"/>
              <a:t>oac</a:t>
            </a:r>
            <a:r>
              <a:rPr lang="en-US" dirty="0"/>
              <a:t>, of, </a:t>
            </a:r>
            <a:r>
              <a:rPr lang="en-US" dirty="0" err="1"/>
              <a:t>oac</a:t>
            </a:r>
            <a:r>
              <a:rPr lang="en-US" dirty="0"/>
              <a:t>, of, do, </a:t>
            </a:r>
            <a:r>
              <a:rPr lang="en-US" dirty="0" err="1"/>
              <a:t>oac</a:t>
            </a:r>
            <a:r>
              <a:rPr lang="en-US" dirty="0"/>
              <a:t>, </a:t>
            </a:r>
            <a:r>
              <a:rPr lang="en-US" dirty="0" err="1"/>
              <a:t>os</a:t>
            </a:r>
            <a:r>
              <a:rPr lang="en-US" dirty="0"/>
              <a:t>.</a:t>
            </a:r>
          </a:p>
        </p:txBody>
      </p:sp>
    </p:spTree>
    <p:extLst>
      <p:ext uri="{BB962C8B-B14F-4D97-AF65-F5344CB8AC3E}">
        <p14:creationId xmlns:p14="http://schemas.microsoft.com/office/powerpoint/2010/main" val="8650504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Interrupts</a:t>
            </a:r>
            <a:endParaRPr lang="en-US" b="1" dirty="0"/>
          </a:p>
        </p:txBody>
      </p:sp>
      <p:sp>
        <p:nvSpPr>
          <p:cNvPr id="3" name="Content Placeholder 2"/>
          <p:cNvSpPr>
            <a:spLocks noGrp="1"/>
          </p:cNvSpPr>
          <p:nvPr>
            <p:ph idx="1"/>
          </p:nvPr>
        </p:nvSpPr>
        <p:spPr/>
        <p:txBody>
          <a:bodyPr>
            <a:normAutofit lnSpcReduction="10000"/>
          </a:bodyPr>
          <a:lstStyle/>
          <a:p>
            <a:r>
              <a:rPr lang="en-GB" kern="0" dirty="0" smtClean="0">
                <a:solidFill>
                  <a:schemeClr val="tx2">
                    <a:lumMod val="50000"/>
                  </a:schemeClr>
                </a:solidFill>
              </a:rPr>
              <a:t>A mechanism to improve th</a:t>
            </a:r>
            <a:r>
              <a:rPr lang="en-GB" kern="0" dirty="0">
                <a:solidFill>
                  <a:schemeClr val="tx2">
                    <a:lumMod val="50000"/>
                  </a:schemeClr>
                </a:solidFill>
              </a:rPr>
              <a:t>e</a:t>
            </a:r>
            <a:r>
              <a:rPr lang="en-GB" kern="0" dirty="0" smtClean="0">
                <a:solidFill>
                  <a:schemeClr val="tx2">
                    <a:lumMod val="50000"/>
                  </a:schemeClr>
                </a:solidFill>
              </a:rPr>
              <a:t> efficiency of processing </a:t>
            </a:r>
            <a:endParaRPr lang="en-GB" kern="0" dirty="0" smtClean="0">
              <a:solidFill>
                <a:schemeClr val="tx2">
                  <a:lumMod val="50000"/>
                </a:schemeClr>
              </a:solidFill>
            </a:endParaRPr>
          </a:p>
          <a:p>
            <a:r>
              <a:rPr lang="en-GB" kern="0" dirty="0" smtClean="0">
                <a:solidFill>
                  <a:schemeClr val="tx2">
                    <a:lumMod val="50000"/>
                  </a:schemeClr>
                </a:solidFill>
              </a:rPr>
              <a:t>Mechanism </a:t>
            </a:r>
            <a:r>
              <a:rPr lang="en-GB" kern="0" dirty="0">
                <a:solidFill>
                  <a:schemeClr val="tx2">
                    <a:lumMod val="50000"/>
                  </a:schemeClr>
                </a:solidFill>
              </a:rPr>
              <a:t>by which other modules (e.g. I/O) may interrupt normal sequence of processing</a:t>
            </a:r>
          </a:p>
          <a:p>
            <a:r>
              <a:rPr lang="en-GB" kern="0" dirty="0">
                <a:solidFill>
                  <a:schemeClr val="tx2">
                    <a:lumMod val="50000"/>
                  </a:schemeClr>
                </a:solidFill>
              </a:rPr>
              <a:t>Program</a:t>
            </a:r>
          </a:p>
          <a:p>
            <a:pPr lvl="1"/>
            <a:r>
              <a:rPr lang="en-GB" kern="0" dirty="0">
                <a:solidFill>
                  <a:schemeClr val="tx2">
                    <a:lumMod val="50000"/>
                  </a:schemeClr>
                </a:solidFill>
              </a:rPr>
              <a:t>e.g. overflow, division by zero</a:t>
            </a:r>
          </a:p>
          <a:p>
            <a:r>
              <a:rPr lang="en-GB" kern="0" dirty="0">
                <a:solidFill>
                  <a:schemeClr val="tx2">
                    <a:lumMod val="50000"/>
                  </a:schemeClr>
                </a:solidFill>
              </a:rPr>
              <a:t>Timer</a:t>
            </a:r>
          </a:p>
          <a:p>
            <a:pPr lvl="1"/>
            <a:r>
              <a:rPr lang="en-GB" kern="0" dirty="0">
                <a:solidFill>
                  <a:schemeClr val="tx2">
                    <a:lumMod val="50000"/>
                  </a:schemeClr>
                </a:solidFill>
              </a:rPr>
              <a:t>Generated by internal processor timer</a:t>
            </a:r>
          </a:p>
          <a:p>
            <a:pPr lvl="1"/>
            <a:r>
              <a:rPr lang="en-GB" kern="0" dirty="0">
                <a:solidFill>
                  <a:schemeClr val="tx2">
                    <a:lumMod val="50000"/>
                  </a:schemeClr>
                </a:solidFill>
              </a:rPr>
              <a:t>Used in pre-emptive multi-tasking</a:t>
            </a:r>
          </a:p>
          <a:p>
            <a:r>
              <a:rPr lang="en-GB" kern="0" dirty="0">
                <a:solidFill>
                  <a:schemeClr val="tx2">
                    <a:lumMod val="50000"/>
                  </a:schemeClr>
                </a:solidFill>
              </a:rPr>
              <a:t>I/O</a:t>
            </a:r>
          </a:p>
          <a:p>
            <a:pPr lvl="1"/>
            <a:r>
              <a:rPr lang="en-GB" kern="0" dirty="0">
                <a:solidFill>
                  <a:schemeClr val="tx2">
                    <a:lumMod val="50000"/>
                  </a:schemeClr>
                </a:solidFill>
              </a:rPr>
              <a:t>from I/O controller</a:t>
            </a:r>
          </a:p>
          <a:p>
            <a:r>
              <a:rPr lang="en-GB" kern="0" dirty="0">
                <a:solidFill>
                  <a:schemeClr val="tx2">
                    <a:lumMod val="50000"/>
                  </a:schemeClr>
                </a:solidFill>
              </a:rPr>
              <a:t>Hardware failure</a:t>
            </a:r>
          </a:p>
          <a:p>
            <a:pPr lvl="1"/>
            <a:r>
              <a:rPr lang="en-GB" kern="0" dirty="0">
                <a:solidFill>
                  <a:schemeClr val="tx2">
                    <a:lumMod val="50000"/>
                  </a:schemeClr>
                </a:solidFill>
              </a:rPr>
              <a:t>e.g. memory parity </a:t>
            </a:r>
            <a:r>
              <a:rPr lang="en-GB" kern="0" dirty="0" smtClean="0">
                <a:solidFill>
                  <a:schemeClr val="tx2">
                    <a:lumMod val="50000"/>
                  </a:schemeClr>
                </a:solidFill>
              </a:rPr>
              <a:t>error</a:t>
            </a:r>
            <a:endParaRPr lang="en-GB" kern="0" dirty="0">
              <a:solidFill>
                <a:schemeClr val="tx2">
                  <a:lumMod val="50000"/>
                </a:schemeClr>
              </a:solidFill>
            </a:endParaRPr>
          </a:p>
        </p:txBody>
      </p:sp>
      <p:sp>
        <p:nvSpPr>
          <p:cNvPr id="5" name="Footer Placeholder 4"/>
          <p:cNvSpPr>
            <a:spLocks noGrp="1"/>
          </p:cNvSpPr>
          <p:nvPr>
            <p:ph type="ftr" sz="quarter" idx="11"/>
          </p:nvPr>
        </p:nvSpPr>
        <p:spPr/>
        <p:txBody>
          <a:bodyPr/>
          <a:lstStyle/>
          <a:p>
            <a:r>
              <a:rPr lang="en-US" b="1" dirty="0" smtClean="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t>57</a:t>
            </a:fld>
            <a:endParaRPr lang="en-US"/>
          </a:p>
        </p:txBody>
      </p:sp>
    </p:spTree>
    <p:extLst>
      <p:ext uri="{BB962C8B-B14F-4D97-AF65-F5344CB8AC3E}">
        <p14:creationId xmlns:p14="http://schemas.microsoft.com/office/powerpoint/2010/main" val="2581994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Computer Architecture and Organization</a:t>
            </a:r>
            <a:endParaRPr lang="en-US"/>
          </a:p>
        </p:txBody>
      </p:sp>
      <p:sp>
        <p:nvSpPr>
          <p:cNvPr id="3" name="Slide Number Placeholder 2"/>
          <p:cNvSpPr>
            <a:spLocks noGrp="1"/>
          </p:cNvSpPr>
          <p:nvPr>
            <p:ph type="sldNum" sz="quarter" idx="12"/>
          </p:nvPr>
        </p:nvSpPr>
        <p:spPr/>
        <p:txBody>
          <a:bodyPr/>
          <a:lstStyle/>
          <a:p>
            <a:fld id="{FB7EC7F1-0C1B-40CA-864C-71B22EF934BF}" type="slidenum">
              <a:rPr lang="en-US" smtClean="0"/>
              <a:pPr/>
              <a:t>58</a:t>
            </a:fld>
            <a:endParaRPr lang="en-US"/>
          </a:p>
        </p:txBody>
      </p:sp>
      <p:sp>
        <p:nvSpPr>
          <p:cNvPr id="6" name="Rectangle 5"/>
          <p:cNvSpPr/>
          <p:nvPr/>
        </p:nvSpPr>
        <p:spPr>
          <a:xfrm>
            <a:off x="431431" y="228600"/>
            <a:ext cx="8305800" cy="369332"/>
          </a:xfrm>
          <a:prstGeom prst="rect">
            <a:avLst/>
          </a:prstGeom>
        </p:spPr>
        <p:txBody>
          <a:bodyPr wrap="square">
            <a:spAutoFit/>
          </a:bodyPr>
          <a:lstStyle/>
          <a:p>
            <a:r>
              <a:rPr lang="en-US" dirty="0"/>
              <a:t>Interrupts are provided primarily as a way to improve processing efficiency.</a:t>
            </a:r>
            <a:endParaRPr lang="am-ET" dirty="0"/>
          </a:p>
        </p:txBody>
      </p:sp>
      <p:pic>
        <p:nvPicPr>
          <p:cNvPr id="7" name="Picture 6"/>
          <p:cNvPicPr>
            <a:picLocks noChangeAspect="1"/>
          </p:cNvPicPr>
          <p:nvPr/>
        </p:nvPicPr>
        <p:blipFill>
          <a:blip r:embed="rId2"/>
          <a:stretch>
            <a:fillRect/>
          </a:stretch>
        </p:blipFill>
        <p:spPr>
          <a:xfrm>
            <a:off x="699655" y="749300"/>
            <a:ext cx="7728333" cy="5523485"/>
          </a:xfrm>
          <a:prstGeom prst="rect">
            <a:avLst/>
          </a:prstGeom>
        </p:spPr>
      </p:pic>
    </p:spTree>
    <p:extLst>
      <p:ext uri="{BB962C8B-B14F-4D97-AF65-F5344CB8AC3E}">
        <p14:creationId xmlns:p14="http://schemas.microsoft.com/office/powerpoint/2010/main" val="21873964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Interrupt Cycle</a:t>
            </a:r>
            <a:endParaRPr lang="am-ET" dirty="0"/>
          </a:p>
        </p:txBody>
      </p:sp>
      <p:sp>
        <p:nvSpPr>
          <p:cNvPr id="5" name="Content Placeholder 4"/>
          <p:cNvSpPr>
            <a:spLocks noGrp="1"/>
          </p:cNvSpPr>
          <p:nvPr>
            <p:ph idx="1"/>
          </p:nvPr>
        </p:nvSpPr>
        <p:spPr/>
        <p:txBody>
          <a:bodyPr>
            <a:normAutofit/>
          </a:bodyPr>
          <a:lstStyle/>
          <a:p>
            <a:r>
              <a:rPr lang="en-US" dirty="0"/>
              <a:t>Added to instruction </a:t>
            </a:r>
            <a:r>
              <a:rPr lang="en-US" dirty="0" smtClean="0"/>
              <a:t>cycle </a:t>
            </a:r>
            <a:r>
              <a:rPr lang="en-US" dirty="0"/>
              <a:t>t</a:t>
            </a:r>
            <a:r>
              <a:rPr lang="en-US" dirty="0" smtClean="0"/>
              <a:t>o </a:t>
            </a:r>
            <a:r>
              <a:rPr lang="en-US" dirty="0"/>
              <a:t>accommodate </a:t>
            </a:r>
            <a:r>
              <a:rPr lang="en-US" dirty="0">
                <a:solidFill>
                  <a:srgbClr val="FF0000"/>
                </a:solidFill>
              </a:rPr>
              <a:t>interrupts</a:t>
            </a:r>
          </a:p>
          <a:p>
            <a:r>
              <a:rPr lang="en-US" dirty="0"/>
              <a:t>Processor checks for interrupt</a:t>
            </a:r>
          </a:p>
          <a:p>
            <a:pPr lvl="1"/>
            <a:r>
              <a:rPr lang="en-US" dirty="0"/>
              <a:t>Indicated by an interrupt signal</a:t>
            </a:r>
          </a:p>
          <a:p>
            <a:r>
              <a:rPr lang="en-US" dirty="0"/>
              <a:t>If no interrupt, fetch next instruction</a:t>
            </a:r>
          </a:p>
          <a:p>
            <a:r>
              <a:rPr lang="en-US" dirty="0"/>
              <a:t>If interrupt pending:</a:t>
            </a:r>
          </a:p>
          <a:p>
            <a:pPr lvl="1"/>
            <a:r>
              <a:rPr lang="en-US" dirty="0"/>
              <a:t>Suspend execution of current program </a:t>
            </a:r>
          </a:p>
          <a:p>
            <a:pPr lvl="1"/>
            <a:r>
              <a:rPr lang="en-US" dirty="0"/>
              <a:t>Save context</a:t>
            </a:r>
          </a:p>
          <a:p>
            <a:pPr lvl="1"/>
            <a:r>
              <a:rPr lang="en-US" dirty="0"/>
              <a:t>Set PC to start address of interrupt handler routine</a:t>
            </a:r>
          </a:p>
          <a:p>
            <a:pPr lvl="1"/>
            <a:r>
              <a:rPr lang="en-US" dirty="0"/>
              <a:t>Process interrupt</a:t>
            </a:r>
          </a:p>
          <a:p>
            <a:pPr lvl="1"/>
            <a:r>
              <a:rPr lang="en-US" dirty="0"/>
              <a:t>Restore context and continue interrupted program</a:t>
            </a:r>
          </a:p>
          <a:p>
            <a:endParaRPr lang="am-ET" dirty="0"/>
          </a:p>
        </p:txBody>
      </p:sp>
      <p:sp>
        <p:nvSpPr>
          <p:cNvPr id="2" name="Footer Placeholder 1"/>
          <p:cNvSpPr>
            <a:spLocks noGrp="1"/>
          </p:cNvSpPr>
          <p:nvPr>
            <p:ph type="ftr" sz="quarter" idx="11"/>
          </p:nvPr>
        </p:nvSpPr>
        <p:spPr/>
        <p:txBody>
          <a:bodyPr/>
          <a:lstStyle/>
          <a:p>
            <a:r>
              <a:rPr lang="en-US" smtClean="0"/>
              <a:t>Computer Architecture and Organization</a:t>
            </a:r>
            <a:endParaRPr lang="en-US"/>
          </a:p>
        </p:txBody>
      </p:sp>
      <p:sp>
        <p:nvSpPr>
          <p:cNvPr id="3" name="Slide Number Placeholder 2"/>
          <p:cNvSpPr>
            <a:spLocks noGrp="1"/>
          </p:cNvSpPr>
          <p:nvPr>
            <p:ph type="sldNum" sz="quarter" idx="12"/>
          </p:nvPr>
        </p:nvSpPr>
        <p:spPr/>
        <p:txBody>
          <a:bodyPr/>
          <a:lstStyle/>
          <a:p>
            <a:fld id="{FB7EC7F1-0C1B-40CA-864C-71B22EF934BF}" type="slidenum">
              <a:rPr lang="en-US" smtClean="0"/>
              <a:pPr/>
              <a:t>59</a:t>
            </a:fld>
            <a:endParaRPr lang="en-US"/>
          </a:p>
        </p:txBody>
      </p:sp>
    </p:spTree>
    <p:extLst>
      <p:ext uri="{BB962C8B-B14F-4D97-AF65-F5344CB8AC3E}">
        <p14:creationId xmlns:p14="http://schemas.microsoft.com/office/powerpoint/2010/main" val="675199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a:t>Architecture &amp; </a:t>
            </a:r>
            <a:r>
              <a:rPr lang="en-GB" b="1" dirty="0" smtClean="0"/>
              <a:t>Organization … </a:t>
            </a:r>
            <a:endParaRPr lang="en-US" dirty="0"/>
          </a:p>
        </p:txBody>
      </p:sp>
      <p:sp>
        <p:nvSpPr>
          <p:cNvPr id="3" name="Content Placeholder 2"/>
          <p:cNvSpPr>
            <a:spLocks noGrp="1"/>
          </p:cNvSpPr>
          <p:nvPr>
            <p:ph idx="1"/>
          </p:nvPr>
        </p:nvSpPr>
        <p:spPr/>
        <p:txBody>
          <a:bodyPr>
            <a:noAutofit/>
          </a:bodyPr>
          <a:lstStyle/>
          <a:p>
            <a:r>
              <a:rPr lang="en-GB" sz="2400" dirty="0">
                <a:solidFill>
                  <a:schemeClr val="tx2">
                    <a:lumMod val="50000"/>
                  </a:schemeClr>
                </a:solidFill>
              </a:rPr>
              <a:t>All </a:t>
            </a:r>
            <a:r>
              <a:rPr lang="en-GB" sz="2400" dirty="0">
                <a:solidFill>
                  <a:srgbClr val="FF0000"/>
                </a:solidFill>
              </a:rPr>
              <a:t>Intel x86 </a:t>
            </a:r>
            <a:r>
              <a:rPr lang="en-GB" sz="2400" dirty="0">
                <a:solidFill>
                  <a:schemeClr val="tx2">
                    <a:lumMod val="50000"/>
                  </a:schemeClr>
                </a:solidFill>
              </a:rPr>
              <a:t>family share the same basic architecture</a:t>
            </a:r>
          </a:p>
          <a:p>
            <a:r>
              <a:rPr lang="en-GB" sz="2400" dirty="0">
                <a:solidFill>
                  <a:schemeClr val="tx2">
                    <a:lumMod val="50000"/>
                  </a:schemeClr>
                </a:solidFill>
              </a:rPr>
              <a:t>The </a:t>
            </a:r>
            <a:r>
              <a:rPr lang="en-GB" sz="2400" dirty="0">
                <a:solidFill>
                  <a:srgbClr val="FF0000"/>
                </a:solidFill>
              </a:rPr>
              <a:t>IBM System/370 </a:t>
            </a:r>
            <a:r>
              <a:rPr lang="en-GB" sz="2400" dirty="0">
                <a:solidFill>
                  <a:schemeClr val="tx2">
                    <a:lumMod val="50000"/>
                  </a:schemeClr>
                </a:solidFill>
              </a:rPr>
              <a:t>family share the same basic architecture</a:t>
            </a:r>
          </a:p>
          <a:p>
            <a:endParaRPr lang="en-GB" sz="2400" dirty="0">
              <a:solidFill>
                <a:schemeClr val="tx2">
                  <a:lumMod val="50000"/>
                </a:schemeClr>
              </a:solidFill>
            </a:endParaRPr>
          </a:p>
          <a:p>
            <a:r>
              <a:rPr lang="en-GB" sz="2400" dirty="0" smtClean="0">
                <a:solidFill>
                  <a:schemeClr val="tx2">
                    <a:lumMod val="50000"/>
                  </a:schemeClr>
                </a:solidFill>
              </a:rPr>
              <a:t>This means the same software can be used on different models, only the hardware changes for performance improvement.</a:t>
            </a:r>
          </a:p>
          <a:p>
            <a:endParaRPr lang="en-GB" sz="2400" dirty="0" smtClean="0">
              <a:solidFill>
                <a:schemeClr val="tx2">
                  <a:lumMod val="50000"/>
                </a:schemeClr>
              </a:solidFill>
            </a:endParaRPr>
          </a:p>
          <a:p>
            <a:r>
              <a:rPr lang="en-GB" sz="2400" dirty="0" smtClean="0">
                <a:solidFill>
                  <a:schemeClr val="tx2">
                    <a:lumMod val="50000"/>
                  </a:schemeClr>
                </a:solidFill>
              </a:rPr>
              <a:t>This </a:t>
            </a:r>
            <a:r>
              <a:rPr lang="en-GB" sz="2400" dirty="0">
                <a:solidFill>
                  <a:schemeClr val="tx2">
                    <a:lumMod val="50000"/>
                  </a:schemeClr>
                </a:solidFill>
              </a:rPr>
              <a:t>gives code compatibility</a:t>
            </a:r>
          </a:p>
          <a:p>
            <a:pPr lvl="1"/>
            <a:r>
              <a:rPr lang="en-GB" sz="2000" dirty="0">
                <a:solidFill>
                  <a:schemeClr val="tx2">
                    <a:lumMod val="50000"/>
                  </a:schemeClr>
                </a:solidFill>
              </a:rPr>
              <a:t>At least </a:t>
            </a:r>
            <a:r>
              <a:rPr lang="en-GB" sz="2000" dirty="0" smtClean="0">
                <a:solidFill>
                  <a:schemeClr val="tx2">
                    <a:lumMod val="50000"/>
                  </a:schemeClr>
                </a:solidFill>
              </a:rPr>
              <a:t>backwards</a:t>
            </a:r>
            <a:endParaRPr lang="en-GB" sz="2000" dirty="0">
              <a:solidFill>
                <a:schemeClr val="tx2">
                  <a:lumMod val="50000"/>
                </a:schemeClr>
              </a:solidFill>
            </a:endParaRPr>
          </a:p>
        </p:txBody>
      </p:sp>
      <p:sp>
        <p:nvSpPr>
          <p:cNvPr id="5" name="Footer Placeholder 4"/>
          <p:cNvSpPr>
            <a:spLocks noGrp="1"/>
          </p:cNvSpPr>
          <p:nvPr>
            <p:ph type="ftr" sz="quarter" idx="11"/>
          </p:nvPr>
        </p:nvSpPr>
        <p:spPr/>
        <p:txBody>
          <a:bodyPr/>
          <a:lstStyle/>
          <a:p>
            <a:r>
              <a:rPr lang="en-US" b="1" dirty="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pPr/>
              <a:t>6</a:t>
            </a:fld>
            <a:endParaRPr lang="en-US"/>
          </a:p>
        </p:txBody>
      </p:sp>
    </p:spTree>
    <p:extLst>
      <p:ext uri="{BB962C8B-B14F-4D97-AF65-F5344CB8AC3E}">
        <p14:creationId xmlns:p14="http://schemas.microsoft.com/office/powerpoint/2010/main" val="42675873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5800" y="139520"/>
            <a:ext cx="7772400" cy="804672"/>
          </a:xfrm>
        </p:spPr>
        <p:txBody>
          <a:bodyPr>
            <a:normAutofit/>
          </a:bodyPr>
          <a:lstStyle/>
          <a:p>
            <a:r>
              <a:rPr lang="en-US" sz="2800" dirty="0"/>
              <a:t>Transfer of Control via Interrupts</a:t>
            </a:r>
            <a:endParaRPr lang="am-ET" sz="2800" dirty="0"/>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60</a:t>
            </a:fld>
            <a:endParaRPr lang="en-US"/>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l="14394" t="12746" r="28029" b="35559"/>
          <a:stretch>
            <a:fillRect/>
          </a:stretch>
        </p:blipFill>
        <p:spPr bwMode="auto">
          <a:xfrm>
            <a:off x="495300" y="762000"/>
            <a:ext cx="8153400"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8566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61</a:t>
            </a:fld>
            <a:endParaRPr lang="en-US"/>
          </a:p>
        </p:txBody>
      </p:sp>
      <p:pic>
        <p:nvPicPr>
          <p:cNvPr id="6" name="Picture 5"/>
          <p:cNvPicPr>
            <a:picLocks noChangeAspect="1"/>
          </p:cNvPicPr>
          <p:nvPr/>
        </p:nvPicPr>
        <p:blipFill>
          <a:blip r:embed="rId2"/>
          <a:stretch>
            <a:fillRect/>
          </a:stretch>
        </p:blipFill>
        <p:spPr>
          <a:xfrm>
            <a:off x="685800" y="1752600"/>
            <a:ext cx="7703603" cy="3471862"/>
          </a:xfrm>
          <a:prstGeom prst="rect">
            <a:avLst/>
          </a:prstGeom>
        </p:spPr>
      </p:pic>
    </p:spTree>
    <p:extLst>
      <p:ext uri="{BB962C8B-B14F-4D97-AF65-F5344CB8AC3E}">
        <p14:creationId xmlns:p14="http://schemas.microsoft.com/office/powerpoint/2010/main" val="25060600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Multiple Interrupts</a:t>
            </a:r>
            <a:endParaRPr lang="am-ET" dirty="0"/>
          </a:p>
        </p:txBody>
      </p:sp>
      <p:sp>
        <p:nvSpPr>
          <p:cNvPr id="5" name="Content Placeholder 4"/>
          <p:cNvSpPr>
            <a:spLocks noGrp="1"/>
          </p:cNvSpPr>
          <p:nvPr>
            <p:ph idx="1"/>
          </p:nvPr>
        </p:nvSpPr>
        <p:spPr/>
        <p:txBody>
          <a:bodyPr>
            <a:normAutofit/>
          </a:bodyPr>
          <a:lstStyle/>
          <a:p>
            <a:r>
              <a:rPr lang="en-US" kern="0" dirty="0">
                <a:solidFill>
                  <a:schemeClr val="tx2">
                    <a:lumMod val="50000"/>
                  </a:schemeClr>
                </a:solidFill>
              </a:rPr>
              <a:t>Two </a:t>
            </a:r>
            <a:r>
              <a:rPr lang="en-US" kern="0" dirty="0" smtClean="0">
                <a:solidFill>
                  <a:schemeClr val="tx2">
                    <a:lumMod val="50000"/>
                  </a:schemeClr>
                </a:solidFill>
              </a:rPr>
              <a:t>approaches </a:t>
            </a:r>
          </a:p>
          <a:p>
            <a:r>
              <a:rPr lang="en-US" kern="0" dirty="0" smtClean="0">
                <a:solidFill>
                  <a:srgbClr val="FF0000"/>
                </a:solidFill>
              </a:rPr>
              <a:t>A </a:t>
            </a:r>
            <a:r>
              <a:rPr lang="en-US" kern="0" dirty="0">
                <a:solidFill>
                  <a:srgbClr val="FF0000"/>
                </a:solidFill>
              </a:rPr>
              <a:t>disabled interrupt </a:t>
            </a:r>
            <a:endParaRPr lang="en-US" kern="0" dirty="0" smtClean="0">
              <a:solidFill>
                <a:srgbClr val="FF0000"/>
              </a:solidFill>
            </a:endParaRPr>
          </a:p>
          <a:p>
            <a:pPr lvl="1"/>
            <a:r>
              <a:rPr lang="en-US" kern="0" dirty="0" smtClean="0">
                <a:solidFill>
                  <a:schemeClr val="tx2">
                    <a:lumMod val="50000"/>
                  </a:schemeClr>
                </a:solidFill>
              </a:rPr>
              <a:t>Simply </a:t>
            </a:r>
            <a:r>
              <a:rPr lang="en-US" kern="0" dirty="0">
                <a:solidFill>
                  <a:schemeClr val="tx2">
                    <a:lumMod val="50000"/>
                  </a:schemeClr>
                </a:solidFill>
              </a:rPr>
              <a:t>means that the processor can and will ignore that interrupt request signal. If an interrupt occurs during this time, it generally remains pending and will be checked by the processor after the processor has enabled interrupts. </a:t>
            </a:r>
          </a:p>
          <a:p>
            <a:pPr lvl="1"/>
            <a:r>
              <a:rPr lang="en-US" kern="0" dirty="0">
                <a:solidFill>
                  <a:schemeClr val="tx2">
                    <a:lumMod val="50000"/>
                  </a:schemeClr>
                </a:solidFill>
              </a:rPr>
              <a:t>The drawback to the preceding approach is that it does not take into account relative priority or time-critical needs.</a:t>
            </a:r>
          </a:p>
          <a:p>
            <a:r>
              <a:rPr lang="en-US" kern="0" dirty="0">
                <a:solidFill>
                  <a:schemeClr val="tx2">
                    <a:lumMod val="50000"/>
                  </a:schemeClr>
                </a:solidFill>
              </a:rPr>
              <a:t>A second approach is to </a:t>
            </a:r>
            <a:r>
              <a:rPr lang="en-US" kern="0" dirty="0">
                <a:solidFill>
                  <a:srgbClr val="FF0000"/>
                </a:solidFill>
              </a:rPr>
              <a:t>define priorities </a:t>
            </a:r>
            <a:r>
              <a:rPr lang="en-US" kern="0" dirty="0">
                <a:solidFill>
                  <a:schemeClr val="tx2">
                    <a:lumMod val="50000"/>
                  </a:schemeClr>
                </a:solidFill>
              </a:rPr>
              <a:t>for interrupts and to allow an interrupt of higher priority to cause a lower-priority interrupt handler to be itself interrupted</a:t>
            </a:r>
          </a:p>
          <a:p>
            <a:endParaRPr lang="am-ET" dirty="0"/>
          </a:p>
        </p:txBody>
      </p:sp>
      <p:sp>
        <p:nvSpPr>
          <p:cNvPr id="2" name="Footer Placeholder 1"/>
          <p:cNvSpPr>
            <a:spLocks noGrp="1"/>
          </p:cNvSpPr>
          <p:nvPr>
            <p:ph type="ftr" sz="quarter" idx="11"/>
          </p:nvPr>
        </p:nvSpPr>
        <p:spPr/>
        <p:txBody>
          <a:bodyPr/>
          <a:lstStyle/>
          <a:p>
            <a:r>
              <a:rPr lang="en-US" smtClean="0"/>
              <a:t>Computer Architecture and Organization</a:t>
            </a:r>
            <a:endParaRPr lang="en-US"/>
          </a:p>
        </p:txBody>
      </p:sp>
      <p:sp>
        <p:nvSpPr>
          <p:cNvPr id="3" name="Slide Number Placeholder 2"/>
          <p:cNvSpPr>
            <a:spLocks noGrp="1"/>
          </p:cNvSpPr>
          <p:nvPr>
            <p:ph type="sldNum" sz="quarter" idx="12"/>
          </p:nvPr>
        </p:nvSpPr>
        <p:spPr/>
        <p:txBody>
          <a:bodyPr/>
          <a:lstStyle/>
          <a:p>
            <a:fld id="{FB7EC7F1-0C1B-40CA-864C-71B22EF934BF}" type="slidenum">
              <a:rPr lang="en-US" smtClean="0"/>
              <a:pPr/>
              <a:t>62</a:t>
            </a:fld>
            <a:endParaRPr lang="en-US"/>
          </a:p>
        </p:txBody>
      </p:sp>
    </p:spTree>
    <p:extLst>
      <p:ext uri="{BB962C8B-B14F-4D97-AF65-F5344CB8AC3E}">
        <p14:creationId xmlns:p14="http://schemas.microsoft.com/office/powerpoint/2010/main" val="8934072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63</a:t>
            </a:fld>
            <a:endParaRPr lang="en-US"/>
          </a:p>
        </p:txBody>
      </p:sp>
      <p:pic>
        <p:nvPicPr>
          <p:cNvPr id="6" name="Picture 5"/>
          <p:cNvPicPr>
            <a:picLocks noChangeAspect="1"/>
          </p:cNvPicPr>
          <p:nvPr/>
        </p:nvPicPr>
        <p:blipFill>
          <a:blip r:embed="rId2"/>
          <a:stretch>
            <a:fillRect/>
          </a:stretch>
        </p:blipFill>
        <p:spPr>
          <a:xfrm>
            <a:off x="787146" y="609600"/>
            <a:ext cx="7696200" cy="5267325"/>
          </a:xfrm>
          <a:prstGeom prst="rect">
            <a:avLst/>
          </a:prstGeom>
        </p:spPr>
      </p:pic>
    </p:spTree>
    <p:extLst>
      <p:ext uri="{BB962C8B-B14F-4D97-AF65-F5344CB8AC3E}">
        <p14:creationId xmlns:p14="http://schemas.microsoft.com/office/powerpoint/2010/main" val="27855863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Computer Architecture and Organization</a:t>
            </a:r>
            <a:endParaRPr lang="en-US"/>
          </a:p>
        </p:txBody>
      </p:sp>
      <p:sp>
        <p:nvSpPr>
          <p:cNvPr id="3" name="Slide Number Placeholder 2"/>
          <p:cNvSpPr>
            <a:spLocks noGrp="1"/>
          </p:cNvSpPr>
          <p:nvPr>
            <p:ph type="sldNum" sz="quarter" idx="12"/>
          </p:nvPr>
        </p:nvSpPr>
        <p:spPr/>
        <p:txBody>
          <a:bodyPr/>
          <a:lstStyle/>
          <a:p>
            <a:fld id="{FB7EC7F1-0C1B-40CA-864C-71B22EF934BF}" type="slidenum">
              <a:rPr lang="en-US" smtClean="0"/>
              <a:pPr/>
              <a:t>64</a:t>
            </a:fld>
            <a:endParaRPr lang="en-US"/>
          </a:p>
        </p:txBody>
      </p:sp>
      <p:pic>
        <p:nvPicPr>
          <p:cNvPr id="4" name="Picture 3"/>
          <p:cNvPicPr>
            <a:picLocks noChangeAspect="1"/>
          </p:cNvPicPr>
          <p:nvPr/>
        </p:nvPicPr>
        <p:blipFill>
          <a:blip r:embed="rId2"/>
          <a:stretch>
            <a:fillRect/>
          </a:stretch>
        </p:blipFill>
        <p:spPr>
          <a:xfrm>
            <a:off x="685800" y="457200"/>
            <a:ext cx="7689354" cy="5328592"/>
          </a:xfrm>
          <a:prstGeom prst="rect">
            <a:avLst/>
          </a:prstGeom>
        </p:spPr>
      </p:pic>
      <p:sp>
        <p:nvSpPr>
          <p:cNvPr id="5" name="Rectangle 4"/>
          <p:cNvSpPr/>
          <p:nvPr/>
        </p:nvSpPr>
        <p:spPr>
          <a:xfrm>
            <a:off x="1215777" y="5917308"/>
            <a:ext cx="6629400" cy="369332"/>
          </a:xfrm>
          <a:prstGeom prst="rect">
            <a:avLst/>
          </a:prstGeom>
        </p:spPr>
        <p:txBody>
          <a:bodyPr wrap="square">
            <a:spAutoFit/>
          </a:bodyPr>
          <a:lstStyle/>
          <a:p>
            <a:r>
              <a:rPr lang="en-US" kern="0" dirty="0" smtClean="0">
                <a:solidFill>
                  <a:schemeClr val="tx2">
                    <a:lumMod val="50000"/>
                  </a:schemeClr>
                </a:solidFill>
              </a:rPr>
              <a:t>Communication Priority &gt; Disk Priority &gt; Printer Priority </a:t>
            </a:r>
            <a:endParaRPr lang="am-ET" dirty="0"/>
          </a:p>
        </p:txBody>
      </p:sp>
    </p:spTree>
    <p:extLst>
      <p:ext uri="{BB962C8B-B14F-4D97-AF65-F5344CB8AC3E}">
        <p14:creationId xmlns:p14="http://schemas.microsoft.com/office/powerpoint/2010/main" val="37673478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Instruction Cycle State Diagram, with Interrupts</a:t>
            </a:r>
            <a:endParaRPr lang="am-ET" dirty="0"/>
          </a:p>
        </p:txBody>
      </p:sp>
      <p:pic>
        <p:nvPicPr>
          <p:cNvPr id="6" name="Content Placeholder 5"/>
          <p:cNvPicPr>
            <a:picLocks noGrp="1" noChangeAspect="1"/>
          </p:cNvPicPr>
          <p:nvPr>
            <p:ph idx="1"/>
          </p:nvPr>
        </p:nvPicPr>
        <p:blipFill>
          <a:blip r:embed="rId2"/>
          <a:stretch>
            <a:fillRect/>
          </a:stretch>
        </p:blipFill>
        <p:spPr>
          <a:xfrm>
            <a:off x="152400" y="1828800"/>
            <a:ext cx="8902381" cy="4046537"/>
          </a:xfrm>
          <a:prstGeom prst="rect">
            <a:avLst/>
          </a:prstGeom>
        </p:spPr>
      </p:pic>
      <p:sp>
        <p:nvSpPr>
          <p:cNvPr id="2" name="Footer Placeholder 1"/>
          <p:cNvSpPr>
            <a:spLocks noGrp="1"/>
          </p:cNvSpPr>
          <p:nvPr>
            <p:ph type="ftr" sz="quarter" idx="11"/>
          </p:nvPr>
        </p:nvSpPr>
        <p:spPr/>
        <p:txBody>
          <a:bodyPr/>
          <a:lstStyle/>
          <a:p>
            <a:r>
              <a:rPr lang="en-US" smtClean="0"/>
              <a:t>Computer Architecture and Organization</a:t>
            </a:r>
            <a:endParaRPr lang="en-US"/>
          </a:p>
        </p:txBody>
      </p:sp>
      <p:sp>
        <p:nvSpPr>
          <p:cNvPr id="3" name="Slide Number Placeholder 2"/>
          <p:cNvSpPr>
            <a:spLocks noGrp="1"/>
          </p:cNvSpPr>
          <p:nvPr>
            <p:ph type="sldNum" sz="quarter" idx="12"/>
          </p:nvPr>
        </p:nvSpPr>
        <p:spPr/>
        <p:txBody>
          <a:bodyPr/>
          <a:lstStyle/>
          <a:p>
            <a:fld id="{FB7EC7F1-0C1B-40CA-864C-71B22EF934BF}" type="slidenum">
              <a:rPr lang="en-US" smtClean="0"/>
              <a:pPr/>
              <a:t>65</a:t>
            </a:fld>
            <a:endParaRPr lang="en-US"/>
          </a:p>
        </p:txBody>
      </p:sp>
    </p:spTree>
    <p:extLst>
      <p:ext uri="{BB962C8B-B14F-4D97-AF65-F5344CB8AC3E}">
        <p14:creationId xmlns:p14="http://schemas.microsoft.com/office/powerpoint/2010/main" val="6705699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Interconnection </a:t>
            </a:r>
            <a:r>
              <a:rPr lang="en-US" dirty="0"/>
              <a:t>Structures</a:t>
            </a:r>
            <a:endParaRPr lang="am-ET" dirty="0"/>
          </a:p>
        </p:txBody>
      </p:sp>
      <p:sp>
        <p:nvSpPr>
          <p:cNvPr id="3" name="Content Placeholder 2"/>
          <p:cNvSpPr>
            <a:spLocks noGrp="1"/>
          </p:cNvSpPr>
          <p:nvPr>
            <p:ph idx="1"/>
          </p:nvPr>
        </p:nvSpPr>
        <p:spPr/>
        <p:txBody>
          <a:bodyPr/>
          <a:lstStyle/>
          <a:p>
            <a:pPr>
              <a:lnSpc>
                <a:spcPct val="150000"/>
              </a:lnSpc>
            </a:pPr>
            <a:r>
              <a:rPr lang="en-US" dirty="0"/>
              <a:t>A computer consists of a set of components or modules of three basic types (processor</a:t>
            </a:r>
            <a:r>
              <a:rPr lang="en-US" dirty="0" smtClean="0"/>
              <a:t>, memory</a:t>
            </a:r>
            <a:r>
              <a:rPr lang="en-US" dirty="0"/>
              <a:t>, I/O) that communicate with each </a:t>
            </a:r>
            <a:r>
              <a:rPr lang="en-US" dirty="0" smtClean="0"/>
              <a:t>other.</a:t>
            </a:r>
            <a:endParaRPr lang="en-US" dirty="0"/>
          </a:p>
          <a:p>
            <a:pPr>
              <a:lnSpc>
                <a:spcPct val="150000"/>
              </a:lnSpc>
            </a:pPr>
            <a:r>
              <a:rPr lang="en-US" dirty="0" smtClean="0"/>
              <a:t>The </a:t>
            </a:r>
            <a:r>
              <a:rPr lang="en-US" dirty="0"/>
              <a:t>collection of paths connecting the various modules is called the </a:t>
            </a:r>
            <a:r>
              <a:rPr lang="en-US" dirty="0" smtClean="0">
                <a:solidFill>
                  <a:srgbClr val="FF0000"/>
                </a:solidFill>
              </a:rPr>
              <a:t>interconnection structure</a:t>
            </a:r>
            <a:r>
              <a:rPr lang="en-US" dirty="0"/>
              <a:t>. </a:t>
            </a:r>
            <a:endParaRPr lang="en-US" dirty="0" smtClean="0"/>
          </a:p>
          <a:p>
            <a:pPr>
              <a:lnSpc>
                <a:spcPct val="150000"/>
              </a:lnSpc>
            </a:pPr>
            <a:r>
              <a:rPr lang="en-US" dirty="0" smtClean="0"/>
              <a:t>The </a:t>
            </a:r>
            <a:r>
              <a:rPr lang="en-US" dirty="0"/>
              <a:t>design of this structure </a:t>
            </a:r>
            <a:r>
              <a:rPr lang="en-US" dirty="0">
                <a:solidFill>
                  <a:srgbClr val="FF0000"/>
                </a:solidFill>
              </a:rPr>
              <a:t>will depend on the exchanges </a:t>
            </a:r>
            <a:r>
              <a:rPr lang="en-US" dirty="0" smtClean="0"/>
              <a:t>that must </a:t>
            </a:r>
            <a:r>
              <a:rPr lang="en-US" dirty="0"/>
              <a:t>be made among modules.</a:t>
            </a:r>
            <a:endParaRPr lang="am-ET" dirty="0"/>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66</a:t>
            </a:fld>
            <a:endParaRPr lang="en-US"/>
          </a:p>
        </p:txBody>
      </p:sp>
    </p:spTree>
    <p:extLst>
      <p:ext uri="{BB962C8B-B14F-4D97-AF65-F5344CB8AC3E}">
        <p14:creationId xmlns:p14="http://schemas.microsoft.com/office/powerpoint/2010/main" val="37047827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am-ET"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Typically</a:t>
            </a:r>
            <a:r>
              <a:rPr lang="en-US" dirty="0"/>
              <a:t>, a memory module will consist of N words of equal length.</a:t>
            </a:r>
          </a:p>
          <a:p>
            <a:r>
              <a:rPr lang="en-US" dirty="0"/>
              <a:t>Each word is assigned a unique numerical address (0, 1, </a:t>
            </a:r>
            <a:r>
              <a:rPr lang="en-US" dirty="0" smtClean="0"/>
              <a:t>.., </a:t>
            </a:r>
            <a:r>
              <a:rPr lang="en-US" dirty="0"/>
              <a:t>N-1). </a:t>
            </a:r>
            <a:endParaRPr lang="en-US" dirty="0" smtClean="0"/>
          </a:p>
          <a:p>
            <a:r>
              <a:rPr lang="en-US" dirty="0" smtClean="0"/>
              <a:t>A </a:t>
            </a:r>
            <a:r>
              <a:rPr lang="en-US" dirty="0"/>
              <a:t>word </a:t>
            </a:r>
            <a:r>
              <a:rPr lang="en-US" dirty="0" smtClean="0"/>
              <a:t>of data </a:t>
            </a:r>
            <a:r>
              <a:rPr lang="en-US" dirty="0"/>
              <a:t>can be </a:t>
            </a:r>
            <a:r>
              <a:rPr lang="en-US" dirty="0">
                <a:solidFill>
                  <a:srgbClr val="FF0000"/>
                </a:solidFill>
              </a:rPr>
              <a:t>read</a:t>
            </a:r>
            <a:r>
              <a:rPr lang="en-US" dirty="0"/>
              <a:t> from or </a:t>
            </a:r>
            <a:r>
              <a:rPr lang="en-US" dirty="0">
                <a:solidFill>
                  <a:srgbClr val="FF0000"/>
                </a:solidFill>
              </a:rPr>
              <a:t>written</a:t>
            </a:r>
            <a:r>
              <a:rPr lang="en-US" dirty="0"/>
              <a:t> into the memory. </a:t>
            </a:r>
            <a:endParaRPr lang="en-US" dirty="0" smtClean="0"/>
          </a:p>
          <a:p>
            <a:r>
              <a:rPr lang="en-US" dirty="0" smtClean="0"/>
              <a:t>The </a:t>
            </a:r>
            <a:r>
              <a:rPr lang="en-US" dirty="0"/>
              <a:t>nature of the </a:t>
            </a:r>
            <a:r>
              <a:rPr lang="en-US" dirty="0" smtClean="0"/>
              <a:t>operation </a:t>
            </a:r>
            <a:r>
              <a:rPr lang="en-US" dirty="0"/>
              <a:t>is indicated </a:t>
            </a:r>
            <a:r>
              <a:rPr lang="en-US" dirty="0">
                <a:solidFill>
                  <a:srgbClr val="FF0000"/>
                </a:solidFill>
              </a:rPr>
              <a:t>by read and write control signals</a:t>
            </a:r>
            <a:r>
              <a:rPr lang="en-US" dirty="0"/>
              <a:t>. </a:t>
            </a:r>
            <a:endParaRPr lang="en-US" dirty="0" smtClean="0"/>
          </a:p>
          <a:p>
            <a:r>
              <a:rPr lang="en-US" dirty="0" smtClean="0"/>
              <a:t>The </a:t>
            </a:r>
            <a:r>
              <a:rPr lang="en-US" dirty="0"/>
              <a:t>location for the operation </a:t>
            </a:r>
            <a:r>
              <a:rPr lang="en-US" dirty="0" smtClean="0"/>
              <a:t>is specified </a:t>
            </a:r>
            <a:r>
              <a:rPr lang="en-US" dirty="0"/>
              <a:t>by an </a:t>
            </a:r>
            <a:r>
              <a:rPr lang="en-US" dirty="0">
                <a:solidFill>
                  <a:srgbClr val="FF0000"/>
                </a:solidFill>
              </a:rPr>
              <a:t>address</a:t>
            </a:r>
            <a:r>
              <a:rPr lang="en-US" dirty="0"/>
              <a:t>.</a:t>
            </a:r>
            <a:endParaRPr lang="am-ET" dirty="0"/>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67</a:t>
            </a:fld>
            <a:endParaRPr lang="en-US"/>
          </a:p>
        </p:txBody>
      </p:sp>
      <p:pic>
        <p:nvPicPr>
          <p:cNvPr id="6" name="Picture 5"/>
          <p:cNvPicPr>
            <a:picLocks noChangeAspect="1"/>
          </p:cNvPicPr>
          <p:nvPr/>
        </p:nvPicPr>
        <p:blipFill>
          <a:blip r:embed="rId2"/>
          <a:stretch>
            <a:fillRect/>
          </a:stretch>
        </p:blipFill>
        <p:spPr>
          <a:xfrm>
            <a:off x="3200400" y="822747"/>
            <a:ext cx="4792302" cy="2396151"/>
          </a:xfrm>
          <a:prstGeom prst="rect">
            <a:avLst/>
          </a:prstGeom>
        </p:spPr>
      </p:pic>
    </p:spTree>
    <p:extLst>
      <p:ext uri="{BB962C8B-B14F-4D97-AF65-F5344CB8AC3E}">
        <p14:creationId xmlns:p14="http://schemas.microsoft.com/office/powerpoint/2010/main" val="40860926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module</a:t>
            </a:r>
            <a:endParaRPr lang="am-ET"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r>
              <a:rPr lang="en-US" dirty="0" smtClean="0"/>
              <a:t>There </a:t>
            </a:r>
            <a:r>
              <a:rPr lang="en-US" dirty="0"/>
              <a:t>are two operations; </a:t>
            </a:r>
            <a:r>
              <a:rPr lang="en-US" dirty="0">
                <a:solidFill>
                  <a:srgbClr val="FF0000"/>
                </a:solidFill>
              </a:rPr>
              <a:t>read and write</a:t>
            </a:r>
            <a:r>
              <a:rPr lang="en-US" dirty="0"/>
              <a:t>. </a:t>
            </a:r>
            <a:endParaRPr lang="en-US" dirty="0" smtClean="0"/>
          </a:p>
          <a:p>
            <a:r>
              <a:rPr lang="en-US" dirty="0" smtClean="0"/>
              <a:t>Further, an </a:t>
            </a:r>
            <a:r>
              <a:rPr lang="en-US" dirty="0"/>
              <a:t>I/O module may control more than one external device. We can </a:t>
            </a:r>
            <a:r>
              <a:rPr lang="en-US" dirty="0" smtClean="0"/>
              <a:t>refer to </a:t>
            </a:r>
            <a:r>
              <a:rPr lang="en-US" dirty="0"/>
              <a:t>each of the interfaces to an external device as a </a:t>
            </a:r>
            <a:r>
              <a:rPr lang="en-US" i="1" dirty="0">
                <a:solidFill>
                  <a:srgbClr val="FF0000"/>
                </a:solidFill>
              </a:rPr>
              <a:t>port</a:t>
            </a:r>
            <a:r>
              <a:rPr lang="en-US" i="1" dirty="0"/>
              <a:t> </a:t>
            </a:r>
            <a:r>
              <a:rPr lang="en-US" dirty="0" smtClean="0"/>
              <a:t>as a unique address </a:t>
            </a:r>
            <a:r>
              <a:rPr lang="en-US" dirty="0"/>
              <a:t>(e.g., 0, 1, c, </a:t>
            </a:r>
            <a:r>
              <a:rPr lang="en-US" i="1" dirty="0"/>
              <a:t>M</a:t>
            </a:r>
            <a:r>
              <a:rPr lang="en-US" dirty="0"/>
              <a:t>-1). </a:t>
            </a:r>
            <a:endParaRPr lang="en-US" dirty="0" smtClean="0"/>
          </a:p>
          <a:p>
            <a:r>
              <a:rPr lang="en-US" dirty="0" smtClean="0"/>
              <a:t>In </a:t>
            </a:r>
            <a:r>
              <a:rPr lang="en-US" dirty="0"/>
              <a:t>addition, there are external data paths </a:t>
            </a:r>
            <a:r>
              <a:rPr lang="en-US" dirty="0" smtClean="0"/>
              <a:t>for the </a:t>
            </a:r>
            <a:r>
              <a:rPr lang="en-US" dirty="0"/>
              <a:t>input and output of data with an external device. </a:t>
            </a:r>
            <a:endParaRPr lang="en-US" dirty="0" smtClean="0"/>
          </a:p>
          <a:p>
            <a:r>
              <a:rPr lang="en-US" dirty="0" smtClean="0"/>
              <a:t>Finally</a:t>
            </a:r>
            <a:r>
              <a:rPr lang="en-US" dirty="0"/>
              <a:t>, an I/O </a:t>
            </a:r>
            <a:r>
              <a:rPr lang="en-US" dirty="0" smtClean="0"/>
              <a:t>module may </a:t>
            </a:r>
            <a:r>
              <a:rPr lang="en-US" dirty="0"/>
              <a:t>be able to </a:t>
            </a:r>
            <a:r>
              <a:rPr lang="en-US" dirty="0">
                <a:solidFill>
                  <a:srgbClr val="FF0000"/>
                </a:solidFill>
              </a:rPr>
              <a:t>send interrupt signals </a:t>
            </a:r>
            <a:r>
              <a:rPr lang="en-US" dirty="0"/>
              <a:t>to the processor.</a:t>
            </a:r>
            <a:endParaRPr lang="am-ET" dirty="0"/>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68</a:t>
            </a:fld>
            <a:endParaRPr lang="en-US"/>
          </a:p>
        </p:txBody>
      </p:sp>
      <p:pic>
        <p:nvPicPr>
          <p:cNvPr id="6" name="Picture 5"/>
          <p:cNvPicPr>
            <a:picLocks noChangeAspect="1"/>
          </p:cNvPicPr>
          <p:nvPr/>
        </p:nvPicPr>
        <p:blipFill>
          <a:blip r:embed="rId2"/>
          <a:stretch>
            <a:fillRect/>
          </a:stretch>
        </p:blipFill>
        <p:spPr>
          <a:xfrm>
            <a:off x="3352799" y="484632"/>
            <a:ext cx="5453501" cy="2768701"/>
          </a:xfrm>
          <a:prstGeom prst="rect">
            <a:avLst/>
          </a:prstGeom>
        </p:spPr>
      </p:pic>
    </p:spTree>
    <p:extLst>
      <p:ext uri="{BB962C8B-B14F-4D97-AF65-F5344CB8AC3E}">
        <p14:creationId xmlns:p14="http://schemas.microsoft.com/office/powerpoint/2010/main" val="34096017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a:t>
            </a:r>
            <a:endParaRPr lang="am-ET"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The </a:t>
            </a:r>
            <a:r>
              <a:rPr lang="en-US" dirty="0"/>
              <a:t>processor reads in </a:t>
            </a:r>
            <a:r>
              <a:rPr lang="en-US" dirty="0">
                <a:solidFill>
                  <a:srgbClr val="FF0000"/>
                </a:solidFill>
              </a:rPr>
              <a:t>instructions</a:t>
            </a:r>
            <a:r>
              <a:rPr lang="en-US" dirty="0"/>
              <a:t> and </a:t>
            </a:r>
            <a:r>
              <a:rPr lang="en-US" dirty="0">
                <a:solidFill>
                  <a:srgbClr val="FF0000"/>
                </a:solidFill>
              </a:rPr>
              <a:t>data</a:t>
            </a:r>
            <a:r>
              <a:rPr lang="en-US" dirty="0"/>
              <a:t>, writes out </a:t>
            </a:r>
            <a:r>
              <a:rPr lang="en-US" dirty="0">
                <a:solidFill>
                  <a:srgbClr val="FF0000"/>
                </a:solidFill>
              </a:rPr>
              <a:t>data</a:t>
            </a:r>
            <a:r>
              <a:rPr lang="en-US" dirty="0"/>
              <a:t> </a:t>
            </a:r>
            <a:r>
              <a:rPr lang="en-US" dirty="0" smtClean="0"/>
              <a:t>after processing</a:t>
            </a:r>
            <a:r>
              <a:rPr lang="en-US" dirty="0"/>
              <a:t>, and </a:t>
            </a:r>
            <a:r>
              <a:rPr lang="en-US" dirty="0">
                <a:solidFill>
                  <a:srgbClr val="FF0000"/>
                </a:solidFill>
              </a:rPr>
              <a:t>uses control signals </a:t>
            </a:r>
            <a:r>
              <a:rPr lang="en-US" dirty="0"/>
              <a:t>to control the overall operation of the system.</a:t>
            </a:r>
          </a:p>
          <a:p>
            <a:r>
              <a:rPr lang="en-US" dirty="0"/>
              <a:t>It also receives interrupt signals</a:t>
            </a:r>
            <a:endParaRPr lang="am-ET" dirty="0"/>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69</a:t>
            </a:fld>
            <a:endParaRPr lang="en-US"/>
          </a:p>
        </p:txBody>
      </p:sp>
      <p:pic>
        <p:nvPicPr>
          <p:cNvPr id="6" name="Picture 5"/>
          <p:cNvPicPr>
            <a:picLocks noChangeAspect="1"/>
          </p:cNvPicPr>
          <p:nvPr/>
        </p:nvPicPr>
        <p:blipFill>
          <a:blip r:embed="rId2"/>
          <a:stretch>
            <a:fillRect/>
          </a:stretch>
        </p:blipFill>
        <p:spPr>
          <a:xfrm>
            <a:off x="1905000" y="1752600"/>
            <a:ext cx="4823191" cy="2419350"/>
          </a:xfrm>
          <a:prstGeom prst="rect">
            <a:avLst/>
          </a:prstGeom>
        </p:spPr>
      </p:pic>
    </p:spTree>
    <p:extLst>
      <p:ext uri="{BB962C8B-B14F-4D97-AF65-F5344CB8AC3E}">
        <p14:creationId xmlns:p14="http://schemas.microsoft.com/office/powerpoint/2010/main" val="682913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Structure &amp; Function</a:t>
            </a:r>
            <a:endParaRPr lang="en-US" b="1" dirty="0"/>
          </a:p>
        </p:txBody>
      </p:sp>
      <p:sp>
        <p:nvSpPr>
          <p:cNvPr id="3" name="Content Placeholder 2"/>
          <p:cNvSpPr>
            <a:spLocks noGrp="1"/>
          </p:cNvSpPr>
          <p:nvPr>
            <p:ph idx="1"/>
          </p:nvPr>
        </p:nvSpPr>
        <p:spPr/>
        <p:txBody>
          <a:bodyPr>
            <a:normAutofit/>
          </a:bodyPr>
          <a:lstStyle/>
          <a:p>
            <a:r>
              <a:rPr lang="en-GB" sz="2400" dirty="0">
                <a:solidFill>
                  <a:srgbClr val="FF0000"/>
                </a:solidFill>
              </a:rPr>
              <a:t>Structure</a:t>
            </a:r>
            <a:r>
              <a:rPr lang="en-GB" sz="2400" dirty="0"/>
              <a:t> is the way in which components relate to each other</a:t>
            </a:r>
          </a:p>
          <a:p>
            <a:r>
              <a:rPr lang="en-GB" sz="2400" dirty="0">
                <a:solidFill>
                  <a:srgbClr val="FF0000"/>
                </a:solidFill>
              </a:rPr>
              <a:t>Function</a:t>
            </a:r>
            <a:r>
              <a:rPr lang="en-GB" sz="2400" dirty="0"/>
              <a:t> is the operation of individual components as part of the </a:t>
            </a:r>
            <a:r>
              <a:rPr lang="en-GB" sz="2400" dirty="0" smtClean="0"/>
              <a:t>structure</a:t>
            </a:r>
          </a:p>
          <a:p>
            <a:endParaRPr lang="en-GB" sz="2400" dirty="0" smtClean="0">
              <a:solidFill>
                <a:srgbClr val="646B86">
                  <a:lumMod val="50000"/>
                </a:srgbClr>
              </a:solidFill>
            </a:endParaRPr>
          </a:p>
          <a:p>
            <a:pPr lvl="0">
              <a:buClr>
                <a:srgbClr val="D16349"/>
              </a:buClr>
            </a:pPr>
            <a:r>
              <a:rPr lang="en-GB" sz="2400" dirty="0"/>
              <a:t>All computer functions are:</a:t>
            </a:r>
          </a:p>
          <a:p>
            <a:pPr lvl="1">
              <a:buClr>
                <a:srgbClr val="CCB400"/>
              </a:buClr>
            </a:pPr>
            <a:r>
              <a:rPr lang="en-GB" sz="2000" dirty="0">
                <a:solidFill>
                  <a:schemeClr val="tx1"/>
                </a:solidFill>
              </a:rPr>
              <a:t>Data processing</a:t>
            </a:r>
          </a:p>
          <a:p>
            <a:pPr lvl="1">
              <a:buClr>
                <a:srgbClr val="CCB400"/>
              </a:buClr>
            </a:pPr>
            <a:r>
              <a:rPr lang="en-GB" sz="2000" dirty="0">
                <a:solidFill>
                  <a:schemeClr val="tx1"/>
                </a:solidFill>
              </a:rPr>
              <a:t>Data storage</a:t>
            </a:r>
          </a:p>
          <a:p>
            <a:pPr lvl="1">
              <a:buClr>
                <a:srgbClr val="CCB400"/>
              </a:buClr>
            </a:pPr>
            <a:r>
              <a:rPr lang="en-GB" sz="2000" dirty="0">
                <a:solidFill>
                  <a:schemeClr val="tx1"/>
                </a:solidFill>
              </a:rPr>
              <a:t>Data movement</a:t>
            </a:r>
          </a:p>
          <a:p>
            <a:pPr lvl="1">
              <a:buClr>
                <a:srgbClr val="CCB400"/>
              </a:buClr>
            </a:pPr>
            <a:r>
              <a:rPr lang="en-GB" sz="2000" dirty="0">
                <a:solidFill>
                  <a:schemeClr val="tx1"/>
                </a:solidFill>
              </a:rPr>
              <a:t>Control</a:t>
            </a:r>
          </a:p>
          <a:p>
            <a:endParaRPr lang="en-GB" dirty="0"/>
          </a:p>
        </p:txBody>
      </p:sp>
      <p:sp>
        <p:nvSpPr>
          <p:cNvPr id="5" name="Footer Placeholder 4"/>
          <p:cNvSpPr>
            <a:spLocks noGrp="1"/>
          </p:cNvSpPr>
          <p:nvPr>
            <p:ph type="ftr" sz="quarter" idx="11"/>
          </p:nvPr>
        </p:nvSpPr>
        <p:spPr/>
        <p:txBody>
          <a:bodyPr/>
          <a:lstStyle/>
          <a:p>
            <a:r>
              <a:rPr lang="en-US" b="1" dirty="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pPr/>
              <a:t>7</a:t>
            </a:fld>
            <a:endParaRPr lang="en-US"/>
          </a:p>
        </p:txBody>
      </p:sp>
    </p:spTree>
    <p:extLst>
      <p:ext uri="{BB962C8B-B14F-4D97-AF65-F5344CB8AC3E}">
        <p14:creationId xmlns:p14="http://schemas.microsoft.com/office/powerpoint/2010/main" val="32456286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963168"/>
          </a:xfrm>
        </p:spPr>
        <p:txBody>
          <a:bodyPr/>
          <a:lstStyle/>
          <a:p>
            <a:r>
              <a:rPr lang="en-US" b="1" dirty="0"/>
              <a:t>Bus Interconnection</a:t>
            </a:r>
            <a:endParaRPr lang="am-ET" dirty="0"/>
          </a:p>
        </p:txBody>
      </p:sp>
      <p:sp>
        <p:nvSpPr>
          <p:cNvPr id="3" name="Content Placeholder 2"/>
          <p:cNvSpPr>
            <a:spLocks noGrp="1"/>
          </p:cNvSpPr>
          <p:nvPr>
            <p:ph idx="1"/>
          </p:nvPr>
        </p:nvSpPr>
        <p:spPr>
          <a:xfrm>
            <a:off x="685800" y="1295400"/>
            <a:ext cx="7772400" cy="4876800"/>
          </a:xfrm>
        </p:spPr>
        <p:txBody>
          <a:bodyPr>
            <a:normAutofit/>
          </a:bodyPr>
          <a:lstStyle/>
          <a:p>
            <a:r>
              <a:rPr lang="en-GB" dirty="0" smtClean="0">
                <a:solidFill>
                  <a:schemeClr val="tx2">
                    <a:lumMod val="50000"/>
                  </a:schemeClr>
                </a:solidFill>
              </a:rPr>
              <a:t>Bus is a </a:t>
            </a:r>
            <a:r>
              <a:rPr lang="en-GB" dirty="0">
                <a:solidFill>
                  <a:srgbClr val="FF0000"/>
                </a:solidFill>
              </a:rPr>
              <a:t>shared</a:t>
            </a:r>
            <a:r>
              <a:rPr lang="en-GB" dirty="0">
                <a:solidFill>
                  <a:schemeClr val="tx2">
                    <a:lumMod val="50000"/>
                  </a:schemeClr>
                </a:solidFill>
              </a:rPr>
              <a:t> communication pathway connecting two or more devices</a:t>
            </a:r>
          </a:p>
          <a:p>
            <a:r>
              <a:rPr lang="en-GB" dirty="0">
                <a:solidFill>
                  <a:schemeClr val="tx2">
                    <a:lumMod val="50000"/>
                  </a:schemeClr>
                </a:solidFill>
              </a:rPr>
              <a:t>Usually </a:t>
            </a:r>
            <a:r>
              <a:rPr lang="en-GB" dirty="0">
                <a:solidFill>
                  <a:srgbClr val="FF0000"/>
                </a:solidFill>
              </a:rPr>
              <a:t>broadcast</a:t>
            </a:r>
            <a:r>
              <a:rPr lang="en-GB" dirty="0">
                <a:solidFill>
                  <a:schemeClr val="tx2">
                    <a:lumMod val="50000"/>
                  </a:schemeClr>
                </a:solidFill>
              </a:rPr>
              <a:t> </a:t>
            </a:r>
          </a:p>
          <a:p>
            <a:r>
              <a:rPr lang="en-GB" dirty="0">
                <a:solidFill>
                  <a:schemeClr val="tx2">
                    <a:lumMod val="50000"/>
                  </a:schemeClr>
                </a:solidFill>
              </a:rPr>
              <a:t>Often grouped</a:t>
            </a:r>
          </a:p>
          <a:p>
            <a:pPr lvl="1"/>
            <a:r>
              <a:rPr lang="en-GB" dirty="0">
                <a:solidFill>
                  <a:schemeClr val="tx2">
                    <a:lumMod val="50000"/>
                  </a:schemeClr>
                </a:solidFill>
              </a:rPr>
              <a:t>A number of channels in one bus</a:t>
            </a:r>
          </a:p>
          <a:p>
            <a:pPr lvl="1"/>
            <a:r>
              <a:rPr lang="en-GB" dirty="0">
                <a:solidFill>
                  <a:schemeClr val="tx2">
                    <a:lumMod val="50000"/>
                  </a:schemeClr>
                </a:solidFill>
              </a:rPr>
              <a:t>e.g. 32 bit data bus is 32 separate single bit channels</a:t>
            </a:r>
          </a:p>
          <a:p>
            <a:r>
              <a:rPr lang="en-US" dirty="0" smtClean="0">
                <a:solidFill>
                  <a:schemeClr val="tx2">
                    <a:lumMod val="50000"/>
                  </a:schemeClr>
                </a:solidFill>
              </a:rPr>
              <a:t>Only </a:t>
            </a:r>
            <a:r>
              <a:rPr lang="en-US" dirty="0">
                <a:solidFill>
                  <a:schemeClr val="tx2">
                    <a:lumMod val="50000"/>
                  </a:schemeClr>
                </a:solidFill>
              </a:rPr>
              <a:t>one device </a:t>
            </a:r>
            <a:r>
              <a:rPr lang="en-US" dirty="0" smtClean="0">
                <a:solidFill>
                  <a:schemeClr val="tx2">
                    <a:lumMod val="50000"/>
                  </a:schemeClr>
                </a:solidFill>
              </a:rPr>
              <a:t>at a </a:t>
            </a:r>
            <a:r>
              <a:rPr lang="en-US" dirty="0">
                <a:solidFill>
                  <a:schemeClr val="tx2">
                    <a:lumMod val="50000"/>
                  </a:schemeClr>
                </a:solidFill>
              </a:rPr>
              <a:t>time can successfully transmit</a:t>
            </a:r>
            <a:endParaRPr lang="en-GB" dirty="0" smtClean="0">
              <a:solidFill>
                <a:schemeClr val="tx2">
                  <a:lumMod val="50000"/>
                </a:schemeClr>
              </a:solidFill>
            </a:endParaRPr>
          </a:p>
          <a:p>
            <a:r>
              <a:rPr lang="en-GB" dirty="0" smtClean="0">
                <a:solidFill>
                  <a:schemeClr val="tx2">
                    <a:lumMod val="50000"/>
                  </a:schemeClr>
                </a:solidFill>
              </a:rPr>
              <a:t>Power </a:t>
            </a:r>
            <a:r>
              <a:rPr lang="en-GB" dirty="0">
                <a:solidFill>
                  <a:schemeClr val="tx2">
                    <a:lumMod val="50000"/>
                  </a:schemeClr>
                </a:solidFill>
              </a:rPr>
              <a:t>lines may not be </a:t>
            </a:r>
            <a:r>
              <a:rPr lang="en-GB" dirty="0" smtClean="0">
                <a:solidFill>
                  <a:schemeClr val="tx2">
                    <a:lumMod val="50000"/>
                  </a:schemeClr>
                </a:solidFill>
              </a:rPr>
              <a:t>shown</a:t>
            </a:r>
          </a:p>
          <a:p>
            <a:r>
              <a:rPr lang="en-US" dirty="0"/>
              <a:t>Computer systems contain a number of different </a:t>
            </a:r>
            <a:r>
              <a:rPr lang="en-US" dirty="0" smtClean="0"/>
              <a:t>buses</a:t>
            </a:r>
          </a:p>
          <a:p>
            <a:r>
              <a:rPr lang="en-US" dirty="0">
                <a:solidFill>
                  <a:schemeClr val="tx2">
                    <a:lumMod val="50000"/>
                  </a:schemeClr>
                </a:solidFill>
              </a:rPr>
              <a:t>A bus </a:t>
            </a:r>
            <a:r>
              <a:rPr lang="en-US" dirty="0" smtClean="0">
                <a:solidFill>
                  <a:schemeClr val="tx2">
                    <a:lumMod val="50000"/>
                  </a:schemeClr>
                </a:solidFill>
              </a:rPr>
              <a:t>that connects </a:t>
            </a:r>
            <a:r>
              <a:rPr lang="en-US" dirty="0">
                <a:solidFill>
                  <a:schemeClr val="tx2">
                    <a:lumMod val="50000"/>
                  </a:schemeClr>
                </a:solidFill>
              </a:rPr>
              <a:t>major computer components (processor, memory, I/O) is called a </a:t>
            </a:r>
            <a:r>
              <a:rPr lang="en-US" dirty="0" smtClean="0">
                <a:solidFill>
                  <a:srgbClr val="FF0000"/>
                </a:solidFill>
              </a:rPr>
              <a:t>system bus</a:t>
            </a:r>
            <a:r>
              <a:rPr lang="en-US" dirty="0" smtClean="0">
                <a:solidFill>
                  <a:schemeClr val="tx2">
                    <a:lumMod val="50000"/>
                  </a:schemeClr>
                </a:solidFill>
              </a:rPr>
              <a:t>.</a:t>
            </a:r>
          </a:p>
          <a:p>
            <a:r>
              <a:rPr lang="en-US" dirty="0" smtClean="0"/>
              <a:t>Bus lines can </a:t>
            </a:r>
            <a:r>
              <a:rPr lang="en-US" dirty="0"/>
              <a:t>be classified into three </a:t>
            </a:r>
            <a:r>
              <a:rPr lang="en-US" dirty="0" smtClean="0"/>
              <a:t>functional groups: </a:t>
            </a:r>
            <a:r>
              <a:rPr lang="en-US" dirty="0">
                <a:solidFill>
                  <a:srgbClr val="FF0000"/>
                </a:solidFill>
              </a:rPr>
              <a:t>data, address, and control lines.</a:t>
            </a:r>
            <a:endParaRPr lang="en-GB" dirty="0">
              <a:solidFill>
                <a:srgbClr val="FF0000"/>
              </a:solidFill>
            </a:endParaRPr>
          </a:p>
          <a:p>
            <a:endParaRPr lang="am-ET" dirty="0"/>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70</a:t>
            </a:fld>
            <a:endParaRPr lang="en-US"/>
          </a:p>
        </p:txBody>
      </p:sp>
    </p:spTree>
    <p:extLst>
      <p:ext uri="{BB962C8B-B14F-4D97-AF65-F5344CB8AC3E}">
        <p14:creationId xmlns:p14="http://schemas.microsoft.com/office/powerpoint/2010/main" val="42177834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bus</a:t>
            </a:r>
            <a:endParaRPr lang="am-ET" dirty="0"/>
          </a:p>
        </p:txBody>
      </p:sp>
      <p:sp>
        <p:nvSpPr>
          <p:cNvPr id="3" name="Content Placeholder 2"/>
          <p:cNvSpPr>
            <a:spLocks noGrp="1"/>
          </p:cNvSpPr>
          <p:nvPr>
            <p:ph idx="1"/>
          </p:nvPr>
        </p:nvSpPr>
        <p:spPr/>
        <p:txBody>
          <a:bodyPr>
            <a:normAutofit/>
          </a:bodyPr>
          <a:lstStyle/>
          <a:p>
            <a:r>
              <a:rPr lang="en-US" dirty="0"/>
              <a:t>The data lines </a:t>
            </a:r>
            <a:r>
              <a:rPr lang="en-US" dirty="0" smtClean="0"/>
              <a:t>(Data Bus) provide </a:t>
            </a:r>
            <a:r>
              <a:rPr lang="en-US" dirty="0"/>
              <a:t>a path for </a:t>
            </a:r>
            <a:r>
              <a:rPr lang="en-US" dirty="0">
                <a:solidFill>
                  <a:srgbClr val="FF0000"/>
                </a:solidFill>
              </a:rPr>
              <a:t>moving data </a:t>
            </a:r>
            <a:r>
              <a:rPr lang="en-US" dirty="0"/>
              <a:t>among system modules. </a:t>
            </a:r>
            <a:endParaRPr lang="en-US" dirty="0" smtClean="0"/>
          </a:p>
          <a:p>
            <a:r>
              <a:rPr lang="en-US" dirty="0" smtClean="0"/>
              <a:t>The </a:t>
            </a:r>
            <a:r>
              <a:rPr lang="en-US" dirty="0"/>
              <a:t>width of the data bus </a:t>
            </a:r>
            <a:r>
              <a:rPr lang="en-US" dirty="0" smtClean="0"/>
              <a:t>may </a:t>
            </a:r>
            <a:r>
              <a:rPr lang="en-US" dirty="0"/>
              <a:t>consist of 32, 64, 128</a:t>
            </a:r>
            <a:r>
              <a:rPr lang="en-US" dirty="0" smtClean="0"/>
              <a:t>, or </a:t>
            </a:r>
            <a:r>
              <a:rPr lang="en-US" dirty="0"/>
              <a:t>even more separate </a:t>
            </a:r>
            <a:r>
              <a:rPr lang="en-US" dirty="0" smtClean="0"/>
              <a:t>lines</a:t>
            </a:r>
            <a:r>
              <a:rPr lang="en-US" dirty="0"/>
              <a:t>.</a:t>
            </a:r>
            <a:endParaRPr lang="en-US" dirty="0" smtClean="0"/>
          </a:p>
          <a:p>
            <a:r>
              <a:rPr lang="en-US" dirty="0" smtClean="0"/>
              <a:t>The number of lines </a:t>
            </a:r>
            <a:r>
              <a:rPr lang="en-US" dirty="0"/>
              <a:t>determines how many bits can be transferred at a time. </a:t>
            </a:r>
            <a:endParaRPr lang="en-US" dirty="0" smtClean="0"/>
          </a:p>
          <a:p>
            <a:r>
              <a:rPr lang="en-US" dirty="0" smtClean="0"/>
              <a:t>The </a:t>
            </a:r>
            <a:r>
              <a:rPr lang="en-US" dirty="0"/>
              <a:t>width of the </a:t>
            </a:r>
            <a:r>
              <a:rPr lang="en-US" dirty="0" smtClean="0"/>
              <a:t>data bus </a:t>
            </a:r>
            <a:r>
              <a:rPr lang="en-US" dirty="0"/>
              <a:t>is a </a:t>
            </a:r>
            <a:r>
              <a:rPr lang="en-US" dirty="0">
                <a:solidFill>
                  <a:srgbClr val="FF0000"/>
                </a:solidFill>
              </a:rPr>
              <a:t>key factor </a:t>
            </a:r>
            <a:r>
              <a:rPr lang="en-US" dirty="0"/>
              <a:t>in determining overall system performance. </a:t>
            </a:r>
            <a:endParaRPr lang="en-US" dirty="0" smtClean="0"/>
          </a:p>
          <a:p>
            <a:r>
              <a:rPr lang="en-US" dirty="0" smtClean="0"/>
              <a:t>For </a:t>
            </a:r>
            <a:r>
              <a:rPr lang="en-US" dirty="0"/>
              <a:t>example, if </a:t>
            </a:r>
            <a:r>
              <a:rPr lang="en-US" dirty="0" smtClean="0"/>
              <a:t>the data </a:t>
            </a:r>
            <a:r>
              <a:rPr lang="en-US" dirty="0"/>
              <a:t>bus is </a:t>
            </a:r>
            <a:r>
              <a:rPr lang="en-US" dirty="0">
                <a:solidFill>
                  <a:srgbClr val="FF0000"/>
                </a:solidFill>
              </a:rPr>
              <a:t>32 bits wide </a:t>
            </a:r>
            <a:r>
              <a:rPr lang="en-US" dirty="0"/>
              <a:t>and each instruction is </a:t>
            </a:r>
            <a:r>
              <a:rPr lang="en-US" dirty="0">
                <a:solidFill>
                  <a:srgbClr val="FF0000"/>
                </a:solidFill>
              </a:rPr>
              <a:t>64 bits long</a:t>
            </a:r>
            <a:r>
              <a:rPr lang="en-US" dirty="0"/>
              <a:t>, then the processor </a:t>
            </a:r>
            <a:r>
              <a:rPr lang="en-US" dirty="0" smtClean="0"/>
              <a:t>must access </a:t>
            </a:r>
            <a:r>
              <a:rPr lang="en-US" dirty="0"/>
              <a:t>the memory module </a:t>
            </a:r>
            <a:r>
              <a:rPr lang="en-US" dirty="0">
                <a:solidFill>
                  <a:srgbClr val="FF0000"/>
                </a:solidFill>
              </a:rPr>
              <a:t>twice during each instruction cycle</a:t>
            </a:r>
            <a:r>
              <a:rPr lang="en-US" dirty="0"/>
              <a:t>.</a:t>
            </a:r>
            <a:endParaRPr lang="am-ET" dirty="0"/>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71</a:t>
            </a:fld>
            <a:endParaRPr lang="en-US"/>
          </a:p>
        </p:txBody>
      </p:sp>
    </p:spTree>
    <p:extLst>
      <p:ext uri="{BB962C8B-B14F-4D97-AF65-F5344CB8AC3E}">
        <p14:creationId xmlns:p14="http://schemas.microsoft.com/office/powerpoint/2010/main" val="35207534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a:t>
            </a:r>
            <a:r>
              <a:rPr lang="en-US" dirty="0" smtClean="0"/>
              <a:t>BUS </a:t>
            </a:r>
            <a:endParaRPr lang="am-ET" dirty="0"/>
          </a:p>
        </p:txBody>
      </p:sp>
      <p:sp>
        <p:nvSpPr>
          <p:cNvPr id="3" name="Content Placeholder 2"/>
          <p:cNvSpPr>
            <a:spLocks noGrp="1"/>
          </p:cNvSpPr>
          <p:nvPr>
            <p:ph idx="1"/>
          </p:nvPr>
        </p:nvSpPr>
        <p:spPr/>
        <p:txBody>
          <a:bodyPr>
            <a:normAutofit fontScale="92500" lnSpcReduction="20000"/>
          </a:bodyPr>
          <a:lstStyle/>
          <a:p>
            <a:r>
              <a:rPr lang="en-US" dirty="0"/>
              <a:t>The address lines are used to designate the </a:t>
            </a:r>
            <a:r>
              <a:rPr lang="en-US" dirty="0">
                <a:solidFill>
                  <a:srgbClr val="FF0000"/>
                </a:solidFill>
              </a:rPr>
              <a:t>source</a:t>
            </a:r>
            <a:r>
              <a:rPr lang="en-US" dirty="0"/>
              <a:t> or </a:t>
            </a:r>
            <a:r>
              <a:rPr lang="en-US" dirty="0">
                <a:solidFill>
                  <a:srgbClr val="FF0000"/>
                </a:solidFill>
              </a:rPr>
              <a:t>destination</a:t>
            </a:r>
            <a:r>
              <a:rPr lang="en-US" dirty="0"/>
              <a:t> of the data </a:t>
            </a:r>
            <a:r>
              <a:rPr lang="en-US" dirty="0" smtClean="0"/>
              <a:t>on the </a:t>
            </a:r>
            <a:r>
              <a:rPr lang="en-US" dirty="0"/>
              <a:t>data bus. </a:t>
            </a:r>
            <a:endParaRPr lang="en-US" dirty="0" smtClean="0"/>
          </a:p>
          <a:p>
            <a:pPr lvl="1"/>
            <a:r>
              <a:rPr lang="en-US" dirty="0" smtClean="0"/>
              <a:t>For </a:t>
            </a:r>
            <a:r>
              <a:rPr lang="en-US" dirty="0"/>
              <a:t>example, if the processor wishes to read a word (8, 16, or 32 bits</a:t>
            </a:r>
            <a:r>
              <a:rPr lang="en-US" dirty="0" smtClean="0"/>
              <a:t>) of </a:t>
            </a:r>
            <a:r>
              <a:rPr lang="en-US" dirty="0"/>
              <a:t>data from memory, it puts the address of the desired word on the address lines.</a:t>
            </a:r>
          </a:p>
          <a:p>
            <a:r>
              <a:rPr lang="en-US" dirty="0" smtClean="0"/>
              <a:t>The </a:t>
            </a:r>
            <a:r>
              <a:rPr lang="en-US" dirty="0"/>
              <a:t>width of the address </a:t>
            </a:r>
            <a:r>
              <a:rPr lang="en-US" dirty="0" smtClean="0"/>
              <a:t>bus </a:t>
            </a:r>
            <a:r>
              <a:rPr lang="en-US" dirty="0">
                <a:solidFill>
                  <a:srgbClr val="FF0000"/>
                </a:solidFill>
              </a:rPr>
              <a:t>determines the maximum possible memory capacity of the system</a:t>
            </a:r>
            <a:endParaRPr lang="en-US" dirty="0" smtClean="0"/>
          </a:p>
          <a:p>
            <a:r>
              <a:rPr lang="en-US" dirty="0" smtClean="0"/>
              <a:t>Furthermore</a:t>
            </a:r>
            <a:r>
              <a:rPr lang="en-US" dirty="0"/>
              <a:t>, the address lines are generally also used to address </a:t>
            </a:r>
            <a:r>
              <a:rPr lang="en-US" dirty="0" smtClean="0">
                <a:solidFill>
                  <a:srgbClr val="FF0000"/>
                </a:solidFill>
              </a:rPr>
              <a:t>I/O ports</a:t>
            </a:r>
            <a:r>
              <a:rPr lang="en-US" dirty="0" smtClean="0"/>
              <a:t>.</a:t>
            </a:r>
          </a:p>
          <a:p>
            <a:r>
              <a:rPr lang="en-US" sz="1800" dirty="0"/>
              <a:t>Typically, the higher-order bits are used to select a particular module on the bus, and the lower-order bits select a memory location or I/O port within the module.</a:t>
            </a:r>
          </a:p>
          <a:p>
            <a:r>
              <a:rPr lang="en-US" dirty="0"/>
              <a:t>For example, on an 8-bit address bus, address 01111111 and below might </a:t>
            </a:r>
            <a:r>
              <a:rPr lang="en-US" dirty="0" smtClean="0"/>
              <a:t>reference locations </a:t>
            </a:r>
            <a:r>
              <a:rPr lang="en-US" dirty="0"/>
              <a:t>in a memory module (module 0) with 128 words of memory, and </a:t>
            </a:r>
            <a:r>
              <a:rPr lang="en-US" dirty="0" smtClean="0"/>
              <a:t>address 10000000 </a:t>
            </a:r>
            <a:r>
              <a:rPr lang="en-US" dirty="0"/>
              <a:t>and above refer to devices attached to an I/O module (module 1).</a:t>
            </a:r>
            <a:endParaRPr lang="am-ET" dirty="0"/>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72</a:t>
            </a:fld>
            <a:endParaRPr lang="en-US"/>
          </a:p>
        </p:txBody>
      </p:sp>
    </p:spTree>
    <p:extLst>
      <p:ext uri="{BB962C8B-B14F-4D97-AF65-F5344CB8AC3E}">
        <p14:creationId xmlns:p14="http://schemas.microsoft.com/office/powerpoint/2010/main" val="33851179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Bus</a:t>
            </a:r>
            <a:endParaRPr lang="am-ET" dirty="0"/>
          </a:p>
        </p:txBody>
      </p:sp>
      <p:sp>
        <p:nvSpPr>
          <p:cNvPr id="3" name="Content Placeholder 2"/>
          <p:cNvSpPr>
            <a:spLocks noGrp="1"/>
          </p:cNvSpPr>
          <p:nvPr>
            <p:ph idx="1"/>
          </p:nvPr>
        </p:nvSpPr>
        <p:spPr/>
        <p:txBody>
          <a:bodyPr>
            <a:normAutofit lnSpcReduction="10000"/>
          </a:bodyPr>
          <a:lstStyle/>
          <a:p>
            <a:pPr>
              <a:lnSpc>
                <a:spcPct val="150000"/>
              </a:lnSpc>
            </a:pPr>
            <a:r>
              <a:rPr lang="en-US" dirty="0"/>
              <a:t>The control lines are </a:t>
            </a:r>
            <a:r>
              <a:rPr lang="en-US" dirty="0">
                <a:solidFill>
                  <a:srgbClr val="FF0000"/>
                </a:solidFill>
              </a:rPr>
              <a:t>used to control the access </a:t>
            </a:r>
            <a:r>
              <a:rPr lang="en-US" dirty="0"/>
              <a:t>to and </a:t>
            </a:r>
            <a:r>
              <a:rPr lang="en-US" dirty="0">
                <a:solidFill>
                  <a:srgbClr val="FF0000"/>
                </a:solidFill>
              </a:rPr>
              <a:t>the use of the data </a:t>
            </a:r>
            <a:r>
              <a:rPr lang="en-US" dirty="0" smtClean="0">
                <a:solidFill>
                  <a:srgbClr val="FF0000"/>
                </a:solidFill>
              </a:rPr>
              <a:t>and address </a:t>
            </a:r>
            <a:r>
              <a:rPr lang="en-US" dirty="0">
                <a:solidFill>
                  <a:srgbClr val="FF0000"/>
                </a:solidFill>
              </a:rPr>
              <a:t>lines</a:t>
            </a:r>
            <a:r>
              <a:rPr lang="en-US" dirty="0"/>
              <a:t>. </a:t>
            </a:r>
            <a:endParaRPr lang="en-US" dirty="0" smtClean="0"/>
          </a:p>
          <a:p>
            <a:pPr>
              <a:lnSpc>
                <a:spcPct val="150000"/>
              </a:lnSpc>
            </a:pPr>
            <a:r>
              <a:rPr lang="en-US" dirty="0" smtClean="0"/>
              <a:t>Because </a:t>
            </a:r>
            <a:r>
              <a:rPr lang="en-US" dirty="0"/>
              <a:t>the data and address </a:t>
            </a:r>
            <a:r>
              <a:rPr lang="en-US" dirty="0">
                <a:solidFill>
                  <a:srgbClr val="FF0000"/>
                </a:solidFill>
              </a:rPr>
              <a:t>lines are shared </a:t>
            </a:r>
            <a:r>
              <a:rPr lang="en-US" dirty="0"/>
              <a:t>by all components</a:t>
            </a:r>
            <a:r>
              <a:rPr lang="en-US" dirty="0" smtClean="0"/>
              <a:t>,</a:t>
            </a:r>
            <a:r>
              <a:rPr lang="en-US" dirty="0"/>
              <a:t> there must be a means of controlling their use. </a:t>
            </a:r>
            <a:endParaRPr lang="en-US" dirty="0" smtClean="0"/>
          </a:p>
          <a:p>
            <a:pPr>
              <a:lnSpc>
                <a:spcPct val="150000"/>
              </a:lnSpc>
            </a:pPr>
            <a:r>
              <a:rPr lang="en-US" dirty="0" smtClean="0"/>
              <a:t>Control </a:t>
            </a:r>
            <a:r>
              <a:rPr lang="en-US" dirty="0"/>
              <a:t>signals transmit both </a:t>
            </a:r>
            <a:r>
              <a:rPr lang="en-US" dirty="0" smtClean="0">
                <a:solidFill>
                  <a:srgbClr val="FF0000"/>
                </a:solidFill>
              </a:rPr>
              <a:t>command</a:t>
            </a:r>
            <a:r>
              <a:rPr lang="en-US" dirty="0" smtClean="0"/>
              <a:t> and </a:t>
            </a:r>
            <a:r>
              <a:rPr lang="en-US" dirty="0">
                <a:solidFill>
                  <a:srgbClr val="FF0000"/>
                </a:solidFill>
              </a:rPr>
              <a:t>timing information </a:t>
            </a:r>
            <a:r>
              <a:rPr lang="en-US" dirty="0"/>
              <a:t>among system modules. </a:t>
            </a:r>
            <a:endParaRPr lang="en-US" dirty="0" smtClean="0"/>
          </a:p>
          <a:p>
            <a:pPr lvl="1">
              <a:lnSpc>
                <a:spcPct val="150000"/>
              </a:lnSpc>
            </a:pPr>
            <a:r>
              <a:rPr lang="en-US" dirty="0" smtClean="0"/>
              <a:t>Timing </a:t>
            </a:r>
            <a:r>
              <a:rPr lang="en-US" dirty="0"/>
              <a:t>signals indicate </a:t>
            </a:r>
            <a:r>
              <a:rPr lang="en-US" dirty="0" smtClean="0"/>
              <a:t>the validity </a:t>
            </a:r>
            <a:r>
              <a:rPr lang="en-US" dirty="0"/>
              <a:t>of data and address information. </a:t>
            </a:r>
            <a:endParaRPr lang="en-US" dirty="0" smtClean="0"/>
          </a:p>
          <a:p>
            <a:pPr lvl="1">
              <a:lnSpc>
                <a:spcPct val="150000"/>
              </a:lnSpc>
            </a:pPr>
            <a:r>
              <a:rPr lang="en-US" dirty="0" smtClean="0"/>
              <a:t>Command </a:t>
            </a:r>
            <a:r>
              <a:rPr lang="en-US" dirty="0"/>
              <a:t>signals specify operations to </a:t>
            </a:r>
            <a:r>
              <a:rPr lang="en-US" dirty="0" smtClean="0"/>
              <a:t>be performed</a:t>
            </a:r>
            <a:endParaRPr lang="am-ET" dirty="0"/>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73</a:t>
            </a:fld>
            <a:endParaRPr lang="en-US"/>
          </a:p>
        </p:txBody>
      </p:sp>
    </p:spTree>
    <p:extLst>
      <p:ext uri="{BB962C8B-B14F-4D97-AF65-F5344CB8AC3E}">
        <p14:creationId xmlns:p14="http://schemas.microsoft.com/office/powerpoint/2010/main" val="31914724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658368"/>
          </a:xfrm>
        </p:spPr>
        <p:txBody>
          <a:bodyPr>
            <a:normAutofit fontScale="90000"/>
          </a:bodyPr>
          <a:lstStyle/>
          <a:p>
            <a:r>
              <a:rPr lang="en-US" dirty="0"/>
              <a:t>Typical control lines</a:t>
            </a:r>
            <a:endParaRPr lang="am-ET" dirty="0"/>
          </a:p>
        </p:txBody>
      </p:sp>
      <p:sp>
        <p:nvSpPr>
          <p:cNvPr id="3" name="Content Placeholder 2"/>
          <p:cNvSpPr>
            <a:spLocks noGrp="1"/>
          </p:cNvSpPr>
          <p:nvPr>
            <p:ph idx="1"/>
          </p:nvPr>
        </p:nvSpPr>
        <p:spPr>
          <a:xfrm>
            <a:off x="685800" y="1143000"/>
            <a:ext cx="7772400" cy="5029200"/>
          </a:xfrm>
        </p:spPr>
        <p:txBody>
          <a:bodyPr>
            <a:normAutofit fontScale="85000" lnSpcReduction="10000"/>
          </a:bodyPr>
          <a:lstStyle/>
          <a:p>
            <a:r>
              <a:rPr lang="en-US" b="1" dirty="0">
                <a:solidFill>
                  <a:schemeClr val="tx2">
                    <a:lumMod val="50000"/>
                  </a:schemeClr>
                </a:solidFill>
              </a:rPr>
              <a:t>Memory write: </a:t>
            </a:r>
            <a:r>
              <a:rPr lang="en-US" dirty="0">
                <a:solidFill>
                  <a:schemeClr val="tx2">
                    <a:lumMod val="50000"/>
                  </a:schemeClr>
                </a:solidFill>
              </a:rPr>
              <a:t>causes data on the bus to be written into the addressed location</a:t>
            </a:r>
          </a:p>
          <a:p>
            <a:r>
              <a:rPr lang="en-US" b="1" dirty="0">
                <a:solidFill>
                  <a:schemeClr val="tx2">
                    <a:lumMod val="50000"/>
                  </a:schemeClr>
                </a:solidFill>
              </a:rPr>
              <a:t>Memory read</a:t>
            </a:r>
            <a:r>
              <a:rPr lang="en-US" dirty="0">
                <a:solidFill>
                  <a:schemeClr val="tx2">
                    <a:lumMod val="50000"/>
                  </a:schemeClr>
                </a:solidFill>
              </a:rPr>
              <a:t>: causes data from the addressed location to be placed on the bus</a:t>
            </a:r>
          </a:p>
          <a:p>
            <a:r>
              <a:rPr lang="en-US" b="1" dirty="0">
                <a:solidFill>
                  <a:schemeClr val="tx2">
                    <a:lumMod val="50000"/>
                  </a:schemeClr>
                </a:solidFill>
              </a:rPr>
              <a:t>I/O write</a:t>
            </a:r>
            <a:r>
              <a:rPr lang="en-US" dirty="0">
                <a:solidFill>
                  <a:schemeClr val="tx2">
                    <a:lumMod val="50000"/>
                  </a:schemeClr>
                </a:solidFill>
              </a:rPr>
              <a:t>: causes data on the bus to be output to the addressed I/O port</a:t>
            </a:r>
          </a:p>
          <a:p>
            <a:r>
              <a:rPr lang="en-US" b="1" dirty="0">
                <a:solidFill>
                  <a:schemeClr val="tx2">
                    <a:lumMod val="50000"/>
                  </a:schemeClr>
                </a:solidFill>
              </a:rPr>
              <a:t>I/O read</a:t>
            </a:r>
            <a:r>
              <a:rPr lang="en-US" dirty="0">
                <a:solidFill>
                  <a:schemeClr val="tx2">
                    <a:lumMod val="50000"/>
                  </a:schemeClr>
                </a:solidFill>
              </a:rPr>
              <a:t>: causes data from the addressed I/O port to be placed on the bus</a:t>
            </a:r>
          </a:p>
          <a:p>
            <a:r>
              <a:rPr lang="en-US" b="1" dirty="0">
                <a:solidFill>
                  <a:schemeClr val="tx2">
                    <a:lumMod val="50000"/>
                  </a:schemeClr>
                </a:solidFill>
              </a:rPr>
              <a:t>Transfer ACK</a:t>
            </a:r>
            <a:r>
              <a:rPr lang="en-US" dirty="0">
                <a:solidFill>
                  <a:schemeClr val="tx2">
                    <a:lumMod val="50000"/>
                  </a:schemeClr>
                </a:solidFill>
              </a:rPr>
              <a:t>: indicates that data have been accepted from or placed on the bus</a:t>
            </a:r>
          </a:p>
          <a:p>
            <a:r>
              <a:rPr lang="en-US" b="1" dirty="0">
                <a:solidFill>
                  <a:schemeClr val="tx2">
                    <a:lumMod val="50000"/>
                  </a:schemeClr>
                </a:solidFill>
              </a:rPr>
              <a:t>Bus request: </a:t>
            </a:r>
            <a:r>
              <a:rPr lang="en-US" dirty="0">
                <a:solidFill>
                  <a:schemeClr val="tx2">
                    <a:lumMod val="50000"/>
                  </a:schemeClr>
                </a:solidFill>
              </a:rPr>
              <a:t>indicates that a module needs to gain control of the bus</a:t>
            </a:r>
          </a:p>
          <a:p>
            <a:r>
              <a:rPr lang="en-US" b="1" dirty="0">
                <a:solidFill>
                  <a:schemeClr val="tx2">
                    <a:lumMod val="50000"/>
                  </a:schemeClr>
                </a:solidFill>
              </a:rPr>
              <a:t>Bus grant</a:t>
            </a:r>
            <a:r>
              <a:rPr lang="en-US" dirty="0">
                <a:solidFill>
                  <a:schemeClr val="tx2">
                    <a:lumMod val="50000"/>
                  </a:schemeClr>
                </a:solidFill>
              </a:rPr>
              <a:t>: indicates that a requesting module has been granted control of the bus</a:t>
            </a:r>
          </a:p>
          <a:p>
            <a:r>
              <a:rPr lang="en-US" b="1" dirty="0">
                <a:solidFill>
                  <a:schemeClr val="tx2">
                    <a:lumMod val="50000"/>
                  </a:schemeClr>
                </a:solidFill>
              </a:rPr>
              <a:t>Interrupt request: </a:t>
            </a:r>
            <a:r>
              <a:rPr lang="en-US" dirty="0">
                <a:solidFill>
                  <a:schemeClr val="tx2">
                    <a:lumMod val="50000"/>
                  </a:schemeClr>
                </a:solidFill>
              </a:rPr>
              <a:t>indicates that an interrupt is pending</a:t>
            </a:r>
          </a:p>
          <a:p>
            <a:r>
              <a:rPr lang="en-US" b="1" dirty="0">
                <a:solidFill>
                  <a:schemeClr val="tx2">
                    <a:lumMod val="50000"/>
                  </a:schemeClr>
                </a:solidFill>
              </a:rPr>
              <a:t>Interrupt ACK</a:t>
            </a:r>
            <a:r>
              <a:rPr lang="en-US" dirty="0">
                <a:solidFill>
                  <a:schemeClr val="tx2">
                    <a:lumMod val="50000"/>
                  </a:schemeClr>
                </a:solidFill>
              </a:rPr>
              <a:t>: acknowledges that the pending interrupt has been recognized</a:t>
            </a:r>
          </a:p>
          <a:p>
            <a:r>
              <a:rPr lang="en-US" b="1" dirty="0">
                <a:solidFill>
                  <a:schemeClr val="tx2">
                    <a:lumMod val="50000"/>
                  </a:schemeClr>
                </a:solidFill>
              </a:rPr>
              <a:t>Clock: </a:t>
            </a:r>
            <a:r>
              <a:rPr lang="en-US" dirty="0">
                <a:solidFill>
                  <a:schemeClr val="tx2">
                    <a:lumMod val="50000"/>
                  </a:schemeClr>
                </a:solidFill>
              </a:rPr>
              <a:t>is used to synchronize operations</a:t>
            </a:r>
          </a:p>
          <a:p>
            <a:r>
              <a:rPr lang="en-US" b="1" dirty="0">
                <a:solidFill>
                  <a:schemeClr val="tx2">
                    <a:lumMod val="50000"/>
                  </a:schemeClr>
                </a:solidFill>
              </a:rPr>
              <a:t>Reset: </a:t>
            </a:r>
            <a:r>
              <a:rPr lang="en-US" dirty="0">
                <a:solidFill>
                  <a:schemeClr val="tx2">
                    <a:lumMod val="50000"/>
                  </a:schemeClr>
                </a:solidFill>
              </a:rPr>
              <a:t>initializes all modules</a:t>
            </a:r>
            <a:r>
              <a:rPr lang="en-US" sz="1800" dirty="0" smtClean="0">
                <a:solidFill>
                  <a:schemeClr val="tx2">
                    <a:lumMod val="50000"/>
                  </a:schemeClr>
                </a:solidFill>
              </a:rPr>
              <a:t>.</a:t>
            </a:r>
            <a:endParaRPr lang="en-GB" sz="1800" dirty="0">
              <a:solidFill>
                <a:schemeClr val="tx2">
                  <a:lumMod val="50000"/>
                </a:schemeClr>
              </a:solidFill>
            </a:endParaRPr>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74</a:t>
            </a:fld>
            <a:endParaRPr lang="en-US"/>
          </a:p>
        </p:txBody>
      </p:sp>
    </p:spTree>
    <p:extLst>
      <p:ext uri="{BB962C8B-B14F-4D97-AF65-F5344CB8AC3E}">
        <p14:creationId xmlns:p14="http://schemas.microsoft.com/office/powerpoint/2010/main" val="9308942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Bus Interconnection Scheme</a:t>
            </a:r>
            <a:endParaRPr lang="am-ET" dirty="0"/>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75</a:t>
            </a:fld>
            <a:endParaRPr lang="en-US"/>
          </a:p>
        </p:txBody>
      </p:sp>
      <p:pic>
        <p:nvPicPr>
          <p:cNvPr id="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30487"/>
          <a:stretch>
            <a:fillRect/>
          </a:stretch>
        </p:blipFill>
        <p:spPr bwMode="auto">
          <a:xfrm>
            <a:off x="601961" y="2667000"/>
            <a:ext cx="8361445" cy="231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17992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Bus Problems</a:t>
            </a:r>
            <a:endParaRPr lang="am-ET" dirty="0"/>
          </a:p>
        </p:txBody>
      </p:sp>
      <p:sp>
        <p:nvSpPr>
          <p:cNvPr id="3" name="Content Placeholder 2"/>
          <p:cNvSpPr>
            <a:spLocks noGrp="1"/>
          </p:cNvSpPr>
          <p:nvPr>
            <p:ph idx="1"/>
          </p:nvPr>
        </p:nvSpPr>
        <p:spPr/>
        <p:txBody>
          <a:bodyPr/>
          <a:lstStyle/>
          <a:p>
            <a:pPr>
              <a:lnSpc>
                <a:spcPct val="150000"/>
              </a:lnSpc>
            </a:pPr>
            <a:r>
              <a:rPr lang="en-US" dirty="0"/>
              <a:t>Lots of devices on one bus leads to:</a:t>
            </a:r>
          </a:p>
          <a:p>
            <a:pPr lvl="1">
              <a:lnSpc>
                <a:spcPct val="150000"/>
              </a:lnSpc>
            </a:pPr>
            <a:r>
              <a:rPr lang="en-US" dirty="0"/>
              <a:t>Propagation delays</a:t>
            </a:r>
          </a:p>
          <a:p>
            <a:pPr lvl="1">
              <a:lnSpc>
                <a:spcPct val="150000"/>
              </a:lnSpc>
            </a:pPr>
            <a:r>
              <a:rPr lang="en-US" dirty="0"/>
              <a:t>Long data paths mean that co-ordination of bus use can adversely affect performance</a:t>
            </a:r>
          </a:p>
          <a:p>
            <a:pPr>
              <a:lnSpc>
                <a:spcPct val="150000"/>
              </a:lnSpc>
            </a:pPr>
            <a:r>
              <a:rPr lang="en-US" dirty="0" smtClean="0"/>
              <a:t>Most </a:t>
            </a:r>
            <a:r>
              <a:rPr lang="en-US" dirty="0"/>
              <a:t>systems use multiple buses to overcome these problems</a:t>
            </a:r>
          </a:p>
          <a:p>
            <a:endParaRPr lang="am-ET" dirty="0"/>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76</a:t>
            </a:fld>
            <a:endParaRPr lang="en-US"/>
          </a:p>
        </p:txBody>
      </p:sp>
    </p:spTree>
    <p:extLst>
      <p:ext uri="{BB962C8B-B14F-4D97-AF65-F5344CB8AC3E}">
        <p14:creationId xmlns:p14="http://schemas.microsoft.com/office/powerpoint/2010/main" val="1351245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Traditional (ISA) (with cache)</a:t>
            </a:r>
            <a:endParaRPr lang="am-ET" dirty="0"/>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77</a:t>
            </a:fld>
            <a:endParaRPr lang="en-US"/>
          </a:p>
        </p:txBody>
      </p:sp>
      <p:pic>
        <p:nvPicPr>
          <p:cNvPr id="6" name="Picture 4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r="5608" b="62469"/>
          <a:stretch>
            <a:fillRect/>
          </a:stretch>
        </p:blipFill>
        <p:spPr bwMode="auto">
          <a:xfrm>
            <a:off x="843245" y="1752600"/>
            <a:ext cx="7457509" cy="4135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365338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Performance Bus</a:t>
            </a:r>
            <a:endParaRPr lang="am-ET" dirty="0"/>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78</a:t>
            </a:fld>
            <a:endParaRPr lang="en-US"/>
          </a:p>
        </p:txBody>
      </p:sp>
      <p:pic>
        <p:nvPicPr>
          <p:cNvPr id="6" name="Picture 4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43143" b="10001"/>
          <a:stretch>
            <a:fillRect/>
          </a:stretch>
        </p:blipFill>
        <p:spPr bwMode="auto">
          <a:xfrm>
            <a:off x="962271" y="1561482"/>
            <a:ext cx="7219458" cy="4718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607656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Types</a:t>
            </a:r>
            <a:endParaRPr lang="am-ET"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a:t>Dedicated</a:t>
            </a:r>
          </a:p>
          <a:p>
            <a:pPr lvl="1">
              <a:lnSpc>
                <a:spcPct val="150000"/>
              </a:lnSpc>
            </a:pPr>
            <a:r>
              <a:rPr lang="en-US" dirty="0"/>
              <a:t>Separate data &amp; address </a:t>
            </a:r>
            <a:r>
              <a:rPr lang="en-US" dirty="0" smtClean="0"/>
              <a:t>control lines</a:t>
            </a:r>
            <a:endParaRPr lang="en-US" dirty="0"/>
          </a:p>
          <a:p>
            <a:pPr>
              <a:lnSpc>
                <a:spcPct val="150000"/>
              </a:lnSpc>
            </a:pPr>
            <a:r>
              <a:rPr lang="en-US" dirty="0"/>
              <a:t>Multiplexed</a:t>
            </a:r>
          </a:p>
          <a:p>
            <a:pPr lvl="1">
              <a:lnSpc>
                <a:spcPct val="150000"/>
              </a:lnSpc>
            </a:pPr>
            <a:r>
              <a:rPr lang="en-US" dirty="0"/>
              <a:t>Shared lines</a:t>
            </a:r>
          </a:p>
          <a:p>
            <a:pPr lvl="1">
              <a:lnSpc>
                <a:spcPct val="150000"/>
              </a:lnSpc>
            </a:pPr>
            <a:r>
              <a:rPr lang="en-US" dirty="0" smtClean="0"/>
              <a:t>Time multiplexed</a:t>
            </a:r>
            <a:endParaRPr lang="en-US" dirty="0"/>
          </a:p>
          <a:p>
            <a:pPr lvl="1">
              <a:lnSpc>
                <a:spcPct val="150000"/>
              </a:lnSpc>
            </a:pPr>
            <a:r>
              <a:rPr lang="en-US" dirty="0"/>
              <a:t>Advantage - fewer lines</a:t>
            </a:r>
          </a:p>
          <a:p>
            <a:pPr lvl="1">
              <a:lnSpc>
                <a:spcPct val="150000"/>
              </a:lnSpc>
            </a:pPr>
            <a:r>
              <a:rPr lang="en-US" dirty="0"/>
              <a:t>Disadvantages</a:t>
            </a:r>
          </a:p>
          <a:p>
            <a:pPr lvl="2">
              <a:lnSpc>
                <a:spcPct val="150000"/>
              </a:lnSpc>
            </a:pPr>
            <a:r>
              <a:rPr lang="en-US" dirty="0"/>
              <a:t>More complex control</a:t>
            </a:r>
          </a:p>
          <a:p>
            <a:pPr lvl="2">
              <a:lnSpc>
                <a:spcPct val="150000"/>
              </a:lnSpc>
            </a:pPr>
            <a:r>
              <a:rPr lang="en-US" dirty="0"/>
              <a:t>Reduction performance</a:t>
            </a:r>
          </a:p>
          <a:p>
            <a:endParaRPr lang="am-ET" dirty="0"/>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79</a:t>
            </a:fld>
            <a:endParaRPr lang="en-US"/>
          </a:p>
        </p:txBody>
      </p:sp>
    </p:spTree>
    <p:extLst>
      <p:ext uri="{BB962C8B-B14F-4D97-AF65-F5344CB8AC3E}">
        <p14:creationId xmlns:p14="http://schemas.microsoft.com/office/powerpoint/2010/main" val="2094066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Functional View</a:t>
            </a:r>
            <a:endParaRPr lang="en-US" b="1" dirty="0"/>
          </a:p>
        </p:txBody>
      </p:sp>
      <p:sp>
        <p:nvSpPr>
          <p:cNvPr id="5" name="Footer Placeholder 4"/>
          <p:cNvSpPr>
            <a:spLocks noGrp="1"/>
          </p:cNvSpPr>
          <p:nvPr>
            <p:ph type="ftr" sz="quarter" idx="11"/>
          </p:nvPr>
        </p:nvSpPr>
        <p:spPr/>
        <p:txBody>
          <a:bodyPr/>
          <a:lstStyle/>
          <a:p>
            <a:r>
              <a:rPr lang="en-US" b="1" dirty="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pPr/>
              <a:t>8</a:t>
            </a:fld>
            <a:endParaRPr lang="en-US"/>
          </a:p>
        </p:txBody>
      </p:sp>
      <p:pic>
        <p:nvPicPr>
          <p:cNvPr id="6" name="Picture 46"/>
          <p:cNvPicPr>
            <a:picLocks noChangeAspect="1" noChangeArrowheads="1"/>
          </p:cNvPicPr>
          <p:nvPr/>
        </p:nvPicPr>
        <p:blipFill>
          <a:blip r:embed="rId2">
            <a:extLst>
              <a:ext uri="{28A0092B-C50C-407E-A947-70E740481C1C}">
                <a14:useLocalDpi xmlns:a14="http://schemas.microsoft.com/office/drawing/2010/main" val="0"/>
              </a:ext>
            </a:extLst>
          </a:blip>
          <a:srcRect l="25031" t="11363" r="23865" b="17046"/>
          <a:stretch>
            <a:fillRect/>
          </a:stretch>
        </p:blipFill>
        <p:spPr bwMode="auto">
          <a:xfrm>
            <a:off x="2819400" y="1663101"/>
            <a:ext cx="2879774"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81085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Arbitration</a:t>
            </a:r>
            <a:endParaRPr lang="am-ET" dirty="0"/>
          </a:p>
        </p:txBody>
      </p:sp>
      <p:sp>
        <p:nvSpPr>
          <p:cNvPr id="3" name="Content Placeholder 2"/>
          <p:cNvSpPr>
            <a:spLocks noGrp="1"/>
          </p:cNvSpPr>
          <p:nvPr>
            <p:ph idx="1"/>
          </p:nvPr>
        </p:nvSpPr>
        <p:spPr/>
        <p:txBody>
          <a:bodyPr/>
          <a:lstStyle/>
          <a:p>
            <a:pPr>
              <a:lnSpc>
                <a:spcPct val="150000"/>
              </a:lnSpc>
            </a:pPr>
            <a:r>
              <a:rPr lang="en-US" dirty="0" smtClean="0"/>
              <a:t>Centralized</a:t>
            </a:r>
            <a:endParaRPr lang="en-US" dirty="0"/>
          </a:p>
          <a:p>
            <a:pPr lvl="1">
              <a:lnSpc>
                <a:spcPct val="150000"/>
              </a:lnSpc>
            </a:pPr>
            <a:r>
              <a:rPr lang="en-US" dirty="0"/>
              <a:t>Single hardware device controlling bus access</a:t>
            </a:r>
          </a:p>
          <a:p>
            <a:pPr lvl="2">
              <a:lnSpc>
                <a:spcPct val="150000"/>
              </a:lnSpc>
            </a:pPr>
            <a:r>
              <a:rPr lang="en-US" dirty="0"/>
              <a:t>Bus Controller</a:t>
            </a:r>
          </a:p>
          <a:p>
            <a:pPr lvl="1">
              <a:lnSpc>
                <a:spcPct val="150000"/>
              </a:lnSpc>
            </a:pPr>
            <a:r>
              <a:rPr lang="en-US" dirty="0"/>
              <a:t>Arbiter</a:t>
            </a:r>
          </a:p>
          <a:p>
            <a:pPr lvl="2">
              <a:lnSpc>
                <a:spcPct val="150000"/>
              </a:lnSpc>
            </a:pPr>
            <a:r>
              <a:rPr lang="en-US" dirty="0"/>
              <a:t>May be part of CPU or separate</a:t>
            </a:r>
          </a:p>
          <a:p>
            <a:pPr>
              <a:lnSpc>
                <a:spcPct val="150000"/>
              </a:lnSpc>
            </a:pPr>
            <a:r>
              <a:rPr lang="en-US" dirty="0"/>
              <a:t>Distributed</a:t>
            </a:r>
          </a:p>
          <a:p>
            <a:pPr lvl="1">
              <a:lnSpc>
                <a:spcPct val="150000"/>
              </a:lnSpc>
            </a:pPr>
            <a:r>
              <a:rPr lang="en-US" dirty="0"/>
              <a:t>Each module may claim the bus</a:t>
            </a:r>
          </a:p>
          <a:p>
            <a:pPr lvl="1">
              <a:lnSpc>
                <a:spcPct val="150000"/>
              </a:lnSpc>
            </a:pPr>
            <a:r>
              <a:rPr lang="en-US" dirty="0"/>
              <a:t>Control logic on all modules</a:t>
            </a:r>
          </a:p>
          <a:p>
            <a:pPr lvl="1"/>
            <a:endParaRPr lang="am-ET" dirty="0"/>
          </a:p>
        </p:txBody>
      </p:sp>
      <p:sp>
        <p:nvSpPr>
          <p:cNvPr id="4" name="Footer Placeholder 3"/>
          <p:cNvSpPr>
            <a:spLocks noGrp="1"/>
          </p:cNvSpPr>
          <p:nvPr>
            <p:ph type="ftr" sz="quarter" idx="11"/>
          </p:nvPr>
        </p:nvSpPr>
        <p:spPr/>
        <p:txBody>
          <a:bodyPr/>
          <a:lstStyle/>
          <a:p>
            <a:r>
              <a:rPr lang="en-US" smtClean="0"/>
              <a:t>Computer Architecture and Organization</a:t>
            </a:r>
            <a:endParaRPr lang="en-US"/>
          </a:p>
        </p:txBody>
      </p:sp>
      <p:sp>
        <p:nvSpPr>
          <p:cNvPr id="5" name="Slide Number Placeholder 4"/>
          <p:cNvSpPr>
            <a:spLocks noGrp="1"/>
          </p:cNvSpPr>
          <p:nvPr>
            <p:ph type="sldNum" sz="quarter" idx="12"/>
          </p:nvPr>
        </p:nvSpPr>
        <p:spPr/>
        <p:txBody>
          <a:bodyPr/>
          <a:lstStyle/>
          <a:p>
            <a:fld id="{FB7EC7F1-0C1B-40CA-864C-71B22EF934BF}" type="slidenum">
              <a:rPr lang="en-US" smtClean="0"/>
              <a:pPr/>
              <a:t>80</a:t>
            </a:fld>
            <a:endParaRPr lang="en-US"/>
          </a:p>
        </p:txBody>
      </p:sp>
    </p:spTree>
    <p:extLst>
      <p:ext uri="{BB962C8B-B14F-4D97-AF65-F5344CB8AC3E}">
        <p14:creationId xmlns:p14="http://schemas.microsoft.com/office/powerpoint/2010/main" val="3583490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b="1" dirty="0"/>
              <a:t>Computer Architecture and Organization</a:t>
            </a:r>
            <a:endParaRPr lang="en-US" dirty="0"/>
          </a:p>
        </p:txBody>
      </p:sp>
      <p:sp>
        <p:nvSpPr>
          <p:cNvPr id="4" name="Slide Number Placeholder 3"/>
          <p:cNvSpPr>
            <a:spLocks noGrp="1"/>
          </p:cNvSpPr>
          <p:nvPr>
            <p:ph type="sldNum" sz="quarter" idx="12"/>
          </p:nvPr>
        </p:nvSpPr>
        <p:spPr/>
        <p:txBody>
          <a:bodyPr/>
          <a:lstStyle/>
          <a:p>
            <a:fld id="{FB7EC7F1-0C1B-40CA-864C-71B22EF934BF}" type="slidenum">
              <a:rPr lang="en-US" smtClean="0"/>
              <a:pPr/>
              <a:t>9</a:t>
            </a:fld>
            <a:endParaRPr lang="en-US"/>
          </a:p>
        </p:txBody>
      </p:sp>
      <p:pic>
        <p:nvPicPr>
          <p:cNvPr id="7" name="Picture 48"/>
          <p:cNvPicPr>
            <a:picLocks noChangeAspect="1" noChangeArrowheads="1"/>
          </p:cNvPicPr>
          <p:nvPr/>
        </p:nvPicPr>
        <p:blipFill>
          <a:blip r:embed="rId2">
            <a:extLst>
              <a:ext uri="{28A0092B-C50C-407E-A947-70E740481C1C}">
                <a14:useLocalDpi xmlns:a14="http://schemas.microsoft.com/office/drawing/2010/main" val="0"/>
              </a:ext>
            </a:extLst>
          </a:blip>
          <a:srcRect l="8835" t="6470" r="54846" b="58243"/>
          <a:stretch>
            <a:fillRect/>
          </a:stretch>
        </p:blipFill>
        <p:spPr bwMode="auto">
          <a:xfrm>
            <a:off x="1715072" y="464319"/>
            <a:ext cx="2607778" cy="3019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81000" y="1284919"/>
            <a:ext cx="1982017" cy="646331"/>
          </a:xfrm>
          <a:prstGeom prst="rect">
            <a:avLst/>
          </a:prstGeom>
        </p:spPr>
        <p:txBody>
          <a:bodyPr wrap="none">
            <a:spAutoFit/>
          </a:bodyPr>
          <a:lstStyle/>
          <a:p>
            <a:pPr algn="ctr"/>
            <a:r>
              <a:rPr lang="en-GB" b="1" dirty="0"/>
              <a:t>Operations (a) </a:t>
            </a:r>
            <a:endParaRPr lang="en-GB" b="1" dirty="0" smtClean="0"/>
          </a:p>
          <a:p>
            <a:pPr algn="ctr"/>
            <a:r>
              <a:rPr lang="en-GB" b="1" dirty="0" smtClean="0"/>
              <a:t>Data </a:t>
            </a:r>
            <a:r>
              <a:rPr lang="en-GB" b="1" dirty="0"/>
              <a:t>movement</a:t>
            </a:r>
            <a:endParaRPr lang="am-ET" dirty="0"/>
          </a:p>
        </p:txBody>
      </p:sp>
      <p:pic>
        <p:nvPicPr>
          <p:cNvPr id="8" name="Picture 49"/>
          <p:cNvPicPr>
            <a:picLocks noChangeAspect="1" noChangeArrowheads="1"/>
          </p:cNvPicPr>
          <p:nvPr/>
        </p:nvPicPr>
        <p:blipFill>
          <a:blip r:embed="rId2">
            <a:extLst>
              <a:ext uri="{28A0092B-C50C-407E-A947-70E740481C1C}">
                <a14:useLocalDpi xmlns:a14="http://schemas.microsoft.com/office/drawing/2010/main" val="0"/>
              </a:ext>
            </a:extLst>
          </a:blip>
          <a:srcRect l="54970" t="6207" r="9694" b="58510"/>
          <a:stretch>
            <a:fillRect/>
          </a:stretch>
        </p:blipFill>
        <p:spPr bwMode="auto">
          <a:xfrm>
            <a:off x="5791200" y="353291"/>
            <a:ext cx="2440995" cy="313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252016" y="1327733"/>
            <a:ext cx="1874231" cy="646331"/>
          </a:xfrm>
          <a:prstGeom prst="rect">
            <a:avLst/>
          </a:prstGeom>
        </p:spPr>
        <p:txBody>
          <a:bodyPr wrap="none">
            <a:spAutoFit/>
          </a:bodyPr>
          <a:lstStyle/>
          <a:p>
            <a:pPr algn="ctr"/>
            <a:r>
              <a:rPr lang="en-GB" b="1" dirty="0"/>
              <a:t>Operations (b) </a:t>
            </a:r>
            <a:endParaRPr lang="en-GB" b="1" dirty="0" smtClean="0"/>
          </a:p>
          <a:p>
            <a:pPr algn="ctr"/>
            <a:r>
              <a:rPr lang="en-GB" b="1" dirty="0" smtClean="0"/>
              <a:t>Storage </a:t>
            </a:r>
            <a:endParaRPr lang="am-ET" dirty="0"/>
          </a:p>
        </p:txBody>
      </p:sp>
      <p:pic>
        <p:nvPicPr>
          <p:cNvPr id="9" name="Picture 61"/>
          <p:cNvPicPr>
            <a:picLocks noChangeAspect="1" noChangeArrowheads="1"/>
          </p:cNvPicPr>
          <p:nvPr/>
        </p:nvPicPr>
        <p:blipFill>
          <a:blip r:embed="rId2">
            <a:extLst>
              <a:ext uri="{28A0092B-C50C-407E-A947-70E740481C1C}">
                <a14:useLocalDpi xmlns:a14="http://schemas.microsoft.com/office/drawing/2010/main" val="0"/>
              </a:ext>
            </a:extLst>
          </a:blip>
          <a:srcRect l="8772" t="50000" r="52945" b="13637"/>
          <a:stretch>
            <a:fillRect/>
          </a:stretch>
        </p:blipFill>
        <p:spPr bwMode="auto">
          <a:xfrm>
            <a:off x="1371600" y="3751933"/>
            <a:ext cx="2642511" cy="310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143000" y="3661760"/>
            <a:ext cx="4572000" cy="923330"/>
          </a:xfrm>
          <a:prstGeom prst="rect">
            <a:avLst/>
          </a:prstGeom>
        </p:spPr>
        <p:txBody>
          <a:bodyPr>
            <a:spAutoFit/>
          </a:bodyPr>
          <a:lstStyle/>
          <a:p>
            <a:pPr algn="ctr"/>
            <a:r>
              <a:rPr lang="en-GB" b="1" dirty="0"/>
              <a:t>Operation (c) </a:t>
            </a:r>
            <a:endParaRPr lang="en-GB" b="1" dirty="0" smtClean="0"/>
          </a:p>
          <a:p>
            <a:pPr algn="ctr"/>
            <a:r>
              <a:rPr lang="en-GB" b="1" dirty="0" smtClean="0"/>
              <a:t>Processing </a:t>
            </a:r>
          </a:p>
          <a:p>
            <a:pPr algn="ctr"/>
            <a:r>
              <a:rPr lang="en-GB" b="1" dirty="0" smtClean="0"/>
              <a:t>from/to </a:t>
            </a:r>
            <a:r>
              <a:rPr lang="en-GB" b="1" dirty="0"/>
              <a:t>storage </a:t>
            </a:r>
            <a:endParaRPr lang="am-ET" dirty="0"/>
          </a:p>
        </p:txBody>
      </p:sp>
      <p:pic>
        <p:nvPicPr>
          <p:cNvPr id="11" name="Picture 62"/>
          <p:cNvPicPr>
            <a:picLocks noChangeAspect="1" noChangeArrowheads="1"/>
          </p:cNvPicPr>
          <p:nvPr/>
        </p:nvPicPr>
        <p:blipFill>
          <a:blip r:embed="rId2">
            <a:extLst>
              <a:ext uri="{28A0092B-C50C-407E-A947-70E740481C1C}">
                <a14:useLocalDpi xmlns:a14="http://schemas.microsoft.com/office/drawing/2010/main" val="0"/>
              </a:ext>
            </a:extLst>
          </a:blip>
          <a:srcRect l="54907" t="50000" r="7791" b="13637"/>
          <a:stretch>
            <a:fillRect/>
          </a:stretch>
        </p:blipFill>
        <p:spPr bwMode="auto">
          <a:xfrm>
            <a:off x="5562600" y="3633902"/>
            <a:ext cx="2534019" cy="3224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2691489" y="4448764"/>
            <a:ext cx="4572000" cy="923330"/>
          </a:xfrm>
          <a:prstGeom prst="rect">
            <a:avLst/>
          </a:prstGeom>
        </p:spPr>
        <p:txBody>
          <a:bodyPr>
            <a:spAutoFit/>
          </a:bodyPr>
          <a:lstStyle/>
          <a:p>
            <a:pPr algn="ctr"/>
            <a:r>
              <a:rPr lang="en-GB" b="1" dirty="0"/>
              <a:t>Operation (d) </a:t>
            </a:r>
            <a:endParaRPr lang="en-GB" b="1" dirty="0" smtClean="0"/>
          </a:p>
          <a:p>
            <a:pPr algn="ctr"/>
            <a:r>
              <a:rPr lang="en-GB" b="1" dirty="0" smtClean="0"/>
              <a:t>Processing </a:t>
            </a:r>
          </a:p>
          <a:p>
            <a:pPr algn="ctr"/>
            <a:r>
              <a:rPr lang="en-GB" b="1" dirty="0" smtClean="0"/>
              <a:t>from </a:t>
            </a:r>
            <a:r>
              <a:rPr lang="en-GB" b="1" dirty="0"/>
              <a:t>storage to I/O</a:t>
            </a:r>
            <a:endParaRPr lang="am-ET" dirty="0"/>
          </a:p>
        </p:txBody>
      </p:sp>
    </p:spTree>
    <p:extLst>
      <p:ext uri="{BB962C8B-B14F-4D97-AF65-F5344CB8AC3E}">
        <p14:creationId xmlns:p14="http://schemas.microsoft.com/office/powerpoint/2010/main" val="26474457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46049</TotalTime>
  <Words>4310</Words>
  <Application>Microsoft Office PowerPoint</Application>
  <PresentationFormat>On-screen Show (4:3)</PresentationFormat>
  <Paragraphs>685</Paragraphs>
  <Slides>80</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80</vt:i4>
      </vt:variant>
    </vt:vector>
  </HeadingPairs>
  <TitlesOfParts>
    <vt:vector size="92" baseType="lpstr">
      <vt:lpstr>Arial</vt:lpstr>
      <vt:lpstr>Calibri</vt:lpstr>
      <vt:lpstr>Gill Sans MT</vt:lpstr>
      <vt:lpstr>Nueva Std</vt:lpstr>
      <vt:lpstr>Nyala</vt:lpstr>
      <vt:lpstr>Rockwell</vt:lpstr>
      <vt:lpstr>Rockwell Condensed</vt:lpstr>
      <vt:lpstr>Times New Roman</vt:lpstr>
      <vt:lpstr>Wingdings</vt:lpstr>
      <vt:lpstr>Wingdings 2</vt:lpstr>
      <vt:lpstr>Wood Type</vt:lpstr>
      <vt:lpstr>Dividend</vt:lpstr>
      <vt:lpstr>Chapter 1: Introduction</vt:lpstr>
      <vt:lpstr>Learning Objectives</vt:lpstr>
      <vt:lpstr>Computer Architecture</vt:lpstr>
      <vt:lpstr>Computer Organization </vt:lpstr>
      <vt:lpstr>Difference between CA &amp; CO</vt:lpstr>
      <vt:lpstr>Architecture &amp; Organization … </vt:lpstr>
      <vt:lpstr>Structure &amp; Function</vt:lpstr>
      <vt:lpstr>Functional View</vt:lpstr>
      <vt:lpstr>PowerPoint Presentation</vt:lpstr>
      <vt:lpstr>Structure - Top Level</vt:lpstr>
      <vt:lpstr>Structure - The CPU</vt:lpstr>
      <vt:lpstr>Structure - The Control Unit</vt:lpstr>
      <vt:lpstr>Evolution of a Computer</vt:lpstr>
      <vt:lpstr>Structure of von Neumann machine</vt:lpstr>
      <vt:lpstr>Brief Description of the IAS computer</vt:lpstr>
      <vt:lpstr>IAS Memory Format</vt:lpstr>
      <vt:lpstr>IAS Main Registers</vt:lpstr>
      <vt:lpstr>Expanded Structure of IAS Computer</vt:lpstr>
      <vt:lpstr>IAS operation</vt:lpstr>
      <vt:lpstr>IAS Instruction Set</vt:lpstr>
      <vt:lpstr>The Second Generation : Transistors</vt:lpstr>
      <vt:lpstr>Transistors</vt:lpstr>
      <vt:lpstr>IBM</vt:lpstr>
      <vt:lpstr>The Third Generation: Integrated Circuits</vt:lpstr>
      <vt:lpstr>Moore’s Law</vt:lpstr>
      <vt:lpstr>IBM 360 series</vt:lpstr>
      <vt:lpstr>DEC PDP-8</vt:lpstr>
      <vt:lpstr>Later Generations</vt:lpstr>
      <vt:lpstr>Evolution of INTEL Microprocessors</vt:lpstr>
      <vt:lpstr>Cont…</vt:lpstr>
      <vt:lpstr>Cont…</vt:lpstr>
      <vt:lpstr>Cont…</vt:lpstr>
      <vt:lpstr>Cont…</vt:lpstr>
      <vt:lpstr>Cont…</vt:lpstr>
      <vt:lpstr>Cont…</vt:lpstr>
      <vt:lpstr>Cont…</vt:lpstr>
      <vt:lpstr>Cont…</vt:lpstr>
      <vt:lpstr>Cont. . .</vt:lpstr>
      <vt:lpstr>Performance Balance</vt:lpstr>
      <vt:lpstr>Logic and Memory Performance Gap</vt:lpstr>
      <vt:lpstr>Solutions </vt:lpstr>
      <vt:lpstr>How to increase processor speed</vt:lpstr>
      <vt:lpstr>How to increase processor speed</vt:lpstr>
      <vt:lpstr>Problems with overclocking and Logic Density</vt:lpstr>
      <vt:lpstr>New Approach – Multiple Cores</vt:lpstr>
      <vt:lpstr>Part 2</vt:lpstr>
      <vt:lpstr>Learning Objectives</vt:lpstr>
      <vt:lpstr>What we already know?</vt:lpstr>
      <vt:lpstr>PowerPoint Presentation</vt:lpstr>
      <vt:lpstr>How Computer Execute instructions?</vt:lpstr>
      <vt:lpstr>instruction cycle</vt:lpstr>
      <vt:lpstr>Cont…</vt:lpstr>
      <vt:lpstr>Example for a Simple hypothetical Machine</vt:lpstr>
      <vt:lpstr>PowerPoint Presentation</vt:lpstr>
      <vt:lpstr>Cont…</vt:lpstr>
      <vt:lpstr>PowerPoint Presentation</vt:lpstr>
      <vt:lpstr>Interrupts</vt:lpstr>
      <vt:lpstr>PowerPoint Presentation</vt:lpstr>
      <vt:lpstr>Interrupt Cycle</vt:lpstr>
      <vt:lpstr>Transfer of Control via Interrupts</vt:lpstr>
      <vt:lpstr>PowerPoint Presentation</vt:lpstr>
      <vt:lpstr>Multiple Interrupts</vt:lpstr>
      <vt:lpstr>PowerPoint Presentation</vt:lpstr>
      <vt:lpstr>PowerPoint Presentation</vt:lpstr>
      <vt:lpstr>Instruction Cycle State Diagram, with Interrupts</vt:lpstr>
      <vt:lpstr>Interconnection Structures</vt:lpstr>
      <vt:lpstr>Memory</vt:lpstr>
      <vt:lpstr>I/O module</vt:lpstr>
      <vt:lpstr>Processor</vt:lpstr>
      <vt:lpstr>Bus Interconnection</vt:lpstr>
      <vt:lpstr>Data bus</vt:lpstr>
      <vt:lpstr>address BUS </vt:lpstr>
      <vt:lpstr>Control Bus</vt:lpstr>
      <vt:lpstr>Typical control lines</vt:lpstr>
      <vt:lpstr>Bus Interconnection Scheme</vt:lpstr>
      <vt:lpstr>Single Bus Problems</vt:lpstr>
      <vt:lpstr>Traditional (ISA) (with cache)</vt:lpstr>
      <vt:lpstr>High Performance Bus</vt:lpstr>
      <vt:lpstr>Bus Types</vt:lpstr>
      <vt:lpstr>Bus Arbitration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Review Atomic Theory of Matter</dc:title>
  <dc:creator>Admin</dc:creator>
  <cp:lastModifiedBy>wondmeneh Dereje</cp:lastModifiedBy>
  <cp:revision>105</cp:revision>
  <dcterms:created xsi:type="dcterms:W3CDTF">2014-10-22T08:42:11Z</dcterms:created>
  <dcterms:modified xsi:type="dcterms:W3CDTF">2023-05-02T19:55:40Z</dcterms:modified>
</cp:coreProperties>
</file>