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6"/>
  </p:notesMasterIdLst>
  <p:handoutMasterIdLst>
    <p:handoutMasterId r:id="rId27"/>
  </p:handoutMasterIdLst>
  <p:sldIdLst>
    <p:sldId id="398" r:id="rId2"/>
    <p:sldId id="395" r:id="rId3"/>
    <p:sldId id="431" r:id="rId4"/>
    <p:sldId id="418" r:id="rId5"/>
    <p:sldId id="419" r:id="rId6"/>
    <p:sldId id="432" r:id="rId7"/>
    <p:sldId id="433" r:id="rId8"/>
    <p:sldId id="434" r:id="rId9"/>
    <p:sldId id="421" r:id="rId10"/>
    <p:sldId id="422" r:id="rId11"/>
    <p:sldId id="435" r:id="rId12"/>
    <p:sldId id="436" r:id="rId13"/>
    <p:sldId id="437" r:id="rId14"/>
    <p:sldId id="425" r:id="rId15"/>
    <p:sldId id="426" r:id="rId16"/>
    <p:sldId id="427" r:id="rId17"/>
    <p:sldId id="428" r:id="rId18"/>
    <p:sldId id="438" r:id="rId19"/>
    <p:sldId id="439" r:id="rId20"/>
    <p:sldId id="429" r:id="rId21"/>
    <p:sldId id="440" r:id="rId22"/>
    <p:sldId id="441" r:id="rId23"/>
    <p:sldId id="416" r:id="rId24"/>
    <p:sldId id="401"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p:cViewPr varScale="1">
        <p:scale>
          <a:sx n="107" d="100"/>
          <a:sy n="107" d="100"/>
        </p:scale>
        <p:origin x="-165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1" d="100"/>
          <a:sy n="71" d="100"/>
        </p:scale>
        <p:origin x="-197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25F9CAA-7222-4E5E-AF37-C0C8F2D345DC}" type="datetimeFigureOut">
              <a:rPr lang="en-GB" smtClean="0"/>
              <a:t>24/04/2023</a:t>
            </a:fld>
            <a:endParaRPr lang="en-GB"/>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103EB86-A6A9-4E83-A38B-5CAA11B79BEE}" type="slidenum">
              <a:rPr lang="en-GB" smtClean="0"/>
              <a:t>‹#›</a:t>
            </a:fld>
            <a:endParaRPr lang="en-GB"/>
          </a:p>
        </p:txBody>
      </p:sp>
    </p:spTree>
    <p:extLst>
      <p:ext uri="{BB962C8B-B14F-4D97-AF65-F5344CB8AC3E}">
        <p14:creationId xmlns:p14="http://schemas.microsoft.com/office/powerpoint/2010/main" val="637682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88AA8709-2D77-416F-B8FC-A7211389CE2F}" type="datetimeFigureOut">
              <a:rPr lang="en-US" smtClean="0"/>
              <a:pPr/>
              <a:t>4/24/2023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F9F0E30-2DE0-41E0-9942-35990377F179}" type="slidenum">
              <a:rPr lang="en-US" smtClean="0"/>
              <a:pPr/>
              <a:t>‹#›</a:t>
            </a:fld>
            <a:endParaRPr lang="en-US"/>
          </a:p>
        </p:txBody>
      </p:sp>
    </p:spTree>
    <p:extLst>
      <p:ext uri="{BB962C8B-B14F-4D97-AF65-F5344CB8AC3E}">
        <p14:creationId xmlns:p14="http://schemas.microsoft.com/office/powerpoint/2010/main" val="77085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9F0E30-2DE0-41E0-9942-35990377F179}" type="slidenum">
              <a:rPr lang="en-US" smtClean="0"/>
              <a:pPr/>
              <a:t>1</a:t>
            </a:fld>
            <a:endParaRPr lang="en-US"/>
          </a:p>
        </p:txBody>
      </p:sp>
    </p:spTree>
    <p:extLst>
      <p:ext uri="{BB962C8B-B14F-4D97-AF65-F5344CB8AC3E}">
        <p14:creationId xmlns:p14="http://schemas.microsoft.com/office/powerpoint/2010/main" val="3187527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3EDF468-18CC-44AF-BD47-FABE196594B2}" type="slidenum">
              <a:rPr lang="en-US" smtClean="0"/>
              <a:pPr/>
              <a:t>9</a:t>
            </a:fld>
            <a:endParaRPr lang="en-US"/>
          </a:p>
        </p:txBody>
      </p:sp>
    </p:spTree>
    <p:extLst>
      <p:ext uri="{BB962C8B-B14F-4D97-AF65-F5344CB8AC3E}">
        <p14:creationId xmlns:p14="http://schemas.microsoft.com/office/powerpoint/2010/main" val="3179701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3EDF468-18CC-44AF-BD47-FABE196594B2}" type="slidenum">
              <a:rPr lang="en-US" smtClean="0"/>
              <a:pPr/>
              <a:t>10</a:t>
            </a:fld>
            <a:endParaRPr lang="en-US"/>
          </a:p>
        </p:txBody>
      </p:sp>
    </p:spTree>
    <p:extLst>
      <p:ext uri="{BB962C8B-B14F-4D97-AF65-F5344CB8AC3E}">
        <p14:creationId xmlns:p14="http://schemas.microsoft.com/office/powerpoint/2010/main" val="602910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fld id="{8DFA4A7D-EFFB-4D2E-B679-997591E18367}" type="datetime1">
              <a:rPr lang="en-US" smtClean="0">
                <a:solidFill>
                  <a:srgbClr val="DBF5F9">
                    <a:shade val="90000"/>
                  </a:srgbClr>
                </a:solidFill>
              </a:rPr>
              <a:t>4/24/2023</a:t>
            </a:fld>
            <a:endParaRPr lang="en-US">
              <a:solidFill>
                <a:srgbClr val="DBF5F9">
                  <a:shade val="90000"/>
                </a:srgbClr>
              </a:solidFill>
            </a:endParaRPr>
          </a:p>
        </p:txBody>
      </p:sp>
      <p:sp>
        <p:nvSpPr>
          <p:cNvPr id="17" name="Footer Placeholder 16"/>
          <p:cNvSpPr>
            <a:spLocks noGrp="1"/>
          </p:cNvSpPr>
          <p:nvPr>
            <p:ph type="ftr" sz="quarter" idx="11"/>
          </p:nvPr>
        </p:nvSpPr>
        <p:spPr>
          <a:xfrm>
            <a:off x="2898648" y="6355080"/>
            <a:ext cx="3474720" cy="365760"/>
          </a:xfrm>
        </p:spPr>
        <p:txBody>
          <a:bodyPr/>
          <a:lstStyle/>
          <a:p>
            <a:pPr>
              <a:defRPr/>
            </a:pPr>
            <a:r>
              <a:rPr lang="en-US" smtClean="0">
                <a:solidFill>
                  <a:srgbClr val="DBF5F9">
                    <a:shade val="90000"/>
                  </a:srgbClr>
                </a:solidFill>
              </a:rPr>
              <a:t>By: Yoseph B.</a:t>
            </a:r>
            <a:endParaRPr lang="en-US">
              <a:solidFill>
                <a:srgbClr val="DBF5F9">
                  <a:shade val="90000"/>
                </a:srgbClr>
              </a:solidFill>
            </a:endParaRPr>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3C7DE4F9-52B2-4640-8360-A207F52007CC}"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
          <p:cNvPicPr>
            <a:picLocks noChangeAspect="1"/>
          </p:cNvPicPr>
          <p:nvPr userDrawn="1"/>
        </p:nvPicPr>
        <p:blipFill>
          <a:blip r:embed="rId2" cstate="print"/>
          <a:srcRect/>
          <a:stretch>
            <a:fillRect/>
          </a:stretch>
        </p:blipFill>
        <p:spPr bwMode="auto">
          <a:xfrm>
            <a:off x="0" y="0"/>
            <a:ext cx="9144000" cy="1752600"/>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5FB3F510-BC8E-4F2E-B1B4-646F5FC82C6C}" type="datetime1">
              <a:rPr lang="en-US" smtClean="0">
                <a:solidFill>
                  <a:srgbClr val="04617B">
                    <a:shade val="90000"/>
                  </a:srgbClr>
                </a:solidFill>
              </a:rPr>
              <a:t>4/24/2023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04617B">
                    <a:shade val="90000"/>
                  </a:srgbClr>
                </a:solidFill>
              </a:rPr>
              <a:t>By: Yoseph B.</a:t>
            </a:r>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pPr>
              <a:defRPr/>
            </a:pPr>
            <a:fld id="{AC280941-9991-4E79-93C7-4CA7C5F77057}" type="slidenum">
              <a:rPr lang="en-US" smtClean="0"/>
              <a:pPr>
                <a:defRPr/>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AB0445D4-8F02-41E8-8C8B-9160BA02B003}" type="datetime1">
              <a:rPr lang="en-US" smtClean="0">
                <a:solidFill>
                  <a:srgbClr val="04617B">
                    <a:shade val="90000"/>
                  </a:srgbClr>
                </a:solidFill>
              </a:rPr>
              <a:t>4/24/2023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04617B">
                    <a:shade val="90000"/>
                  </a:srgbClr>
                </a:solidFill>
              </a:rPr>
              <a:t>By: Yoseph B.</a:t>
            </a:r>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pPr>
              <a:defRPr/>
            </a:pPr>
            <a:fld id="{658AE01B-95BA-4078-BCE1-0D698E3D75F4}"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ACCD9195-BD08-4475-9A5F-2AC81DA7AB37}" type="datetime1">
              <a:rPr lang="en-US" smtClean="0">
                <a:solidFill>
                  <a:srgbClr val="04617B">
                    <a:shade val="90000"/>
                  </a:srgbClr>
                </a:solidFill>
              </a:rPr>
              <a:t>4/24/2023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04617B">
                    <a:shade val="90000"/>
                  </a:srgbClr>
                </a:solidFill>
              </a:rPr>
              <a:t>By: Yoseph B.</a:t>
            </a:r>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pPr>
              <a:defRPr/>
            </a:pPr>
            <a:fld id="{9D941D77-6405-4384-8A4C-DCE5959F80A4}"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fld id="{942CDD33-5ACC-432E-9A63-CA77AA178EF4}" type="datetime1">
              <a:rPr lang="en-US" smtClean="0">
                <a:solidFill>
                  <a:srgbClr val="DBF5F9">
                    <a:shade val="90000"/>
                  </a:srgbClr>
                </a:solidFill>
              </a:rPr>
              <a:t>4/24/2023</a:t>
            </a:fld>
            <a:endParaRPr lang="en-US">
              <a:solidFill>
                <a:srgbClr val="DBF5F9">
                  <a:shade val="90000"/>
                </a:srgbClr>
              </a:solidFill>
            </a:endParaRPr>
          </a:p>
        </p:txBody>
      </p:sp>
      <p:sp>
        <p:nvSpPr>
          <p:cNvPr id="5" name="Footer Placeholder 4"/>
          <p:cNvSpPr>
            <a:spLocks noGrp="1"/>
          </p:cNvSpPr>
          <p:nvPr>
            <p:ph type="ftr" sz="quarter" idx="11"/>
          </p:nvPr>
        </p:nvSpPr>
        <p:spPr>
          <a:xfrm>
            <a:off x="2898648" y="6355080"/>
            <a:ext cx="3474720" cy="365760"/>
          </a:xfrm>
        </p:spPr>
        <p:txBody>
          <a:bodyPr/>
          <a:lstStyle/>
          <a:p>
            <a:pPr>
              <a:defRPr/>
            </a:pPr>
            <a:r>
              <a:rPr lang="en-US" smtClean="0">
                <a:solidFill>
                  <a:srgbClr val="DBF5F9">
                    <a:shade val="90000"/>
                  </a:srgbClr>
                </a:solidFill>
              </a:rPr>
              <a:t>By: Yoseph B.</a:t>
            </a:r>
            <a:endParaRPr lang="en-US">
              <a:solidFill>
                <a:srgbClr val="DBF5F9">
                  <a:shade val="90000"/>
                </a:srgbClr>
              </a:solidFill>
            </a:endParaRPr>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8664F7C3-AE13-4043-82B2-B09ABB354F39}"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9" name="Picture 1"/>
          <p:cNvPicPr>
            <a:picLocks noChangeAspect="1"/>
          </p:cNvPicPr>
          <p:nvPr userDrawn="1"/>
        </p:nvPicPr>
        <p:blipFill>
          <a:blip r:embed="rId2" cstate="print"/>
          <a:srcRect/>
          <a:stretch>
            <a:fillRect/>
          </a:stretch>
        </p:blipFill>
        <p:spPr bwMode="auto">
          <a:xfrm>
            <a:off x="0" y="0"/>
            <a:ext cx="9144000" cy="17526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EA2F0713-66C4-4F9E-871B-694B22437C7B}" type="datetime1">
              <a:rPr lang="en-US" smtClean="0">
                <a:solidFill>
                  <a:srgbClr val="04617B">
                    <a:shade val="90000"/>
                  </a:srgbClr>
                </a:solidFill>
              </a:rPr>
              <a:t>4/24/2023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pPr>
              <a:defRPr/>
            </a:pPr>
            <a:r>
              <a:rPr lang="en-US" smtClean="0">
                <a:solidFill>
                  <a:srgbClr val="04617B">
                    <a:shade val="90000"/>
                  </a:srgbClr>
                </a:solidFill>
              </a:rPr>
              <a:t>By: Yoseph B.</a:t>
            </a:r>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pPr>
              <a:defRPr/>
            </a:pPr>
            <a:fld id="{46B40003-774E-4117-9AEA-CF7C88F8FCDE}"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3E77CA5B-F275-40CB-B7CC-98A3B060A27C}" type="datetime1">
              <a:rPr lang="en-US" smtClean="0">
                <a:solidFill>
                  <a:srgbClr val="04617B">
                    <a:shade val="90000"/>
                  </a:srgbClr>
                </a:solidFill>
              </a:rPr>
              <a:t>4/24/2023</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pPr>
              <a:defRPr/>
            </a:pPr>
            <a:r>
              <a:rPr lang="en-US" smtClean="0">
                <a:solidFill>
                  <a:srgbClr val="04617B">
                    <a:shade val="90000"/>
                  </a:srgbClr>
                </a:solidFill>
              </a:rPr>
              <a:t>By: Yoseph B.</a:t>
            </a:r>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pPr>
              <a:defRPr/>
            </a:pPr>
            <a:fld id="{848FB330-83FF-48AA-8CE7-9805439F6AB8}"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D1BCE234-6E1C-402F-83D6-6B05636DC98D}" type="datetime1">
              <a:rPr lang="en-US" smtClean="0">
                <a:solidFill>
                  <a:srgbClr val="04617B">
                    <a:shade val="90000"/>
                  </a:srgbClr>
                </a:solidFill>
              </a:rPr>
              <a:t>4/24/2023</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pPr>
              <a:defRPr/>
            </a:pPr>
            <a:r>
              <a:rPr lang="en-US" smtClean="0">
                <a:solidFill>
                  <a:srgbClr val="04617B">
                    <a:shade val="90000"/>
                  </a:srgbClr>
                </a:solidFill>
              </a:rPr>
              <a:t>By: Yoseph B.</a:t>
            </a:r>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pPr>
              <a:defRPr/>
            </a:pPr>
            <a:fld id="{24C4C45B-DDF9-4839-B333-0AA6AD0D6F4E}"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31ABAC2-1DF8-49B3-8C91-98928100A5B7}" type="datetime1">
              <a:rPr lang="en-US" smtClean="0">
                <a:solidFill>
                  <a:srgbClr val="04617B">
                    <a:shade val="90000"/>
                  </a:srgbClr>
                </a:solidFill>
              </a:rPr>
              <a:t>4/24/2023</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pPr>
              <a:defRPr/>
            </a:pPr>
            <a:r>
              <a:rPr lang="en-US" smtClean="0">
                <a:solidFill>
                  <a:srgbClr val="04617B">
                    <a:shade val="90000"/>
                  </a:srgbClr>
                </a:solidFill>
              </a:rPr>
              <a:t>By: Yoseph B.</a:t>
            </a:r>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40FBF5B9-C1B8-435E-B64F-6622100C4AB4}"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1372B93F-08DA-45F1-BE87-CC44A0DC8B91}" type="datetime1">
              <a:rPr lang="en-US" smtClean="0">
                <a:solidFill>
                  <a:srgbClr val="04617B">
                    <a:shade val="90000"/>
                  </a:srgbClr>
                </a:solidFill>
              </a:rPr>
              <a:t>4/24/2023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pPr>
              <a:defRPr/>
            </a:pPr>
            <a:r>
              <a:rPr lang="en-US" smtClean="0">
                <a:solidFill>
                  <a:srgbClr val="04617B">
                    <a:shade val="90000"/>
                  </a:srgbClr>
                </a:solidFill>
              </a:rPr>
              <a:t>By: Yoseph B.</a:t>
            </a:r>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pPr>
              <a:defRPr/>
            </a:pPr>
            <a:fld id="{11517036-8B9B-49FD-8FB4-161545864810}"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3D52D443-524E-4622-B5FE-E5255D4F0DC0}" type="datetime1">
              <a:rPr lang="en-US" smtClean="0">
                <a:solidFill>
                  <a:srgbClr val="04617B">
                    <a:shade val="90000"/>
                  </a:srgbClr>
                </a:solidFill>
              </a:rPr>
              <a:t>4/24/2023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pPr>
              <a:defRPr/>
            </a:pPr>
            <a:r>
              <a:rPr lang="en-US" smtClean="0">
                <a:solidFill>
                  <a:srgbClr val="04617B">
                    <a:shade val="90000"/>
                  </a:srgbClr>
                </a:solidFill>
              </a:rPr>
              <a:t>By: Yoseph B.</a:t>
            </a:r>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pPr>
              <a:defRPr/>
            </a:pPr>
            <a:fld id="{0AA90E9D-6E0C-4BEE-9B47-4B8A7915177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fontAlgn="base">
              <a:spcBef>
                <a:spcPct val="0"/>
              </a:spcBef>
              <a:spcAft>
                <a:spcPct val="0"/>
              </a:spcAft>
              <a:defRPr/>
            </a:pPr>
            <a:fld id="{A136EAB6-C226-47FA-AC0E-655DE24E8753}" type="datetime1">
              <a:rPr lang="en-US" smtClean="0">
                <a:solidFill>
                  <a:srgbClr val="04617B">
                    <a:shade val="90000"/>
                  </a:srgbClr>
                </a:solidFill>
                <a:latin typeface="Times New Roman" pitchFamily="18" charset="0"/>
              </a:rPr>
              <a:t>4/24/2023</a:t>
            </a:fld>
            <a:endParaRPr lang="en-US">
              <a:solidFill>
                <a:srgbClr val="04617B">
                  <a:shade val="90000"/>
                </a:srgbClr>
              </a:solidFill>
              <a:latin typeface="Times New Roman" pitchFamily="18" charset="0"/>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fontAlgn="base">
              <a:spcBef>
                <a:spcPct val="0"/>
              </a:spcBef>
              <a:spcAft>
                <a:spcPct val="0"/>
              </a:spcAft>
              <a:defRPr/>
            </a:pPr>
            <a:r>
              <a:rPr lang="en-US" smtClean="0">
                <a:solidFill>
                  <a:srgbClr val="04617B">
                    <a:shade val="90000"/>
                  </a:srgbClr>
                </a:solidFill>
                <a:latin typeface="Times New Roman" pitchFamily="18" charset="0"/>
              </a:rPr>
              <a:t>By: Yoseph B.</a:t>
            </a:r>
            <a:endParaRPr lang="en-US">
              <a:solidFill>
                <a:srgbClr val="04617B">
                  <a:shade val="90000"/>
                </a:srgbClr>
              </a:solidFill>
              <a:latin typeface="Times New Roman" pitchFamily="18" charset="0"/>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fontAlgn="base">
              <a:spcBef>
                <a:spcPct val="0"/>
              </a:spcBef>
              <a:spcAft>
                <a:spcPct val="0"/>
              </a:spcAft>
              <a:defRPr/>
            </a:pPr>
            <a:fld id="{DD8ACCDE-7C6D-4591-B4DC-39452FAE72A9}" type="slidenum">
              <a:rPr lang="en-US" smtClean="0">
                <a:latin typeface="Times New Roman" pitchFamily="18" charset="0"/>
              </a:rPr>
              <a:pPr fontAlgn="base">
                <a:spcBef>
                  <a:spcPct val="0"/>
                </a:spcBef>
                <a:spcAft>
                  <a:spcPct val="0"/>
                </a:spcAft>
                <a:defRPr/>
              </a:pPr>
              <a:t>‹#›</a:t>
            </a:fld>
            <a:endParaRPr lang="en-US">
              <a:latin typeface="Times New Roman" pitchFamily="18" charset="0"/>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spd="slow">
    <p:wipe/>
  </p:transition>
  <p:timing>
    <p:tnLst>
      <p:par>
        <p:cTn id="1" dur="indefinite" restart="never" nodeType="tmRoot"/>
      </p:par>
    </p:tnLst>
  </p:timing>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828800"/>
            <a:ext cx="7924800" cy="2819400"/>
          </a:xfrm>
        </p:spPr>
        <p:txBody>
          <a:bodyPr>
            <a:normAutofit/>
          </a:bodyPr>
          <a:lstStyle/>
          <a:p>
            <a:pPr algn="ctr"/>
            <a:r>
              <a:rPr lang="en-US" sz="4400" b="1" dirty="0" smtClean="0">
                <a:solidFill>
                  <a:srgbClr val="0070C0"/>
                </a:solidFill>
                <a:latin typeface="Ebrima" pitchFamily="2" charset="0"/>
                <a:ea typeface="Ebrima" pitchFamily="2" charset="0"/>
                <a:cs typeface="Ebrima" pitchFamily="2" charset="0"/>
              </a:rPr>
              <a:t>Chapter Four</a:t>
            </a:r>
            <a:br>
              <a:rPr lang="en-US" sz="4400" b="1" dirty="0" smtClean="0">
                <a:solidFill>
                  <a:srgbClr val="0070C0"/>
                </a:solidFill>
                <a:latin typeface="Ebrima" pitchFamily="2" charset="0"/>
                <a:ea typeface="Ebrima" pitchFamily="2" charset="0"/>
                <a:cs typeface="Ebrima" pitchFamily="2" charset="0"/>
              </a:rPr>
            </a:br>
            <a:r>
              <a:rPr lang="en-US" sz="4400" dirty="0" smtClean="0">
                <a:latin typeface="Ebrima" pitchFamily="2" charset="0"/>
                <a:ea typeface="Ebrima" pitchFamily="2" charset="0"/>
                <a:cs typeface="Ebrima" pitchFamily="2" charset="0"/>
              </a:rPr>
              <a:t/>
            </a:r>
            <a:br>
              <a:rPr lang="en-US" sz="4400" dirty="0" smtClean="0">
                <a:latin typeface="Ebrima" pitchFamily="2" charset="0"/>
                <a:ea typeface="Ebrima" pitchFamily="2" charset="0"/>
                <a:cs typeface="Ebrima" pitchFamily="2" charset="0"/>
              </a:rPr>
            </a:br>
            <a:r>
              <a:rPr lang="en-US" sz="4400" b="1" dirty="0" smtClean="0">
                <a:solidFill>
                  <a:srgbClr val="0070C0"/>
                </a:solidFill>
                <a:latin typeface="Ebrima" pitchFamily="2" charset="0"/>
                <a:ea typeface="Ebrima" pitchFamily="2" charset="0"/>
                <a:cs typeface="Ebrima" pitchFamily="2" charset="0"/>
              </a:rPr>
              <a:t>Requirements Analysis </a:t>
            </a:r>
            <a:endParaRPr lang="en-GB" sz="4400" b="1" dirty="0">
              <a:solidFill>
                <a:srgbClr val="0070C0"/>
              </a:solidFill>
              <a:latin typeface="Ebrima" pitchFamily="2" charset="0"/>
              <a:ea typeface="Ebrima" pitchFamily="2" charset="0"/>
              <a:cs typeface="Ebrima" pitchFamily="2" charset="0"/>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1</a:t>
            </a:fld>
            <a:endParaRPr lang="en-US"/>
          </a:p>
        </p:txBody>
      </p:sp>
      <p:pic>
        <p:nvPicPr>
          <p:cNvPr id="1026" name="Picture 2" descr="C:\Users\user\Desktop\Emerging Tech\Screenshot 2021-10-15 at 10-34-22 Adama Science and Technology University - Adama Science and Technology Univers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28614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Tree>
    <p:extLst>
      <p:ext uri="{BB962C8B-B14F-4D97-AF65-F5344CB8AC3E}">
        <p14:creationId xmlns:p14="http://schemas.microsoft.com/office/powerpoint/2010/main" val="31899215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1020762"/>
          </a:xfrm>
          <a:noFill/>
          <a:ln/>
        </p:spPr>
        <p:txBody>
          <a:bodyPr>
            <a:normAutofit/>
          </a:bodyPr>
          <a:lstStyle/>
          <a:p>
            <a:r>
              <a:rPr lang="en-GB" sz="4400" b="1" dirty="0" smtClean="0">
                <a:solidFill>
                  <a:srgbClr val="0070C0"/>
                </a:solidFill>
                <a:latin typeface="Ebrima" pitchFamily="2" charset="0"/>
                <a:ea typeface="Ebrima" pitchFamily="2" charset="0"/>
                <a:cs typeface="Ebrima" pitchFamily="2" charset="0"/>
              </a:rPr>
              <a:t>Cont’d…</a:t>
            </a:r>
            <a:endParaRPr lang="en-GB" sz="4400" b="1" dirty="0">
              <a:solidFill>
                <a:srgbClr val="0070C0"/>
              </a:solidFill>
              <a:latin typeface="Ebrima" pitchFamily="2" charset="0"/>
              <a:ea typeface="Ebrima" pitchFamily="2" charset="0"/>
              <a:cs typeface="Ebrima" pitchFamily="2" charset="0"/>
            </a:endParaRPr>
          </a:p>
        </p:txBody>
      </p:sp>
      <p:sp>
        <p:nvSpPr>
          <p:cNvPr id="9219" name="Rectangle 3"/>
          <p:cNvSpPr>
            <a:spLocks noGrp="1" noChangeArrowheads="1"/>
          </p:cNvSpPr>
          <p:nvPr>
            <p:ph idx="1"/>
          </p:nvPr>
        </p:nvSpPr>
        <p:spPr>
          <a:xfrm>
            <a:off x="533400" y="1219200"/>
            <a:ext cx="8153400" cy="4953000"/>
          </a:xfrm>
          <a:noFill/>
          <a:ln/>
        </p:spPr>
        <p:txBody>
          <a:bodyPr>
            <a:normAutofit/>
          </a:bodyPr>
          <a:lstStyle/>
          <a:p>
            <a:pPr algn="just"/>
            <a:r>
              <a:rPr lang="en-GB" dirty="0">
                <a:latin typeface="Ebrima" pitchFamily="2" charset="0"/>
                <a:ea typeface="Ebrima" pitchFamily="2" charset="0"/>
                <a:cs typeface="Ebrima" pitchFamily="2" charset="0"/>
              </a:rPr>
              <a:t>Several kinds of models can be </a:t>
            </a:r>
            <a:r>
              <a:rPr lang="en-GB" dirty="0" smtClean="0">
                <a:latin typeface="Ebrima" pitchFamily="2" charset="0"/>
                <a:ea typeface="Ebrima" pitchFamily="2" charset="0"/>
                <a:cs typeface="Ebrima" pitchFamily="2" charset="0"/>
              </a:rPr>
              <a:t>developed. These </a:t>
            </a:r>
            <a:r>
              <a:rPr lang="en-GB" dirty="0">
                <a:latin typeface="Ebrima" pitchFamily="2" charset="0"/>
                <a:ea typeface="Ebrima" pitchFamily="2" charset="0"/>
                <a:cs typeface="Ebrima" pitchFamily="2" charset="0"/>
              </a:rPr>
              <a:t>include </a:t>
            </a:r>
            <a:endParaRPr lang="en-GB" dirty="0" smtClean="0">
              <a:latin typeface="Ebrima" pitchFamily="2" charset="0"/>
              <a:ea typeface="Ebrima" pitchFamily="2" charset="0"/>
              <a:cs typeface="Ebrima" pitchFamily="2" charset="0"/>
            </a:endParaRPr>
          </a:p>
          <a:p>
            <a:pPr lvl="2" algn="just">
              <a:buClrTx/>
              <a:buSzPct val="100000"/>
              <a:buFont typeface="Arial" pitchFamily="34" charset="0"/>
              <a:buChar char="•"/>
            </a:pPr>
            <a:r>
              <a:rPr lang="en-GB" sz="2200" dirty="0" smtClean="0">
                <a:solidFill>
                  <a:schemeClr val="tx1"/>
                </a:solidFill>
                <a:latin typeface="Ebrima" pitchFamily="2" charset="0"/>
                <a:ea typeface="Ebrima" pitchFamily="2" charset="0"/>
                <a:cs typeface="Ebrima" pitchFamily="2" charset="0"/>
              </a:rPr>
              <a:t>use </a:t>
            </a:r>
            <a:r>
              <a:rPr lang="en-GB" sz="2200" dirty="0">
                <a:solidFill>
                  <a:schemeClr val="tx1"/>
                </a:solidFill>
                <a:latin typeface="Ebrima" pitchFamily="2" charset="0"/>
                <a:ea typeface="Ebrima" pitchFamily="2" charset="0"/>
                <a:cs typeface="Ebrima" pitchFamily="2" charset="0"/>
              </a:rPr>
              <a:t>case </a:t>
            </a:r>
            <a:r>
              <a:rPr lang="en-GB" sz="2200" dirty="0" smtClean="0">
                <a:solidFill>
                  <a:schemeClr val="tx1"/>
                </a:solidFill>
                <a:latin typeface="Ebrima" pitchFamily="2" charset="0"/>
                <a:ea typeface="Ebrima" pitchFamily="2" charset="0"/>
                <a:cs typeface="Ebrima" pitchFamily="2" charset="0"/>
              </a:rPr>
              <a:t>diagrams,</a:t>
            </a:r>
          </a:p>
          <a:p>
            <a:pPr lvl="2" algn="just">
              <a:buClrTx/>
              <a:buSzPct val="100000"/>
              <a:buFont typeface="Arial" pitchFamily="34" charset="0"/>
              <a:buChar char="•"/>
            </a:pPr>
            <a:r>
              <a:rPr lang="en-GB" sz="2200" dirty="0" smtClean="0">
                <a:solidFill>
                  <a:schemeClr val="tx1"/>
                </a:solidFill>
                <a:latin typeface="Ebrima" pitchFamily="2" charset="0"/>
                <a:ea typeface="Ebrima" pitchFamily="2" charset="0"/>
                <a:cs typeface="Ebrima" pitchFamily="2" charset="0"/>
              </a:rPr>
              <a:t>data </a:t>
            </a:r>
            <a:r>
              <a:rPr lang="en-GB" sz="2200" dirty="0">
                <a:solidFill>
                  <a:schemeClr val="tx1"/>
                </a:solidFill>
                <a:latin typeface="Ebrima" pitchFamily="2" charset="0"/>
                <a:ea typeface="Ebrima" pitchFamily="2" charset="0"/>
                <a:cs typeface="Ebrima" pitchFamily="2" charset="0"/>
              </a:rPr>
              <a:t>flow </a:t>
            </a:r>
            <a:r>
              <a:rPr lang="en-GB" sz="2200" dirty="0" smtClean="0">
                <a:solidFill>
                  <a:schemeClr val="tx1"/>
                </a:solidFill>
                <a:latin typeface="Ebrima" pitchFamily="2" charset="0"/>
                <a:ea typeface="Ebrima" pitchFamily="2" charset="0"/>
                <a:cs typeface="Ebrima" pitchFamily="2" charset="0"/>
              </a:rPr>
              <a:t>models, </a:t>
            </a:r>
          </a:p>
          <a:p>
            <a:pPr lvl="2" algn="just">
              <a:buClrTx/>
              <a:buSzPct val="100000"/>
              <a:buFont typeface="Arial" pitchFamily="34" charset="0"/>
              <a:buChar char="•"/>
            </a:pPr>
            <a:r>
              <a:rPr lang="en-GB" sz="2200" dirty="0" smtClean="0">
                <a:solidFill>
                  <a:schemeClr val="tx1"/>
                </a:solidFill>
                <a:latin typeface="Ebrima" pitchFamily="2" charset="0"/>
                <a:ea typeface="Ebrima" pitchFamily="2" charset="0"/>
                <a:cs typeface="Ebrima" pitchFamily="2" charset="0"/>
              </a:rPr>
              <a:t>state </a:t>
            </a:r>
            <a:r>
              <a:rPr lang="en-GB" sz="2200" dirty="0">
                <a:solidFill>
                  <a:schemeClr val="tx1"/>
                </a:solidFill>
                <a:latin typeface="Ebrima" pitchFamily="2" charset="0"/>
                <a:ea typeface="Ebrima" pitchFamily="2" charset="0"/>
                <a:cs typeface="Ebrima" pitchFamily="2" charset="0"/>
              </a:rPr>
              <a:t>models, </a:t>
            </a:r>
            <a:endParaRPr lang="en-GB" sz="2200" dirty="0" smtClean="0">
              <a:solidFill>
                <a:schemeClr val="tx1"/>
              </a:solidFill>
              <a:latin typeface="Ebrima" pitchFamily="2" charset="0"/>
              <a:ea typeface="Ebrima" pitchFamily="2" charset="0"/>
              <a:cs typeface="Ebrima" pitchFamily="2" charset="0"/>
            </a:endParaRPr>
          </a:p>
          <a:p>
            <a:pPr lvl="2" algn="just">
              <a:buClrTx/>
              <a:buSzPct val="100000"/>
              <a:buFont typeface="Arial" pitchFamily="34" charset="0"/>
              <a:buChar char="•"/>
            </a:pPr>
            <a:r>
              <a:rPr lang="en-GB" sz="2200" dirty="0" smtClean="0">
                <a:solidFill>
                  <a:schemeClr val="tx1"/>
                </a:solidFill>
                <a:latin typeface="Ebrima" pitchFamily="2" charset="0"/>
                <a:ea typeface="Ebrima" pitchFamily="2" charset="0"/>
                <a:cs typeface="Ebrima" pitchFamily="2" charset="0"/>
              </a:rPr>
              <a:t>goal-based </a:t>
            </a:r>
            <a:r>
              <a:rPr lang="en-GB" sz="2200" dirty="0">
                <a:solidFill>
                  <a:schemeClr val="tx1"/>
                </a:solidFill>
                <a:latin typeface="Ebrima" pitchFamily="2" charset="0"/>
                <a:ea typeface="Ebrima" pitchFamily="2" charset="0"/>
                <a:cs typeface="Ebrima" pitchFamily="2" charset="0"/>
              </a:rPr>
              <a:t>models, </a:t>
            </a:r>
            <a:endParaRPr lang="en-GB" sz="2200" dirty="0" smtClean="0">
              <a:solidFill>
                <a:schemeClr val="tx1"/>
              </a:solidFill>
              <a:latin typeface="Ebrima" pitchFamily="2" charset="0"/>
              <a:ea typeface="Ebrima" pitchFamily="2" charset="0"/>
              <a:cs typeface="Ebrima" pitchFamily="2" charset="0"/>
            </a:endParaRPr>
          </a:p>
          <a:p>
            <a:pPr lvl="2" algn="just">
              <a:buClrTx/>
              <a:buSzPct val="100000"/>
              <a:buFont typeface="Arial" pitchFamily="34" charset="0"/>
              <a:buChar char="•"/>
            </a:pPr>
            <a:r>
              <a:rPr lang="en-GB" sz="2200" dirty="0" smtClean="0">
                <a:solidFill>
                  <a:schemeClr val="tx1"/>
                </a:solidFill>
                <a:latin typeface="Ebrima" pitchFamily="2" charset="0"/>
                <a:ea typeface="Ebrima" pitchFamily="2" charset="0"/>
                <a:cs typeface="Ebrima" pitchFamily="2" charset="0"/>
              </a:rPr>
              <a:t>user interactions, </a:t>
            </a:r>
          </a:p>
          <a:p>
            <a:pPr lvl="2" algn="just">
              <a:buClrTx/>
              <a:buSzPct val="100000"/>
              <a:buFont typeface="Arial" pitchFamily="34" charset="0"/>
              <a:buChar char="•"/>
            </a:pPr>
            <a:r>
              <a:rPr lang="en-GB" sz="2200" dirty="0" smtClean="0">
                <a:solidFill>
                  <a:schemeClr val="tx1"/>
                </a:solidFill>
                <a:latin typeface="Ebrima" pitchFamily="2" charset="0"/>
                <a:ea typeface="Ebrima" pitchFamily="2" charset="0"/>
                <a:cs typeface="Ebrima" pitchFamily="2" charset="0"/>
              </a:rPr>
              <a:t>object </a:t>
            </a:r>
            <a:r>
              <a:rPr lang="en-GB" sz="2200" dirty="0">
                <a:solidFill>
                  <a:schemeClr val="tx1"/>
                </a:solidFill>
                <a:latin typeface="Ebrima" pitchFamily="2" charset="0"/>
                <a:ea typeface="Ebrima" pitchFamily="2" charset="0"/>
                <a:cs typeface="Ebrima" pitchFamily="2" charset="0"/>
              </a:rPr>
              <a:t>models, </a:t>
            </a:r>
            <a:endParaRPr lang="en-GB" sz="2200" dirty="0" smtClean="0">
              <a:solidFill>
                <a:schemeClr val="tx1"/>
              </a:solidFill>
              <a:latin typeface="Ebrima" pitchFamily="2" charset="0"/>
              <a:ea typeface="Ebrima" pitchFamily="2" charset="0"/>
              <a:cs typeface="Ebrima" pitchFamily="2" charset="0"/>
            </a:endParaRPr>
          </a:p>
          <a:p>
            <a:pPr lvl="2" algn="just">
              <a:buClrTx/>
              <a:buSzPct val="100000"/>
              <a:buFont typeface="Arial" pitchFamily="34" charset="0"/>
              <a:buChar char="•"/>
            </a:pPr>
            <a:r>
              <a:rPr lang="en-GB" sz="2200" dirty="0" smtClean="0">
                <a:solidFill>
                  <a:schemeClr val="tx1"/>
                </a:solidFill>
                <a:latin typeface="Ebrima" pitchFamily="2" charset="0"/>
                <a:ea typeface="Ebrima" pitchFamily="2" charset="0"/>
                <a:cs typeface="Ebrima" pitchFamily="2" charset="0"/>
              </a:rPr>
              <a:t>data </a:t>
            </a:r>
            <a:r>
              <a:rPr lang="en-GB" sz="2200" dirty="0">
                <a:solidFill>
                  <a:schemeClr val="tx1"/>
                </a:solidFill>
                <a:latin typeface="Ebrima" pitchFamily="2" charset="0"/>
                <a:ea typeface="Ebrima" pitchFamily="2" charset="0"/>
                <a:cs typeface="Ebrima" pitchFamily="2" charset="0"/>
              </a:rPr>
              <a:t>models, and </a:t>
            </a:r>
            <a:r>
              <a:rPr lang="en-GB" sz="2200" dirty="0" smtClean="0">
                <a:solidFill>
                  <a:schemeClr val="tx1"/>
                </a:solidFill>
                <a:latin typeface="Ebrima" pitchFamily="2" charset="0"/>
                <a:ea typeface="Ebrima" pitchFamily="2" charset="0"/>
                <a:cs typeface="Ebrima" pitchFamily="2" charset="0"/>
              </a:rPr>
              <a:t>many others.</a:t>
            </a:r>
          </a:p>
          <a:p>
            <a:pPr lvl="2" algn="just">
              <a:buClrTx/>
              <a:buSzPct val="100000"/>
              <a:buFont typeface="Arial" pitchFamily="34" charset="0"/>
              <a:buChar char="•"/>
            </a:pPr>
            <a:endParaRPr lang="en-GB" sz="2100" dirty="0">
              <a:latin typeface="Ebrima" pitchFamily="2" charset="0"/>
              <a:ea typeface="Ebrima" pitchFamily="2" charset="0"/>
              <a:cs typeface="Ebrima" pitchFamily="2" charset="0"/>
            </a:endParaRPr>
          </a:p>
          <a:p>
            <a:pPr algn="just"/>
            <a:r>
              <a:rPr lang="en-GB" b="1" dirty="0">
                <a:solidFill>
                  <a:srgbClr val="FF0000"/>
                </a:solidFill>
                <a:latin typeface="Ebrima" pitchFamily="2" charset="0"/>
                <a:ea typeface="Ebrima" pitchFamily="2" charset="0"/>
                <a:cs typeface="Ebrima" pitchFamily="2" charset="0"/>
              </a:rPr>
              <a:t>Many of these modeling notations are </a:t>
            </a:r>
            <a:r>
              <a:rPr lang="en-GB" b="1" dirty="0" smtClean="0">
                <a:solidFill>
                  <a:srgbClr val="FF0000"/>
                </a:solidFill>
                <a:latin typeface="Ebrima" pitchFamily="2" charset="0"/>
                <a:ea typeface="Ebrima" pitchFamily="2" charset="0"/>
                <a:cs typeface="Ebrima" pitchFamily="2" charset="0"/>
              </a:rPr>
              <a:t>part of </a:t>
            </a:r>
            <a:r>
              <a:rPr lang="en-GB" b="1" dirty="0">
                <a:solidFill>
                  <a:srgbClr val="FF0000"/>
                </a:solidFill>
                <a:latin typeface="Ebrima" pitchFamily="2" charset="0"/>
                <a:ea typeface="Ebrima" pitchFamily="2" charset="0"/>
                <a:cs typeface="Ebrima" pitchFamily="2" charset="0"/>
              </a:rPr>
              <a:t>the </a:t>
            </a:r>
            <a:r>
              <a:rPr lang="en-GB" b="1" i="1" dirty="0">
                <a:solidFill>
                  <a:srgbClr val="FF0000"/>
                </a:solidFill>
                <a:latin typeface="Ebrima" pitchFamily="2" charset="0"/>
                <a:ea typeface="Ebrima" pitchFamily="2" charset="0"/>
                <a:cs typeface="Ebrima" pitchFamily="2" charset="0"/>
              </a:rPr>
              <a:t>Unified Modeling Language (UML).</a:t>
            </a:r>
            <a:endParaRPr lang="en-GB" b="1" dirty="0" smtClean="0">
              <a:solidFill>
                <a:srgbClr val="FF0000"/>
              </a:solidFill>
              <a:latin typeface="Ebrima" pitchFamily="2" charset="0"/>
              <a:ea typeface="Ebrima" pitchFamily="2" charset="0"/>
              <a:cs typeface="Ebrima" pitchFamily="2" charset="0"/>
            </a:endParaRPr>
          </a:p>
        </p:txBody>
      </p:sp>
      <p:sp>
        <p:nvSpPr>
          <p:cNvPr id="3" name="Slide Number Placeholder 2"/>
          <p:cNvSpPr>
            <a:spLocks noGrp="1"/>
          </p:cNvSpPr>
          <p:nvPr>
            <p:ph type="sldNum" sz="quarter" idx="12"/>
          </p:nvPr>
        </p:nvSpPr>
        <p:spPr/>
        <p:txBody>
          <a:bodyPr/>
          <a:lstStyle/>
          <a:p>
            <a:fld id="{31DB7645-ED4E-4AE8-BBA7-4FDCA96084BF}" type="slidenum">
              <a:rPr lang="en-US" smtClean="0"/>
              <a:pPr/>
              <a:t>10</a:t>
            </a:fld>
            <a:endParaRPr lang="en-US"/>
          </a:p>
        </p:txBody>
      </p:sp>
      <p:sp>
        <p:nvSpPr>
          <p:cNvPr id="5" name="Footer Placeholder 2"/>
          <p:cNvSpPr>
            <a:spLocks noGrp="1"/>
          </p:cNvSpPr>
          <p:nvPr>
            <p:ph type="ftr" sz="quarter" idx="11"/>
          </p:nvPr>
        </p:nvSpPr>
        <p:spPr>
          <a:xfrm>
            <a:off x="2898648" y="6356350"/>
            <a:ext cx="3505200" cy="365760"/>
          </a:xfrm>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Tree>
    <p:extLst>
      <p:ext uri="{BB962C8B-B14F-4D97-AF65-F5344CB8AC3E}">
        <p14:creationId xmlns:p14="http://schemas.microsoft.com/office/powerpoint/2010/main" val="32333908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a:solidFill>
                  <a:srgbClr val="0070C0"/>
                </a:solidFill>
                <a:latin typeface="Ebrima" pitchFamily="2" charset="0"/>
                <a:ea typeface="Ebrima" pitchFamily="2" charset="0"/>
                <a:cs typeface="Ebrima" pitchFamily="2" charset="0"/>
              </a:rPr>
              <a:t>Cont’d…</a:t>
            </a:r>
            <a:endParaRPr lang="en-GB" sz="4400" dirty="0"/>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11</a:t>
            </a:fld>
            <a:endParaRPr lang="en-US"/>
          </a:p>
        </p:txBody>
      </p:sp>
      <p:sp>
        <p:nvSpPr>
          <p:cNvPr id="5" name="Content Placeholder 4"/>
          <p:cNvSpPr>
            <a:spLocks noGrp="1"/>
          </p:cNvSpPr>
          <p:nvPr>
            <p:ph sz="quarter" idx="1"/>
          </p:nvPr>
        </p:nvSpPr>
        <p:spPr/>
        <p:txBody>
          <a:bodyPr/>
          <a:lstStyle/>
          <a:p>
            <a:pPr marL="0" indent="0">
              <a:buNone/>
            </a:pPr>
            <a:r>
              <a:rPr lang="en-GB" dirty="0" smtClean="0">
                <a:solidFill>
                  <a:srgbClr val="FF0000"/>
                </a:solidFill>
                <a:latin typeface="Ebrima" pitchFamily="2" charset="0"/>
                <a:ea typeface="Ebrima" pitchFamily="2" charset="0"/>
                <a:cs typeface="Ebrima" pitchFamily="2" charset="0"/>
              </a:rPr>
              <a:t>The factors that influence the choice of model include</a:t>
            </a:r>
          </a:p>
          <a:p>
            <a:pPr algn="just"/>
            <a:r>
              <a:rPr lang="en-GB" sz="2400" dirty="0">
                <a:latin typeface="Ebrima" pitchFamily="2" charset="0"/>
                <a:ea typeface="Ebrima" pitchFamily="2" charset="0"/>
                <a:cs typeface="Ebrima" pitchFamily="2" charset="0"/>
              </a:rPr>
              <a:t>The nature of the problem. Some types of software demand that certain aspects be </a:t>
            </a:r>
            <a:r>
              <a:rPr lang="en-GB" sz="2400" dirty="0" smtClean="0">
                <a:latin typeface="Ebrima" pitchFamily="2" charset="0"/>
                <a:ea typeface="Ebrima" pitchFamily="2" charset="0"/>
                <a:cs typeface="Ebrima" pitchFamily="2" charset="0"/>
              </a:rPr>
              <a:t>analysed </a:t>
            </a:r>
            <a:r>
              <a:rPr lang="en-GB" sz="2400" dirty="0">
                <a:latin typeface="Ebrima" pitchFamily="2" charset="0"/>
                <a:ea typeface="Ebrima" pitchFamily="2" charset="0"/>
                <a:cs typeface="Ebrima" pitchFamily="2" charset="0"/>
              </a:rPr>
              <a:t>particularly rigorously. For example, control flow and state models are likely to be more important for real-time software than for management information software, while it would usually be the opposite for data models</a:t>
            </a:r>
            <a:r>
              <a:rPr lang="en-GB" sz="2400" dirty="0" smtClean="0">
                <a:latin typeface="Ebrima" pitchFamily="2" charset="0"/>
                <a:ea typeface="Ebrima" pitchFamily="2" charset="0"/>
                <a:cs typeface="Ebrima" pitchFamily="2" charset="0"/>
              </a:rPr>
              <a:t>.</a:t>
            </a:r>
          </a:p>
          <a:p>
            <a:pPr algn="just"/>
            <a:endParaRPr lang="en-US" sz="2400" dirty="0">
              <a:latin typeface="Ebrima" pitchFamily="2" charset="0"/>
              <a:ea typeface="Ebrima" pitchFamily="2" charset="0"/>
              <a:cs typeface="Ebrima" pitchFamily="2" charset="0"/>
            </a:endParaRPr>
          </a:p>
          <a:p>
            <a:pPr algn="just"/>
            <a:r>
              <a:rPr lang="en-GB" sz="2400" dirty="0">
                <a:latin typeface="Ebrima" pitchFamily="2" charset="0"/>
                <a:ea typeface="Ebrima" pitchFamily="2" charset="0"/>
                <a:cs typeface="Ebrima" pitchFamily="2" charset="0"/>
              </a:rPr>
              <a:t>The expertise of the software engineer. It is often more productive to adopt a modeling notation or method with which the software engineer has experience.</a:t>
            </a:r>
          </a:p>
        </p:txBody>
      </p:sp>
    </p:spTree>
    <p:extLst>
      <p:ext uri="{BB962C8B-B14F-4D97-AF65-F5344CB8AC3E}">
        <p14:creationId xmlns:p14="http://schemas.microsoft.com/office/powerpoint/2010/main" val="1381695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a:solidFill>
                  <a:srgbClr val="0070C0"/>
                </a:solidFill>
                <a:latin typeface="Ebrima" pitchFamily="2" charset="0"/>
                <a:ea typeface="Ebrima" pitchFamily="2" charset="0"/>
                <a:cs typeface="Ebrima" pitchFamily="2" charset="0"/>
              </a:rPr>
              <a:t>Cont’d…</a:t>
            </a:r>
            <a:endParaRPr lang="en-GB" sz="4400" dirty="0"/>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12</a:t>
            </a:fld>
            <a:endParaRPr lang="en-US"/>
          </a:p>
        </p:txBody>
      </p:sp>
      <p:sp>
        <p:nvSpPr>
          <p:cNvPr id="5" name="Content Placeholder 4"/>
          <p:cNvSpPr>
            <a:spLocks noGrp="1"/>
          </p:cNvSpPr>
          <p:nvPr>
            <p:ph sz="quarter" idx="1"/>
          </p:nvPr>
        </p:nvSpPr>
        <p:spPr/>
        <p:txBody>
          <a:bodyPr/>
          <a:lstStyle/>
          <a:p>
            <a:pPr algn="just"/>
            <a:r>
              <a:rPr lang="en-GB" dirty="0">
                <a:latin typeface="Ebrima" pitchFamily="2" charset="0"/>
                <a:ea typeface="Ebrima" pitchFamily="2" charset="0"/>
                <a:cs typeface="Ebrima" pitchFamily="2" charset="0"/>
              </a:rPr>
              <a:t>The process requirements of the customer. Customers may impose their </a:t>
            </a:r>
            <a:r>
              <a:rPr lang="en-GB" dirty="0" smtClean="0">
                <a:latin typeface="Ebrima" pitchFamily="2" charset="0"/>
                <a:ea typeface="Ebrima" pitchFamily="2" charset="0"/>
                <a:cs typeface="Ebrima" pitchFamily="2" charset="0"/>
              </a:rPr>
              <a:t>favoured </a:t>
            </a:r>
            <a:r>
              <a:rPr lang="en-GB" dirty="0">
                <a:latin typeface="Ebrima" pitchFamily="2" charset="0"/>
                <a:ea typeface="Ebrima" pitchFamily="2" charset="0"/>
                <a:cs typeface="Ebrima" pitchFamily="2" charset="0"/>
              </a:rPr>
              <a:t>notation or method, or prohibit any with which they are unfamiliar. This factor can conflict with the previous factor</a:t>
            </a:r>
            <a:r>
              <a:rPr lang="en-GB" dirty="0" smtClean="0">
                <a:latin typeface="Ebrima" pitchFamily="2" charset="0"/>
                <a:ea typeface="Ebrima" pitchFamily="2" charset="0"/>
                <a:cs typeface="Ebrima" pitchFamily="2" charset="0"/>
              </a:rPr>
              <a:t>.</a:t>
            </a:r>
          </a:p>
          <a:p>
            <a:pPr algn="just"/>
            <a:endParaRPr lang="en-US" dirty="0">
              <a:latin typeface="Ebrima" pitchFamily="2" charset="0"/>
              <a:ea typeface="Ebrima" pitchFamily="2" charset="0"/>
              <a:cs typeface="Ebrima" pitchFamily="2" charset="0"/>
            </a:endParaRPr>
          </a:p>
          <a:p>
            <a:pPr algn="just"/>
            <a:r>
              <a:rPr lang="en-GB" dirty="0">
                <a:latin typeface="Ebrima" pitchFamily="2" charset="0"/>
                <a:ea typeface="Ebrima" pitchFamily="2" charset="0"/>
                <a:cs typeface="Ebrima" pitchFamily="2" charset="0"/>
              </a:rPr>
              <a:t>The availability of methods and tools. Notations or methods which are poorly supported by training and tools may not achieve widespread acceptance even if they are suited to particular types of problems.</a:t>
            </a:r>
          </a:p>
        </p:txBody>
      </p:sp>
    </p:spTree>
    <p:extLst>
      <p:ext uri="{BB962C8B-B14F-4D97-AF65-F5344CB8AC3E}">
        <p14:creationId xmlns:p14="http://schemas.microsoft.com/office/powerpoint/2010/main" val="255123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a:solidFill>
                  <a:srgbClr val="0070C0"/>
                </a:solidFill>
                <a:latin typeface="Ebrima" pitchFamily="2" charset="0"/>
                <a:ea typeface="Ebrima" pitchFamily="2" charset="0"/>
                <a:cs typeface="Ebrima" pitchFamily="2" charset="0"/>
              </a:rPr>
              <a:t>Cont’d…</a:t>
            </a:r>
            <a:endParaRPr lang="en-GB" sz="4400" dirty="0"/>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13</a:t>
            </a:fld>
            <a:endParaRPr lang="en-US"/>
          </a:p>
        </p:txBody>
      </p:sp>
      <p:sp>
        <p:nvSpPr>
          <p:cNvPr id="5" name="Content Placeholder 4"/>
          <p:cNvSpPr>
            <a:spLocks noGrp="1"/>
          </p:cNvSpPr>
          <p:nvPr>
            <p:ph sz="quarter" idx="1"/>
          </p:nvPr>
        </p:nvSpPr>
        <p:spPr/>
        <p:txBody>
          <a:bodyPr>
            <a:normAutofit/>
          </a:bodyPr>
          <a:lstStyle/>
          <a:p>
            <a:pPr algn="just"/>
            <a:r>
              <a:rPr lang="en-GB" sz="2800" dirty="0">
                <a:latin typeface="Ebrima" pitchFamily="2" charset="0"/>
                <a:ea typeface="Ebrima" pitchFamily="2" charset="0"/>
                <a:cs typeface="Ebrima" pitchFamily="2" charset="0"/>
              </a:rPr>
              <a:t>Note that, in almost all cases, it is useful to start by building a model of the software context. </a:t>
            </a:r>
            <a:endParaRPr lang="en-GB" sz="2800" dirty="0" smtClean="0">
              <a:latin typeface="Ebrima" pitchFamily="2" charset="0"/>
              <a:ea typeface="Ebrima" pitchFamily="2" charset="0"/>
              <a:cs typeface="Ebrima" pitchFamily="2" charset="0"/>
            </a:endParaRPr>
          </a:p>
          <a:p>
            <a:pPr algn="just"/>
            <a:endParaRPr lang="en-GB" sz="2800" dirty="0" smtClean="0">
              <a:latin typeface="Ebrima" pitchFamily="2" charset="0"/>
              <a:ea typeface="Ebrima" pitchFamily="2" charset="0"/>
              <a:cs typeface="Ebrima" pitchFamily="2" charset="0"/>
            </a:endParaRPr>
          </a:p>
          <a:p>
            <a:pPr algn="just"/>
            <a:r>
              <a:rPr lang="en-GB" sz="2800" dirty="0" smtClean="0">
                <a:latin typeface="Ebrima" pitchFamily="2" charset="0"/>
                <a:ea typeface="Ebrima" pitchFamily="2" charset="0"/>
                <a:cs typeface="Ebrima" pitchFamily="2" charset="0"/>
              </a:rPr>
              <a:t>The </a:t>
            </a:r>
            <a:r>
              <a:rPr lang="en-GB" sz="2800" dirty="0">
                <a:latin typeface="Ebrima" pitchFamily="2" charset="0"/>
                <a:ea typeface="Ebrima" pitchFamily="2" charset="0"/>
                <a:cs typeface="Ebrima" pitchFamily="2" charset="0"/>
              </a:rPr>
              <a:t>software context provides a connection between the intended software and its external environment. </a:t>
            </a:r>
            <a:endParaRPr lang="en-GB" sz="2800" dirty="0" smtClean="0">
              <a:latin typeface="Ebrima" pitchFamily="2" charset="0"/>
              <a:ea typeface="Ebrima" pitchFamily="2" charset="0"/>
              <a:cs typeface="Ebrima" pitchFamily="2" charset="0"/>
            </a:endParaRPr>
          </a:p>
          <a:p>
            <a:pPr algn="just"/>
            <a:endParaRPr lang="en-GB" sz="2800" dirty="0" smtClean="0">
              <a:latin typeface="Ebrima" pitchFamily="2" charset="0"/>
              <a:ea typeface="Ebrima" pitchFamily="2" charset="0"/>
              <a:cs typeface="Ebrima" pitchFamily="2" charset="0"/>
            </a:endParaRPr>
          </a:p>
          <a:p>
            <a:pPr algn="just"/>
            <a:r>
              <a:rPr lang="en-GB" sz="2800" dirty="0" smtClean="0">
                <a:latin typeface="Ebrima" pitchFamily="2" charset="0"/>
                <a:ea typeface="Ebrima" pitchFamily="2" charset="0"/>
                <a:cs typeface="Ebrima" pitchFamily="2" charset="0"/>
              </a:rPr>
              <a:t>This </a:t>
            </a:r>
            <a:r>
              <a:rPr lang="en-GB" sz="2800" dirty="0">
                <a:latin typeface="Ebrima" pitchFamily="2" charset="0"/>
                <a:ea typeface="Ebrima" pitchFamily="2" charset="0"/>
                <a:cs typeface="Ebrima" pitchFamily="2" charset="0"/>
              </a:rPr>
              <a:t>is crucial to understanding the software's context in its operational environment and to identifying its interfaces with the environment.</a:t>
            </a:r>
          </a:p>
        </p:txBody>
      </p:sp>
    </p:spTree>
    <p:extLst>
      <p:ext uri="{BB962C8B-B14F-4D97-AF65-F5344CB8AC3E}">
        <p14:creationId xmlns:p14="http://schemas.microsoft.com/office/powerpoint/2010/main" val="31086676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90600"/>
          </a:xfrm>
        </p:spPr>
        <p:txBody>
          <a:bodyPr>
            <a:noAutofit/>
          </a:bodyPr>
          <a:lstStyle/>
          <a:p>
            <a:pPr lvl="1" algn="l" rtl="0">
              <a:spcBef>
                <a:spcPct val="0"/>
              </a:spcBef>
            </a:pPr>
            <a:r>
              <a:rPr kumimoji="0" lang="en-US" sz="2800" b="1" kern="1200" dirty="0" smtClean="0">
                <a:solidFill>
                  <a:srgbClr val="0070C0"/>
                </a:solidFill>
                <a:effectLst/>
                <a:latin typeface="Ebrima" pitchFamily="2" charset="0"/>
                <a:ea typeface="Ebrima" pitchFamily="2" charset="0"/>
                <a:cs typeface="Ebrima" pitchFamily="2" charset="0"/>
              </a:rPr>
              <a:t>Architectural Design</a:t>
            </a:r>
            <a:r>
              <a:rPr kumimoji="0" lang="en-US" sz="2800" b="1" kern="1200" baseline="0" dirty="0" smtClean="0">
                <a:solidFill>
                  <a:srgbClr val="0070C0"/>
                </a:solidFill>
                <a:effectLst/>
                <a:latin typeface="Ebrima" pitchFamily="2" charset="0"/>
                <a:ea typeface="Ebrima" pitchFamily="2" charset="0"/>
                <a:cs typeface="Ebrima" pitchFamily="2" charset="0"/>
              </a:rPr>
              <a:t> &amp;</a:t>
            </a:r>
            <a:r>
              <a:rPr kumimoji="0" lang="en-US" sz="2800" b="1" kern="1200" dirty="0" smtClean="0">
                <a:solidFill>
                  <a:srgbClr val="0070C0"/>
                </a:solidFill>
                <a:effectLst/>
                <a:latin typeface="Ebrima" pitchFamily="2" charset="0"/>
                <a:ea typeface="Ebrima" pitchFamily="2" charset="0"/>
                <a:cs typeface="Ebrima" pitchFamily="2" charset="0"/>
              </a:rPr>
              <a:t> Requirements Allocation</a:t>
            </a:r>
            <a:endParaRPr lang="en-US" sz="2800" b="1" dirty="0">
              <a:solidFill>
                <a:srgbClr val="0070C0"/>
              </a:solidFill>
            </a:endParaRPr>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14</a:t>
            </a:fld>
            <a:endParaRPr lang="en-US"/>
          </a:p>
        </p:txBody>
      </p:sp>
      <p:sp>
        <p:nvSpPr>
          <p:cNvPr id="5" name="Content Placeholder 4"/>
          <p:cNvSpPr>
            <a:spLocks noGrp="1"/>
          </p:cNvSpPr>
          <p:nvPr>
            <p:ph sz="quarter" idx="1"/>
          </p:nvPr>
        </p:nvSpPr>
        <p:spPr/>
        <p:txBody>
          <a:bodyPr>
            <a:normAutofit lnSpcReduction="10000"/>
          </a:bodyPr>
          <a:lstStyle/>
          <a:p>
            <a:pPr algn="just"/>
            <a:r>
              <a:rPr lang="en-GB" dirty="0">
                <a:latin typeface="Ebrima" pitchFamily="2" charset="0"/>
                <a:ea typeface="Ebrima" pitchFamily="2" charset="0"/>
                <a:cs typeface="Ebrima" pitchFamily="2" charset="0"/>
              </a:rPr>
              <a:t>Architectural design is the point </a:t>
            </a:r>
            <a:r>
              <a:rPr lang="en-GB" dirty="0" smtClean="0">
                <a:latin typeface="Ebrima" pitchFamily="2" charset="0"/>
                <a:ea typeface="Ebrima" pitchFamily="2" charset="0"/>
                <a:cs typeface="Ebrima" pitchFamily="2" charset="0"/>
              </a:rPr>
              <a:t>at which </a:t>
            </a:r>
            <a:r>
              <a:rPr lang="en-GB" dirty="0">
                <a:latin typeface="Ebrima" pitchFamily="2" charset="0"/>
                <a:ea typeface="Ebrima" pitchFamily="2" charset="0"/>
                <a:cs typeface="Ebrima" pitchFamily="2" charset="0"/>
              </a:rPr>
              <a:t>the requirements process overlaps </a:t>
            </a:r>
            <a:r>
              <a:rPr lang="en-GB" dirty="0" smtClean="0">
                <a:latin typeface="Ebrima" pitchFamily="2" charset="0"/>
                <a:ea typeface="Ebrima" pitchFamily="2" charset="0"/>
                <a:cs typeface="Ebrima" pitchFamily="2" charset="0"/>
              </a:rPr>
              <a:t>with software </a:t>
            </a:r>
            <a:r>
              <a:rPr lang="en-GB" dirty="0">
                <a:latin typeface="Ebrima" pitchFamily="2" charset="0"/>
                <a:ea typeface="Ebrima" pitchFamily="2" charset="0"/>
                <a:cs typeface="Ebrima" pitchFamily="2" charset="0"/>
              </a:rPr>
              <a:t>or systems design and illustrates </a:t>
            </a:r>
            <a:r>
              <a:rPr lang="en-GB" dirty="0" smtClean="0">
                <a:latin typeface="Ebrima" pitchFamily="2" charset="0"/>
                <a:ea typeface="Ebrima" pitchFamily="2" charset="0"/>
                <a:cs typeface="Ebrima" pitchFamily="2" charset="0"/>
              </a:rPr>
              <a:t>how impossible </a:t>
            </a:r>
            <a:r>
              <a:rPr lang="en-GB" dirty="0">
                <a:latin typeface="Ebrima" pitchFamily="2" charset="0"/>
                <a:ea typeface="Ebrima" pitchFamily="2" charset="0"/>
                <a:cs typeface="Ebrima" pitchFamily="2" charset="0"/>
              </a:rPr>
              <a:t>it is to cleanly decouple the two tasks.</a:t>
            </a:r>
            <a:endParaRPr lang="en-US" dirty="0">
              <a:latin typeface="Ebrima" pitchFamily="2" charset="0"/>
              <a:ea typeface="Ebrima" pitchFamily="2" charset="0"/>
              <a:cs typeface="Ebrima" pitchFamily="2" charset="0"/>
            </a:endParaRPr>
          </a:p>
          <a:p>
            <a:pPr algn="just"/>
            <a:endParaRPr lang="en-US" dirty="0" smtClean="0">
              <a:latin typeface="Ebrima" pitchFamily="2" charset="0"/>
              <a:ea typeface="Ebrima" pitchFamily="2" charset="0"/>
              <a:cs typeface="Ebrima" pitchFamily="2" charset="0"/>
            </a:endParaRPr>
          </a:p>
          <a:p>
            <a:pPr algn="just"/>
            <a:endParaRPr lang="en-GB" dirty="0" smtClean="0">
              <a:latin typeface="Ebrima" pitchFamily="2" charset="0"/>
              <a:ea typeface="Ebrima" pitchFamily="2" charset="0"/>
              <a:cs typeface="Ebrima" pitchFamily="2" charset="0"/>
            </a:endParaRPr>
          </a:p>
          <a:p>
            <a:pPr algn="just"/>
            <a:r>
              <a:rPr lang="en-GB" dirty="0" smtClean="0">
                <a:latin typeface="Ebrima" pitchFamily="2" charset="0"/>
                <a:ea typeface="Ebrima" pitchFamily="2" charset="0"/>
                <a:cs typeface="Ebrima" pitchFamily="2" charset="0"/>
              </a:rPr>
              <a:t>In many </a:t>
            </a:r>
            <a:r>
              <a:rPr lang="en-GB" dirty="0">
                <a:latin typeface="Ebrima" pitchFamily="2" charset="0"/>
                <a:ea typeface="Ebrima" pitchFamily="2" charset="0"/>
                <a:cs typeface="Ebrima" pitchFamily="2" charset="0"/>
              </a:rPr>
              <a:t>cases, the software engineer acts as </a:t>
            </a:r>
            <a:r>
              <a:rPr lang="en-GB" dirty="0" smtClean="0">
                <a:latin typeface="Ebrima" pitchFamily="2" charset="0"/>
                <a:ea typeface="Ebrima" pitchFamily="2" charset="0"/>
                <a:cs typeface="Ebrima" pitchFamily="2" charset="0"/>
              </a:rPr>
              <a:t>software architect </a:t>
            </a:r>
            <a:r>
              <a:rPr lang="en-GB" dirty="0">
                <a:latin typeface="Ebrima" pitchFamily="2" charset="0"/>
                <a:ea typeface="Ebrima" pitchFamily="2" charset="0"/>
                <a:cs typeface="Ebrima" pitchFamily="2" charset="0"/>
              </a:rPr>
              <a:t>because the process of </a:t>
            </a:r>
            <a:r>
              <a:rPr lang="en-GB" dirty="0" smtClean="0">
                <a:latin typeface="Ebrima" pitchFamily="2" charset="0"/>
                <a:ea typeface="Ebrima" pitchFamily="2" charset="0"/>
                <a:cs typeface="Ebrima" pitchFamily="2" charset="0"/>
              </a:rPr>
              <a:t>analysing and </a:t>
            </a:r>
            <a:r>
              <a:rPr lang="en-GB" dirty="0">
                <a:latin typeface="Ebrima" pitchFamily="2" charset="0"/>
                <a:ea typeface="Ebrima" pitchFamily="2" charset="0"/>
                <a:cs typeface="Ebrima" pitchFamily="2" charset="0"/>
              </a:rPr>
              <a:t>elaborating the requirements demands </a:t>
            </a:r>
            <a:r>
              <a:rPr lang="en-GB" dirty="0" smtClean="0">
                <a:latin typeface="Ebrima" pitchFamily="2" charset="0"/>
                <a:ea typeface="Ebrima" pitchFamily="2" charset="0"/>
                <a:cs typeface="Ebrima" pitchFamily="2" charset="0"/>
              </a:rPr>
              <a:t>that the </a:t>
            </a:r>
            <a:r>
              <a:rPr lang="en-GB" dirty="0">
                <a:latin typeface="Ebrima" pitchFamily="2" charset="0"/>
                <a:ea typeface="Ebrima" pitchFamily="2" charset="0"/>
                <a:cs typeface="Ebrima" pitchFamily="2" charset="0"/>
              </a:rPr>
              <a:t>architecture/design components that will </a:t>
            </a:r>
            <a:r>
              <a:rPr lang="en-GB" dirty="0" smtClean="0">
                <a:latin typeface="Ebrima" pitchFamily="2" charset="0"/>
                <a:ea typeface="Ebrima" pitchFamily="2" charset="0"/>
                <a:cs typeface="Ebrima" pitchFamily="2" charset="0"/>
              </a:rPr>
              <a:t>be responsible </a:t>
            </a:r>
            <a:r>
              <a:rPr lang="en-GB" dirty="0">
                <a:latin typeface="Ebrima" pitchFamily="2" charset="0"/>
                <a:ea typeface="Ebrima" pitchFamily="2" charset="0"/>
                <a:cs typeface="Ebrima" pitchFamily="2" charset="0"/>
              </a:rPr>
              <a:t>for satisfying the requirements </a:t>
            </a:r>
            <a:r>
              <a:rPr lang="en-GB" dirty="0" smtClean="0">
                <a:latin typeface="Ebrima" pitchFamily="2" charset="0"/>
                <a:ea typeface="Ebrima" pitchFamily="2" charset="0"/>
                <a:cs typeface="Ebrima" pitchFamily="2" charset="0"/>
              </a:rPr>
              <a:t>be identified. </a:t>
            </a:r>
            <a:endParaRPr lang="en-US"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26953852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70C0"/>
                </a:solidFill>
                <a:latin typeface="Ebrima" pitchFamily="2" charset="0"/>
                <a:ea typeface="Ebrima" pitchFamily="2" charset="0"/>
                <a:cs typeface="Ebrima" pitchFamily="2" charset="0"/>
              </a:rPr>
              <a:t>Cont’d…</a:t>
            </a:r>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15</a:t>
            </a:fld>
            <a:endParaRPr lang="en-US"/>
          </a:p>
        </p:txBody>
      </p:sp>
      <p:sp>
        <p:nvSpPr>
          <p:cNvPr id="5" name="Content Placeholder 4"/>
          <p:cNvSpPr>
            <a:spLocks noGrp="1"/>
          </p:cNvSpPr>
          <p:nvPr>
            <p:ph sz="quarter" idx="1"/>
          </p:nvPr>
        </p:nvSpPr>
        <p:spPr/>
        <p:txBody>
          <a:bodyPr>
            <a:normAutofit lnSpcReduction="10000"/>
          </a:bodyPr>
          <a:lstStyle/>
          <a:p>
            <a:pPr algn="just"/>
            <a:r>
              <a:rPr lang="en-GB" sz="2400" dirty="0">
                <a:latin typeface="Ebrima" pitchFamily="2" charset="0"/>
                <a:ea typeface="Ebrima" pitchFamily="2" charset="0"/>
                <a:cs typeface="Ebrima" pitchFamily="2" charset="0"/>
              </a:rPr>
              <a:t>This is requirements </a:t>
            </a:r>
            <a:r>
              <a:rPr lang="en-GB" sz="2400" dirty="0" smtClean="0">
                <a:latin typeface="Ebrima" pitchFamily="2" charset="0"/>
                <a:ea typeface="Ebrima" pitchFamily="2" charset="0"/>
                <a:cs typeface="Ebrima" pitchFamily="2" charset="0"/>
              </a:rPr>
              <a:t>allocation–the assignment </a:t>
            </a:r>
            <a:r>
              <a:rPr lang="en-GB" sz="2400" dirty="0">
                <a:latin typeface="Ebrima" pitchFamily="2" charset="0"/>
                <a:ea typeface="Ebrima" pitchFamily="2" charset="0"/>
                <a:cs typeface="Ebrima" pitchFamily="2" charset="0"/>
              </a:rPr>
              <a:t>to architecture components </a:t>
            </a:r>
            <a:r>
              <a:rPr lang="en-GB" sz="2400" dirty="0" smtClean="0">
                <a:latin typeface="Ebrima" pitchFamily="2" charset="0"/>
                <a:ea typeface="Ebrima" pitchFamily="2" charset="0"/>
                <a:cs typeface="Ebrima" pitchFamily="2" charset="0"/>
              </a:rPr>
              <a:t>responsible for </a:t>
            </a:r>
            <a:r>
              <a:rPr lang="en-GB" sz="2400" dirty="0">
                <a:latin typeface="Ebrima" pitchFamily="2" charset="0"/>
                <a:ea typeface="Ebrima" pitchFamily="2" charset="0"/>
                <a:cs typeface="Ebrima" pitchFamily="2" charset="0"/>
              </a:rPr>
              <a:t>satisfying the requirements</a:t>
            </a:r>
            <a:r>
              <a:rPr lang="en-GB" sz="2400" dirty="0" smtClean="0">
                <a:latin typeface="Ebrima" pitchFamily="2" charset="0"/>
                <a:ea typeface="Ebrima" pitchFamily="2" charset="0"/>
                <a:cs typeface="Ebrima" pitchFamily="2" charset="0"/>
              </a:rPr>
              <a:t>.</a:t>
            </a:r>
          </a:p>
          <a:p>
            <a:pPr algn="just"/>
            <a:endParaRPr lang="en-GB" sz="2400" dirty="0" smtClean="0">
              <a:latin typeface="Ebrima" pitchFamily="2" charset="0"/>
              <a:ea typeface="Ebrima" pitchFamily="2" charset="0"/>
              <a:cs typeface="Ebrima" pitchFamily="2" charset="0"/>
            </a:endParaRPr>
          </a:p>
          <a:p>
            <a:pPr algn="just"/>
            <a:r>
              <a:rPr lang="en-GB" sz="2400" dirty="0">
                <a:latin typeface="Ebrima" pitchFamily="2" charset="0"/>
                <a:ea typeface="Ebrima" pitchFamily="2" charset="0"/>
                <a:cs typeface="Ebrima" pitchFamily="2" charset="0"/>
              </a:rPr>
              <a:t>Allocation is important to permit detailed </a:t>
            </a:r>
            <a:r>
              <a:rPr lang="en-GB" sz="2400" dirty="0" smtClean="0">
                <a:latin typeface="Ebrima" pitchFamily="2" charset="0"/>
                <a:ea typeface="Ebrima" pitchFamily="2" charset="0"/>
                <a:cs typeface="Ebrima" pitchFamily="2" charset="0"/>
              </a:rPr>
              <a:t>analysis of requirements.</a:t>
            </a:r>
          </a:p>
          <a:p>
            <a:pPr algn="just"/>
            <a:endParaRPr lang="en-GB" sz="2400" dirty="0" smtClean="0">
              <a:latin typeface="Ebrima" pitchFamily="2" charset="0"/>
              <a:ea typeface="Ebrima" pitchFamily="2" charset="0"/>
              <a:cs typeface="Ebrima" pitchFamily="2" charset="0"/>
            </a:endParaRPr>
          </a:p>
          <a:p>
            <a:pPr algn="just"/>
            <a:r>
              <a:rPr lang="en-GB" sz="2400" dirty="0">
                <a:latin typeface="Ebrima" pitchFamily="2" charset="0"/>
                <a:ea typeface="Ebrima" pitchFamily="2" charset="0"/>
                <a:cs typeface="Ebrima" pitchFamily="2" charset="0"/>
              </a:rPr>
              <a:t>for example, once </a:t>
            </a:r>
            <a:r>
              <a:rPr lang="en-GB" sz="2400" dirty="0" smtClean="0">
                <a:latin typeface="Ebrima" pitchFamily="2" charset="0"/>
                <a:ea typeface="Ebrima" pitchFamily="2" charset="0"/>
                <a:cs typeface="Ebrima" pitchFamily="2" charset="0"/>
              </a:rPr>
              <a:t>a set </a:t>
            </a:r>
            <a:r>
              <a:rPr lang="en-GB" sz="2400" dirty="0">
                <a:latin typeface="Ebrima" pitchFamily="2" charset="0"/>
                <a:ea typeface="Ebrima" pitchFamily="2" charset="0"/>
                <a:cs typeface="Ebrima" pitchFamily="2" charset="0"/>
              </a:rPr>
              <a:t>of requirements has been allocated to a </a:t>
            </a:r>
            <a:r>
              <a:rPr lang="en-GB" sz="2400" dirty="0" smtClean="0">
                <a:latin typeface="Ebrima" pitchFamily="2" charset="0"/>
                <a:ea typeface="Ebrima" pitchFamily="2" charset="0"/>
                <a:cs typeface="Ebrima" pitchFamily="2" charset="0"/>
              </a:rPr>
              <a:t>component, the </a:t>
            </a:r>
            <a:r>
              <a:rPr lang="en-GB" sz="2400" dirty="0">
                <a:latin typeface="Ebrima" pitchFamily="2" charset="0"/>
                <a:ea typeface="Ebrima" pitchFamily="2" charset="0"/>
                <a:cs typeface="Ebrima" pitchFamily="2" charset="0"/>
              </a:rPr>
              <a:t>individual requirements can be </a:t>
            </a:r>
            <a:r>
              <a:rPr lang="en-GB" sz="2400" dirty="0" smtClean="0">
                <a:latin typeface="Ebrima" pitchFamily="2" charset="0"/>
                <a:ea typeface="Ebrima" pitchFamily="2" charset="0"/>
                <a:cs typeface="Ebrima" pitchFamily="2" charset="0"/>
              </a:rPr>
              <a:t>further analysed </a:t>
            </a:r>
            <a:r>
              <a:rPr lang="en-GB" sz="2400" dirty="0">
                <a:latin typeface="Ebrima" pitchFamily="2" charset="0"/>
                <a:ea typeface="Ebrima" pitchFamily="2" charset="0"/>
                <a:cs typeface="Ebrima" pitchFamily="2" charset="0"/>
              </a:rPr>
              <a:t>to discover further requirements on </a:t>
            </a:r>
            <a:r>
              <a:rPr lang="en-GB" sz="2400" dirty="0" smtClean="0">
                <a:latin typeface="Ebrima" pitchFamily="2" charset="0"/>
                <a:ea typeface="Ebrima" pitchFamily="2" charset="0"/>
                <a:cs typeface="Ebrima" pitchFamily="2" charset="0"/>
              </a:rPr>
              <a:t>how the </a:t>
            </a:r>
            <a:r>
              <a:rPr lang="en-GB" sz="2400" dirty="0">
                <a:latin typeface="Ebrima" pitchFamily="2" charset="0"/>
                <a:ea typeface="Ebrima" pitchFamily="2" charset="0"/>
                <a:cs typeface="Ebrima" pitchFamily="2" charset="0"/>
              </a:rPr>
              <a:t>component needs to interact with other </a:t>
            </a:r>
            <a:r>
              <a:rPr lang="en-GB" sz="2400" dirty="0" smtClean="0">
                <a:latin typeface="Ebrima" pitchFamily="2" charset="0"/>
                <a:ea typeface="Ebrima" pitchFamily="2" charset="0"/>
                <a:cs typeface="Ebrima" pitchFamily="2" charset="0"/>
              </a:rPr>
              <a:t>components in </a:t>
            </a:r>
            <a:r>
              <a:rPr lang="en-GB" sz="2400" dirty="0">
                <a:latin typeface="Ebrima" pitchFamily="2" charset="0"/>
                <a:ea typeface="Ebrima" pitchFamily="2" charset="0"/>
                <a:cs typeface="Ebrima" pitchFamily="2" charset="0"/>
              </a:rPr>
              <a:t>order to satisfy the allocated requirements</a:t>
            </a:r>
            <a:r>
              <a:rPr lang="en-GB" sz="2400" dirty="0" smtClean="0">
                <a:latin typeface="Ebrima" pitchFamily="2" charset="0"/>
                <a:ea typeface="Ebrima" pitchFamily="2" charset="0"/>
                <a:cs typeface="Ebrima" pitchFamily="2" charset="0"/>
              </a:rPr>
              <a:t>.</a:t>
            </a:r>
            <a:endParaRPr lang="en-GB" sz="2400"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970846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70C0"/>
                </a:solidFill>
                <a:latin typeface="Ebrima" pitchFamily="2" charset="0"/>
                <a:ea typeface="Ebrima" pitchFamily="2" charset="0"/>
                <a:cs typeface="Ebrima" pitchFamily="2" charset="0"/>
              </a:rPr>
              <a:t>Cont’d…</a:t>
            </a:r>
            <a:endParaRPr lang="en-US" sz="4400" dirty="0"/>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16</a:t>
            </a:fld>
            <a:endParaRPr lang="en-US"/>
          </a:p>
        </p:txBody>
      </p:sp>
      <p:sp>
        <p:nvSpPr>
          <p:cNvPr id="5" name="Content Placeholder 4"/>
          <p:cNvSpPr>
            <a:spLocks noGrp="1"/>
          </p:cNvSpPr>
          <p:nvPr>
            <p:ph sz="quarter" idx="1"/>
          </p:nvPr>
        </p:nvSpPr>
        <p:spPr/>
        <p:txBody>
          <a:bodyPr/>
          <a:lstStyle/>
          <a:p>
            <a:pPr algn="just"/>
            <a:r>
              <a:rPr lang="en-GB" dirty="0">
                <a:latin typeface="Ebrima" pitchFamily="2" charset="0"/>
                <a:ea typeface="Ebrima" pitchFamily="2" charset="0"/>
                <a:cs typeface="Ebrima" pitchFamily="2" charset="0"/>
              </a:rPr>
              <a:t>In large projects, allocation stimulates </a:t>
            </a:r>
            <a:r>
              <a:rPr lang="en-GB" dirty="0" smtClean="0">
                <a:latin typeface="Ebrima" pitchFamily="2" charset="0"/>
                <a:ea typeface="Ebrima" pitchFamily="2" charset="0"/>
                <a:cs typeface="Ebrima" pitchFamily="2" charset="0"/>
              </a:rPr>
              <a:t>a new </a:t>
            </a:r>
            <a:r>
              <a:rPr lang="en-GB" dirty="0">
                <a:latin typeface="Ebrima" pitchFamily="2" charset="0"/>
                <a:ea typeface="Ebrima" pitchFamily="2" charset="0"/>
                <a:cs typeface="Ebrima" pitchFamily="2" charset="0"/>
              </a:rPr>
              <a:t>round of analysis for each </a:t>
            </a:r>
            <a:r>
              <a:rPr lang="en-GB" dirty="0" smtClean="0">
                <a:latin typeface="Ebrima" pitchFamily="2" charset="0"/>
                <a:ea typeface="Ebrima" pitchFamily="2" charset="0"/>
                <a:cs typeface="Ebrima" pitchFamily="2" charset="0"/>
              </a:rPr>
              <a:t>subsystem.</a:t>
            </a:r>
          </a:p>
          <a:p>
            <a:pPr algn="just"/>
            <a:endParaRPr lang="en-US" dirty="0">
              <a:latin typeface="Ebrima" pitchFamily="2" charset="0"/>
              <a:ea typeface="Ebrima" pitchFamily="2" charset="0"/>
              <a:cs typeface="Ebrima" pitchFamily="2" charset="0"/>
            </a:endParaRPr>
          </a:p>
          <a:p>
            <a:pPr algn="just"/>
            <a:endParaRPr lang="en-GB" dirty="0" smtClean="0">
              <a:latin typeface="Ebrima" pitchFamily="2" charset="0"/>
              <a:ea typeface="Ebrima" pitchFamily="2" charset="0"/>
              <a:cs typeface="Ebrima" pitchFamily="2" charset="0"/>
            </a:endParaRPr>
          </a:p>
          <a:p>
            <a:pPr algn="just"/>
            <a:r>
              <a:rPr lang="en-GB" dirty="0">
                <a:latin typeface="Ebrima" pitchFamily="2" charset="0"/>
                <a:ea typeface="Ebrima" pitchFamily="2" charset="0"/>
                <a:cs typeface="Ebrima" pitchFamily="2" charset="0"/>
              </a:rPr>
              <a:t>Architectural design is closely identified with conceptual modeling. The mapping from real-world domain entities to software components is not always obvious, so architectural design is identified as a separate topic. The requirements of notations and methods are broadly the same for both conceptual modeling and architectural design.</a:t>
            </a:r>
          </a:p>
        </p:txBody>
      </p:sp>
    </p:spTree>
    <p:extLst>
      <p:ext uri="{BB962C8B-B14F-4D97-AF65-F5344CB8AC3E}">
        <p14:creationId xmlns:p14="http://schemas.microsoft.com/office/powerpoint/2010/main" val="25482791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a:solidFill>
                  <a:srgbClr val="0070C0"/>
                </a:solidFill>
                <a:latin typeface="Ebrima" pitchFamily="2" charset="0"/>
                <a:ea typeface="Ebrima" pitchFamily="2" charset="0"/>
                <a:cs typeface="Ebrima" pitchFamily="2" charset="0"/>
              </a:rPr>
              <a:t>Requirements Negotiation</a:t>
            </a:r>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17</a:t>
            </a:fld>
            <a:endParaRPr lang="en-US"/>
          </a:p>
        </p:txBody>
      </p:sp>
      <p:sp>
        <p:nvSpPr>
          <p:cNvPr id="5" name="Content Placeholder 4"/>
          <p:cNvSpPr>
            <a:spLocks noGrp="1"/>
          </p:cNvSpPr>
          <p:nvPr>
            <p:ph sz="quarter" idx="1"/>
          </p:nvPr>
        </p:nvSpPr>
        <p:spPr>
          <a:xfrm>
            <a:off x="457200" y="1371600"/>
            <a:ext cx="8229600" cy="4724400"/>
          </a:xfrm>
        </p:spPr>
        <p:txBody>
          <a:bodyPr/>
          <a:lstStyle/>
          <a:p>
            <a:pPr algn="just"/>
            <a:r>
              <a:rPr lang="en-GB" dirty="0">
                <a:latin typeface="Ebrima" pitchFamily="2" charset="0"/>
                <a:ea typeface="Ebrima" pitchFamily="2" charset="0"/>
                <a:cs typeface="Ebrima" pitchFamily="2" charset="0"/>
              </a:rPr>
              <a:t>Another term commonly used for this sub-topic is "conflict resolution". </a:t>
            </a:r>
            <a:endParaRPr lang="en-GB" dirty="0" smtClean="0">
              <a:latin typeface="Ebrima" pitchFamily="2" charset="0"/>
              <a:ea typeface="Ebrima" pitchFamily="2" charset="0"/>
              <a:cs typeface="Ebrima" pitchFamily="2" charset="0"/>
            </a:endParaRPr>
          </a:p>
          <a:p>
            <a:pPr algn="just"/>
            <a:endParaRPr lang="en-GB" dirty="0">
              <a:latin typeface="Ebrima" pitchFamily="2" charset="0"/>
              <a:ea typeface="Ebrima" pitchFamily="2" charset="0"/>
              <a:cs typeface="Ebrima" pitchFamily="2" charset="0"/>
            </a:endParaRPr>
          </a:p>
          <a:p>
            <a:pPr algn="just"/>
            <a:r>
              <a:rPr lang="en-GB" dirty="0" smtClean="0">
                <a:latin typeface="Ebrima" pitchFamily="2" charset="0"/>
                <a:ea typeface="Ebrima" pitchFamily="2" charset="0"/>
                <a:cs typeface="Ebrima" pitchFamily="2" charset="0"/>
              </a:rPr>
              <a:t>This </a:t>
            </a:r>
            <a:r>
              <a:rPr lang="en-GB" dirty="0">
                <a:latin typeface="Ebrima" pitchFamily="2" charset="0"/>
                <a:ea typeface="Ebrima" pitchFamily="2" charset="0"/>
                <a:cs typeface="Ebrima" pitchFamily="2" charset="0"/>
              </a:rPr>
              <a:t>concerns resolving problems with requirements where conflicts occur between two stakeholders requiring mutually incompatible features, between requirements and resources, or between functional and non-functional requirements. </a:t>
            </a:r>
            <a:endParaRPr lang="en-GB" dirty="0" smtClean="0">
              <a:latin typeface="Ebrima" pitchFamily="2" charset="0"/>
              <a:ea typeface="Ebrima" pitchFamily="2" charset="0"/>
              <a:cs typeface="Ebrima" pitchFamily="2" charset="0"/>
            </a:endParaRPr>
          </a:p>
          <a:p>
            <a:pPr algn="just"/>
            <a:endParaRPr lang="en-GB"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35449479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70C0"/>
                </a:solidFill>
                <a:latin typeface="Ebrima" pitchFamily="2" charset="0"/>
                <a:ea typeface="Ebrima" pitchFamily="2" charset="0"/>
                <a:cs typeface="Ebrima" pitchFamily="2" charset="0"/>
              </a:rPr>
              <a:t>Cont’d…</a:t>
            </a:r>
            <a:endParaRPr lang="en-GB" sz="4400" dirty="0"/>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18</a:t>
            </a:fld>
            <a:endParaRPr lang="en-US"/>
          </a:p>
        </p:txBody>
      </p:sp>
      <p:sp>
        <p:nvSpPr>
          <p:cNvPr id="5" name="Content Placeholder 4"/>
          <p:cNvSpPr>
            <a:spLocks noGrp="1"/>
          </p:cNvSpPr>
          <p:nvPr>
            <p:ph sz="quarter" idx="1"/>
          </p:nvPr>
        </p:nvSpPr>
        <p:spPr/>
        <p:txBody>
          <a:bodyPr>
            <a:normAutofit/>
          </a:bodyPr>
          <a:lstStyle/>
          <a:p>
            <a:pPr algn="just"/>
            <a:r>
              <a:rPr lang="en-GB" dirty="0">
                <a:latin typeface="Ebrima" pitchFamily="2" charset="0"/>
                <a:ea typeface="Ebrima" pitchFamily="2" charset="0"/>
                <a:cs typeface="Ebrima" pitchFamily="2" charset="0"/>
              </a:rPr>
              <a:t>In most cases, it is unwise for the software engineer to make a unilateral decision, and so it becomes necessary to consult with the stakeholder(s) to reach a consensus on an appropriate trade-off</a:t>
            </a:r>
            <a:r>
              <a:rPr lang="en-GB" dirty="0" smtClean="0">
                <a:latin typeface="Ebrima" pitchFamily="2" charset="0"/>
                <a:ea typeface="Ebrima" pitchFamily="2" charset="0"/>
                <a:cs typeface="Ebrima" pitchFamily="2" charset="0"/>
              </a:rPr>
              <a:t>.</a:t>
            </a:r>
          </a:p>
          <a:p>
            <a:pPr algn="just"/>
            <a:endParaRPr lang="en-US" dirty="0">
              <a:latin typeface="Ebrima" pitchFamily="2" charset="0"/>
              <a:ea typeface="Ebrima" pitchFamily="2" charset="0"/>
              <a:cs typeface="Ebrima" pitchFamily="2" charset="0"/>
            </a:endParaRPr>
          </a:p>
          <a:p>
            <a:pPr algn="just"/>
            <a:endParaRPr lang="en-GB" dirty="0" smtClean="0">
              <a:latin typeface="Ebrima" pitchFamily="2" charset="0"/>
              <a:ea typeface="Ebrima" pitchFamily="2" charset="0"/>
              <a:cs typeface="Ebrima" pitchFamily="2" charset="0"/>
            </a:endParaRPr>
          </a:p>
          <a:p>
            <a:pPr algn="just"/>
            <a:r>
              <a:rPr lang="en-GB" dirty="0">
                <a:latin typeface="Ebrima" pitchFamily="2" charset="0"/>
                <a:ea typeface="Ebrima" pitchFamily="2" charset="0"/>
                <a:cs typeface="Ebrima" pitchFamily="2" charset="0"/>
              </a:rPr>
              <a:t>It is often important for contractual reasons that such decisions be traceable back to the customer</a:t>
            </a:r>
            <a:r>
              <a:rPr lang="en-GB" dirty="0" smtClean="0">
                <a:latin typeface="Ebrima" pitchFamily="2" charset="0"/>
                <a:ea typeface="Ebrima" pitchFamily="2" charset="0"/>
                <a:cs typeface="Ebrima" pitchFamily="2" charset="0"/>
              </a:rPr>
              <a:t>.</a:t>
            </a:r>
          </a:p>
        </p:txBody>
      </p:sp>
    </p:spTree>
    <p:extLst>
      <p:ext uri="{BB962C8B-B14F-4D97-AF65-F5344CB8AC3E}">
        <p14:creationId xmlns:p14="http://schemas.microsoft.com/office/powerpoint/2010/main" val="27297364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a:solidFill>
                  <a:srgbClr val="0070C0"/>
                </a:solidFill>
                <a:latin typeface="Ebrima" pitchFamily="2" charset="0"/>
                <a:ea typeface="Ebrima" pitchFamily="2" charset="0"/>
                <a:cs typeface="Ebrima" pitchFamily="2" charset="0"/>
              </a:rPr>
              <a:t>Requirements prioritization</a:t>
            </a:r>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19</a:t>
            </a:fld>
            <a:endParaRPr lang="en-US"/>
          </a:p>
        </p:txBody>
      </p:sp>
      <p:sp>
        <p:nvSpPr>
          <p:cNvPr id="5" name="Content Placeholder 4"/>
          <p:cNvSpPr>
            <a:spLocks noGrp="1"/>
          </p:cNvSpPr>
          <p:nvPr>
            <p:ph sz="quarter" idx="1"/>
          </p:nvPr>
        </p:nvSpPr>
        <p:spPr/>
        <p:txBody>
          <a:bodyPr/>
          <a:lstStyle/>
          <a:p>
            <a:pPr algn="just"/>
            <a:r>
              <a:rPr lang="en-GB" dirty="0">
                <a:latin typeface="Ebrima" pitchFamily="2" charset="0"/>
                <a:ea typeface="Ebrima" pitchFamily="2" charset="0"/>
                <a:cs typeface="Ebrima" pitchFamily="2" charset="0"/>
              </a:rPr>
              <a:t>Requirements prioritization is necessary, not only as a means to filter important requirements, but also in order to resolve conflicts and plan for staged deliveries, which means making complex decisions that require detailed domain knowledge and good estimation skills.</a:t>
            </a:r>
          </a:p>
          <a:p>
            <a:pPr algn="just"/>
            <a:endParaRPr lang="en-GB" dirty="0" smtClean="0">
              <a:latin typeface="Ebrima" pitchFamily="2" charset="0"/>
              <a:ea typeface="Ebrima" pitchFamily="2" charset="0"/>
              <a:cs typeface="Ebrima" pitchFamily="2" charset="0"/>
            </a:endParaRPr>
          </a:p>
          <a:p>
            <a:pPr algn="just"/>
            <a:r>
              <a:rPr lang="en-GB" dirty="0" smtClean="0">
                <a:latin typeface="Ebrima" pitchFamily="2" charset="0"/>
                <a:ea typeface="Ebrima" pitchFamily="2" charset="0"/>
                <a:cs typeface="Ebrima" pitchFamily="2" charset="0"/>
              </a:rPr>
              <a:t>Another </a:t>
            </a:r>
            <a:r>
              <a:rPr lang="en-GB" dirty="0">
                <a:latin typeface="Ebrima" pitchFamily="2" charset="0"/>
                <a:ea typeface="Ebrima" pitchFamily="2" charset="0"/>
                <a:cs typeface="Ebrima" pitchFamily="2" charset="0"/>
              </a:rPr>
              <a:t>requirements </a:t>
            </a:r>
            <a:r>
              <a:rPr lang="en-GB" dirty="0" smtClean="0">
                <a:latin typeface="Ebrima" pitchFamily="2" charset="0"/>
                <a:ea typeface="Ebrima" pitchFamily="2" charset="0"/>
                <a:cs typeface="Ebrima" pitchFamily="2" charset="0"/>
              </a:rPr>
              <a:t>prioritization approach called the analytic hierarchy process </a:t>
            </a:r>
            <a:r>
              <a:rPr lang="en-GB" dirty="0">
                <a:latin typeface="Ebrima" pitchFamily="2" charset="0"/>
                <a:ea typeface="Ebrima" pitchFamily="2" charset="0"/>
                <a:cs typeface="Ebrima" pitchFamily="2" charset="0"/>
              </a:rPr>
              <a:t>involves comparing all unique pairs </a:t>
            </a:r>
            <a:r>
              <a:rPr lang="en-GB" dirty="0" smtClean="0">
                <a:latin typeface="Ebrima" pitchFamily="2" charset="0"/>
                <a:ea typeface="Ebrima" pitchFamily="2" charset="0"/>
                <a:cs typeface="Ebrima" pitchFamily="2" charset="0"/>
              </a:rPr>
              <a:t>of requirements </a:t>
            </a:r>
            <a:r>
              <a:rPr lang="en-GB" dirty="0">
                <a:latin typeface="Ebrima" pitchFamily="2" charset="0"/>
                <a:ea typeface="Ebrima" pitchFamily="2" charset="0"/>
                <a:cs typeface="Ebrima" pitchFamily="2" charset="0"/>
              </a:rPr>
              <a:t>to determine which of the two is </a:t>
            </a:r>
            <a:r>
              <a:rPr lang="en-GB" dirty="0" smtClean="0">
                <a:latin typeface="Ebrima" pitchFamily="2" charset="0"/>
                <a:ea typeface="Ebrima" pitchFamily="2" charset="0"/>
                <a:cs typeface="Ebrima" pitchFamily="2" charset="0"/>
              </a:rPr>
              <a:t>of higher </a:t>
            </a:r>
            <a:r>
              <a:rPr lang="en-GB" dirty="0">
                <a:latin typeface="Ebrima" pitchFamily="2" charset="0"/>
                <a:ea typeface="Ebrima" pitchFamily="2" charset="0"/>
                <a:cs typeface="Ebrima" pitchFamily="2" charset="0"/>
              </a:rPr>
              <a:t>priority, and to what extent.</a:t>
            </a:r>
          </a:p>
        </p:txBody>
      </p:sp>
    </p:spTree>
    <p:extLst>
      <p:ext uri="{BB962C8B-B14F-4D97-AF65-F5344CB8AC3E}">
        <p14:creationId xmlns:p14="http://schemas.microsoft.com/office/powerpoint/2010/main" val="33085277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Autofit/>
          </a:bodyPr>
          <a:lstStyle/>
          <a:p>
            <a:pPr marL="0" indent="0">
              <a:lnSpc>
                <a:spcPct val="150000"/>
              </a:lnSpc>
            </a:pPr>
            <a:r>
              <a:rPr lang="en-US" sz="4400" b="1" dirty="0">
                <a:solidFill>
                  <a:srgbClr val="0070C0"/>
                </a:solidFill>
                <a:latin typeface="Ebrima" pitchFamily="2" charset="0"/>
                <a:ea typeface="Ebrima" pitchFamily="2" charset="0"/>
                <a:cs typeface="Ebrima" pitchFamily="2" charset="0"/>
              </a:rPr>
              <a:t>Topics </a:t>
            </a:r>
            <a:r>
              <a:rPr lang="en-US" sz="4400" b="1" dirty="0" smtClean="0">
                <a:solidFill>
                  <a:srgbClr val="0070C0"/>
                </a:solidFill>
                <a:latin typeface="Ebrima" pitchFamily="2" charset="0"/>
                <a:ea typeface="Ebrima" pitchFamily="2" charset="0"/>
                <a:cs typeface="Ebrima" pitchFamily="2" charset="0"/>
              </a:rPr>
              <a:t>to be covered</a:t>
            </a:r>
            <a:endParaRPr lang="en-US" sz="4400" b="1" dirty="0">
              <a:solidFill>
                <a:srgbClr val="0070C0"/>
              </a:solidFill>
              <a:latin typeface="Ebrima" pitchFamily="2" charset="0"/>
              <a:ea typeface="Ebrima" pitchFamily="2" charset="0"/>
              <a:cs typeface="Ebrima" pitchFamily="2" charset="0"/>
            </a:endParaRPr>
          </a:p>
        </p:txBody>
      </p:sp>
      <p:sp>
        <p:nvSpPr>
          <p:cNvPr id="5" name="Slide Number Placeholder 4"/>
          <p:cNvSpPr>
            <a:spLocks noGrp="1"/>
          </p:cNvSpPr>
          <p:nvPr>
            <p:ph type="sldNum" sz="quarter" idx="12"/>
          </p:nvPr>
        </p:nvSpPr>
        <p:spPr/>
        <p:txBody>
          <a:bodyPr/>
          <a:lstStyle/>
          <a:p>
            <a:pPr>
              <a:defRPr/>
            </a:pPr>
            <a:fld id="{9D941D77-6405-4384-8A4C-DCE5959F80A4}" type="slidenum">
              <a:rPr lang="en-US" smtClean="0"/>
              <a:pPr>
                <a:defRPr/>
              </a:pPr>
              <a:t>2</a:t>
            </a:fld>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5433365"/>
              </p:ext>
            </p:extLst>
          </p:nvPr>
        </p:nvGraphicFramePr>
        <p:xfrm>
          <a:off x="381000" y="1371600"/>
          <a:ext cx="8534400" cy="3810000"/>
        </p:xfrm>
        <a:graphic>
          <a:graphicData uri="http://schemas.openxmlformats.org/drawingml/2006/table">
            <a:tbl>
              <a:tblPr firstRow="1" bandRow="1">
                <a:tableStyleId>{5C22544A-7EE6-4342-B048-85BDC9FD1C3A}</a:tableStyleId>
              </a:tblPr>
              <a:tblGrid>
                <a:gridCol w="7428090"/>
                <a:gridCol w="1106310"/>
              </a:tblGrid>
              <a:tr h="3810000">
                <a:tc>
                  <a:txBody>
                    <a:bodyPr/>
                    <a:lstStyle/>
                    <a:p>
                      <a:pPr marL="742950" lvl="1" indent="-285750" algn="l">
                        <a:lnSpc>
                          <a:spcPct val="150000"/>
                        </a:lnSpc>
                        <a:buClrTx/>
                        <a:buFont typeface="Arial" pitchFamily="34" charset="0"/>
                        <a:buChar char="•"/>
                      </a:pPr>
                      <a:r>
                        <a:rPr kumimoji="0" lang="en-US" sz="2400" b="0" kern="1200" dirty="0" smtClean="0">
                          <a:solidFill>
                            <a:schemeClr val="tx1"/>
                          </a:solidFill>
                          <a:effectLst/>
                          <a:latin typeface="Ebrima" pitchFamily="2" charset="0"/>
                          <a:ea typeface="Ebrima" pitchFamily="2" charset="0"/>
                          <a:cs typeface="Ebrima" pitchFamily="2" charset="0"/>
                        </a:rPr>
                        <a:t>Requirements Classification</a:t>
                      </a:r>
                    </a:p>
                    <a:p>
                      <a:pPr marL="742950" lvl="1" indent="-285750" algn="l">
                        <a:lnSpc>
                          <a:spcPct val="150000"/>
                        </a:lnSpc>
                        <a:buFont typeface="Arial" pitchFamily="34" charset="0"/>
                        <a:buChar char="•"/>
                      </a:pPr>
                      <a:r>
                        <a:rPr kumimoji="0" lang="en-US" sz="2400" b="0" kern="1200" dirty="0" smtClean="0">
                          <a:solidFill>
                            <a:schemeClr val="tx1"/>
                          </a:solidFill>
                          <a:effectLst/>
                          <a:latin typeface="Ebrima" pitchFamily="2" charset="0"/>
                          <a:ea typeface="Ebrima" pitchFamily="2" charset="0"/>
                          <a:cs typeface="Ebrima" pitchFamily="2" charset="0"/>
                        </a:rPr>
                        <a:t>Conceptual Modeling </a:t>
                      </a:r>
                    </a:p>
                    <a:p>
                      <a:pPr marL="742950" lvl="1" indent="-285750" algn="l">
                        <a:lnSpc>
                          <a:spcPct val="150000"/>
                        </a:lnSpc>
                        <a:buFont typeface="Arial" pitchFamily="34" charset="0"/>
                        <a:buChar char="•"/>
                      </a:pPr>
                      <a:r>
                        <a:rPr kumimoji="0" lang="en-US" sz="2400" b="0" kern="1200" dirty="0" smtClean="0">
                          <a:solidFill>
                            <a:schemeClr val="tx1"/>
                          </a:solidFill>
                          <a:effectLst/>
                          <a:latin typeface="Ebrima" pitchFamily="2" charset="0"/>
                          <a:ea typeface="Ebrima" pitchFamily="2" charset="0"/>
                          <a:cs typeface="Ebrima" pitchFamily="2" charset="0"/>
                        </a:rPr>
                        <a:t>Architectural Design</a:t>
                      </a:r>
                      <a:r>
                        <a:rPr kumimoji="0" lang="en-US" sz="2400" b="0" kern="1200" baseline="0" dirty="0" smtClean="0">
                          <a:solidFill>
                            <a:schemeClr val="tx1"/>
                          </a:solidFill>
                          <a:effectLst/>
                          <a:latin typeface="Ebrima" pitchFamily="2" charset="0"/>
                          <a:ea typeface="Ebrima" pitchFamily="2" charset="0"/>
                          <a:cs typeface="Ebrima" pitchFamily="2" charset="0"/>
                        </a:rPr>
                        <a:t> &amp;</a:t>
                      </a:r>
                      <a:r>
                        <a:rPr kumimoji="0" lang="en-US" sz="2400" b="0" kern="1200" dirty="0" smtClean="0">
                          <a:solidFill>
                            <a:schemeClr val="tx1"/>
                          </a:solidFill>
                          <a:effectLst/>
                          <a:latin typeface="Ebrima" pitchFamily="2" charset="0"/>
                          <a:ea typeface="Ebrima" pitchFamily="2" charset="0"/>
                          <a:cs typeface="Ebrima" pitchFamily="2" charset="0"/>
                        </a:rPr>
                        <a:t> Requirements Allocation</a:t>
                      </a:r>
                    </a:p>
                    <a:p>
                      <a:pPr marL="742950" lvl="1" indent="-285750" algn="l">
                        <a:lnSpc>
                          <a:spcPct val="150000"/>
                        </a:lnSpc>
                        <a:buFont typeface="Arial" pitchFamily="34" charset="0"/>
                        <a:buChar char="•"/>
                      </a:pPr>
                      <a:r>
                        <a:rPr kumimoji="0" lang="en-US" sz="2400" b="0" kern="1200" dirty="0" smtClean="0">
                          <a:solidFill>
                            <a:schemeClr val="tx1"/>
                          </a:solidFill>
                          <a:effectLst/>
                          <a:latin typeface="Ebrima" pitchFamily="2" charset="0"/>
                          <a:ea typeface="Ebrima" pitchFamily="2" charset="0"/>
                          <a:cs typeface="Ebrima" pitchFamily="2" charset="0"/>
                        </a:rPr>
                        <a:t>Requirements Negotiation</a:t>
                      </a:r>
                    </a:p>
                    <a:p>
                      <a:pPr marL="742950" lvl="1" indent="-285750" algn="l">
                        <a:lnSpc>
                          <a:spcPct val="150000"/>
                        </a:lnSpc>
                        <a:buFont typeface="Arial" pitchFamily="34" charset="0"/>
                        <a:buChar char="•"/>
                      </a:pPr>
                      <a:r>
                        <a:rPr kumimoji="0" lang="en-US" sz="2400" b="0" kern="1200" dirty="0" smtClean="0">
                          <a:solidFill>
                            <a:schemeClr val="tx1"/>
                          </a:solidFill>
                          <a:effectLst/>
                          <a:latin typeface="Ebrima" pitchFamily="2" charset="0"/>
                          <a:ea typeface="Ebrima" pitchFamily="2" charset="0"/>
                          <a:cs typeface="Ebrima" pitchFamily="2" charset="0"/>
                        </a:rPr>
                        <a:t>Formal Analysis</a:t>
                      </a:r>
                    </a:p>
                  </a:txBody>
                  <a:tcPr marL="62768" marR="62768" marT="34290" marB="34290">
                    <a:noFill/>
                  </a:tcPr>
                </a:tc>
                <a:tc>
                  <a:txBody>
                    <a:bodyPr/>
                    <a:lstStyle/>
                    <a:p>
                      <a:pPr algn="just"/>
                      <a:endParaRPr lang="en-US" sz="2400" b="0" dirty="0" smtClean="0">
                        <a:solidFill>
                          <a:schemeClr val="tx1"/>
                        </a:solidFill>
                        <a:latin typeface="Ebrima" pitchFamily="2" charset="0"/>
                        <a:ea typeface="Ebrima" pitchFamily="2" charset="0"/>
                        <a:cs typeface="Ebrima" pitchFamily="2" charset="0"/>
                      </a:endParaRPr>
                    </a:p>
                    <a:p>
                      <a:pPr marL="738188" indent="0" algn="just"/>
                      <a:endParaRPr lang="en-US" sz="2400" b="0" dirty="0">
                        <a:solidFill>
                          <a:schemeClr val="tx1"/>
                        </a:solidFill>
                        <a:latin typeface="Ebrima" pitchFamily="2" charset="0"/>
                        <a:ea typeface="Ebrima" pitchFamily="2" charset="0"/>
                        <a:cs typeface="Ebrima" pitchFamily="2" charset="0"/>
                      </a:endParaRPr>
                    </a:p>
                  </a:txBody>
                  <a:tcPr marL="62768" marR="62768" marT="34290" marB="34290">
                    <a:noFill/>
                  </a:tcPr>
                </a:tc>
              </a:tr>
            </a:tbl>
          </a:graphicData>
        </a:graphic>
      </p:graphicFrame>
      <p:sp>
        <p:nvSpPr>
          <p:cNvPr id="3" name="Footer Placeholder 2"/>
          <p:cNvSpPr>
            <a:spLocks noGrp="1"/>
          </p:cNvSpPr>
          <p:nvPr>
            <p:ph type="ftr" sz="quarter" idx="11"/>
          </p:nvPr>
        </p:nvSpPr>
        <p:spPr/>
        <p:txBody>
          <a:bodyPr/>
          <a:lstStyle/>
          <a:p>
            <a:pPr algn="ctr">
              <a:defRPr/>
            </a:pPr>
            <a:r>
              <a:rPr lang="en-US" smtClean="0">
                <a:solidFill>
                  <a:srgbClr val="04617B">
                    <a:shade val="90000"/>
                  </a:srgbClr>
                </a:solidFill>
              </a:rPr>
              <a:t>By: Yoseph B.</a:t>
            </a:r>
            <a:endParaRPr lang="en-US">
              <a:solidFill>
                <a:srgbClr val="04617B">
                  <a:shade val="90000"/>
                </a:srgbClr>
              </a:solidFill>
            </a:endParaRPr>
          </a:p>
        </p:txBody>
      </p:sp>
    </p:spTree>
    <p:extLst>
      <p:ext uri="{BB962C8B-B14F-4D97-AF65-F5344CB8AC3E}">
        <p14:creationId xmlns:p14="http://schemas.microsoft.com/office/powerpoint/2010/main" val="18991743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a:solidFill>
                  <a:srgbClr val="0070C0"/>
                </a:solidFill>
                <a:latin typeface="Ebrima" pitchFamily="2" charset="0"/>
                <a:ea typeface="Ebrima" pitchFamily="2" charset="0"/>
                <a:cs typeface="Ebrima" pitchFamily="2" charset="0"/>
              </a:rPr>
              <a:t>Formal Analysis</a:t>
            </a:r>
            <a:endParaRPr lang="en-US" sz="4400" b="1" dirty="0">
              <a:solidFill>
                <a:srgbClr val="0070C0"/>
              </a:solidFill>
              <a:latin typeface="Ebrima" pitchFamily="2" charset="0"/>
              <a:ea typeface="Ebrima" pitchFamily="2" charset="0"/>
              <a:cs typeface="Ebrima" pitchFamily="2" charset="0"/>
            </a:endParaRPr>
          </a:p>
        </p:txBody>
      </p:sp>
      <p:sp>
        <p:nvSpPr>
          <p:cNvPr id="3" name="Footer Placeholder 2"/>
          <p:cNvSpPr>
            <a:spLocks noGrp="1"/>
          </p:cNvSpPr>
          <p:nvPr>
            <p:ph type="ftr" sz="quarter" idx="11"/>
          </p:nvPr>
        </p:nvSpPr>
        <p:spPr/>
        <p:txBody>
          <a:bodyPr/>
          <a:lstStyle/>
          <a:p>
            <a:pPr algn="ctr">
              <a:defRPr/>
            </a:pPr>
            <a:r>
              <a:rPr lang="en-US" smtClean="0">
                <a:solidFill>
                  <a:srgbClr val="04617B">
                    <a:shade val="90000"/>
                  </a:srgbClr>
                </a:solidFill>
              </a:rPr>
              <a:t>By: Yoseph B.</a:t>
            </a:r>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20</a:t>
            </a:fld>
            <a:endParaRPr lang="en-US"/>
          </a:p>
        </p:txBody>
      </p:sp>
      <p:sp>
        <p:nvSpPr>
          <p:cNvPr id="5" name="Content Placeholder 4"/>
          <p:cNvSpPr>
            <a:spLocks noGrp="1"/>
          </p:cNvSpPr>
          <p:nvPr>
            <p:ph sz="quarter" idx="1"/>
          </p:nvPr>
        </p:nvSpPr>
        <p:spPr>
          <a:xfrm>
            <a:off x="457200" y="1219200"/>
            <a:ext cx="8229600" cy="5105400"/>
          </a:xfrm>
        </p:spPr>
        <p:txBody>
          <a:bodyPr>
            <a:noAutofit/>
          </a:bodyPr>
          <a:lstStyle/>
          <a:p>
            <a:pPr algn="just"/>
            <a:r>
              <a:rPr lang="en-GB" sz="2800" dirty="0">
                <a:latin typeface="Ebrima" pitchFamily="2" charset="0"/>
                <a:ea typeface="Ebrima" pitchFamily="2" charset="0"/>
                <a:cs typeface="Ebrima" pitchFamily="2" charset="0"/>
              </a:rPr>
              <a:t>Formal analysis has made an impact on </a:t>
            </a:r>
            <a:r>
              <a:rPr lang="en-GB" sz="2800" dirty="0" smtClean="0">
                <a:latin typeface="Ebrima" pitchFamily="2" charset="0"/>
                <a:ea typeface="Ebrima" pitchFamily="2" charset="0"/>
                <a:cs typeface="Ebrima" pitchFamily="2" charset="0"/>
              </a:rPr>
              <a:t>some application </a:t>
            </a:r>
            <a:r>
              <a:rPr lang="en-GB" sz="2800" dirty="0">
                <a:latin typeface="Ebrima" pitchFamily="2" charset="0"/>
                <a:ea typeface="Ebrima" pitchFamily="2" charset="0"/>
                <a:cs typeface="Ebrima" pitchFamily="2" charset="0"/>
              </a:rPr>
              <a:t>domains, particularly those of </a:t>
            </a:r>
            <a:r>
              <a:rPr lang="en-GB" sz="2800" dirty="0" smtClean="0">
                <a:latin typeface="Ebrima" pitchFamily="2" charset="0"/>
                <a:ea typeface="Ebrima" pitchFamily="2" charset="0"/>
                <a:cs typeface="Ebrima" pitchFamily="2" charset="0"/>
              </a:rPr>
              <a:t>high integrity </a:t>
            </a:r>
            <a:r>
              <a:rPr lang="en-GB" sz="2800" dirty="0" smtClean="0">
                <a:latin typeface="Ebrima" pitchFamily="2" charset="0"/>
                <a:ea typeface="Ebrima" pitchFamily="2" charset="0"/>
                <a:cs typeface="Ebrima" pitchFamily="2" charset="0"/>
              </a:rPr>
              <a:t>systems</a:t>
            </a:r>
            <a:r>
              <a:rPr lang="en-GB" sz="2800" dirty="0" smtClean="0">
                <a:latin typeface="Ebrima" pitchFamily="2" charset="0"/>
                <a:ea typeface="Ebrima" pitchFamily="2" charset="0"/>
                <a:cs typeface="Ebrima" pitchFamily="2" charset="0"/>
              </a:rPr>
              <a:t>.</a:t>
            </a:r>
          </a:p>
          <a:p>
            <a:pPr algn="just"/>
            <a:endParaRPr lang="en-GB" sz="2800" dirty="0" smtClean="0">
              <a:latin typeface="Ebrima" pitchFamily="2" charset="0"/>
              <a:ea typeface="Ebrima" pitchFamily="2" charset="0"/>
              <a:cs typeface="Ebrima" pitchFamily="2" charset="0"/>
            </a:endParaRPr>
          </a:p>
          <a:p>
            <a:pPr algn="just"/>
            <a:r>
              <a:rPr lang="en-GB" sz="2800" dirty="0">
                <a:latin typeface="Ebrima" pitchFamily="2" charset="0"/>
                <a:ea typeface="Ebrima" pitchFamily="2" charset="0"/>
                <a:cs typeface="Ebrima" pitchFamily="2" charset="0"/>
              </a:rPr>
              <a:t>The formal expression </a:t>
            </a:r>
            <a:r>
              <a:rPr lang="en-GB" sz="2800" dirty="0" smtClean="0">
                <a:latin typeface="Ebrima" pitchFamily="2" charset="0"/>
                <a:ea typeface="Ebrima" pitchFamily="2" charset="0"/>
                <a:cs typeface="Ebrima" pitchFamily="2" charset="0"/>
              </a:rPr>
              <a:t>of requirements </a:t>
            </a:r>
            <a:r>
              <a:rPr lang="en-GB" sz="2800" dirty="0">
                <a:latin typeface="Ebrima" pitchFamily="2" charset="0"/>
                <a:ea typeface="Ebrima" pitchFamily="2" charset="0"/>
                <a:cs typeface="Ebrima" pitchFamily="2" charset="0"/>
              </a:rPr>
              <a:t>requires a language with </a:t>
            </a:r>
            <a:r>
              <a:rPr lang="en-GB" sz="2800" dirty="0" smtClean="0">
                <a:latin typeface="Ebrima" pitchFamily="2" charset="0"/>
                <a:ea typeface="Ebrima" pitchFamily="2" charset="0"/>
                <a:cs typeface="Ebrima" pitchFamily="2" charset="0"/>
              </a:rPr>
              <a:t>formally defined </a:t>
            </a:r>
            <a:r>
              <a:rPr lang="en-GB" sz="2800" dirty="0">
                <a:latin typeface="Ebrima" pitchFamily="2" charset="0"/>
                <a:ea typeface="Ebrima" pitchFamily="2" charset="0"/>
                <a:cs typeface="Ebrima" pitchFamily="2" charset="0"/>
              </a:rPr>
              <a:t>semantics</a:t>
            </a:r>
            <a:r>
              <a:rPr lang="en-GB" sz="2800" dirty="0" smtClean="0">
                <a:latin typeface="Ebrima" pitchFamily="2" charset="0"/>
                <a:ea typeface="Ebrima" pitchFamily="2" charset="0"/>
                <a:cs typeface="Ebrima" pitchFamily="2" charset="0"/>
              </a:rPr>
              <a:t>.</a:t>
            </a:r>
          </a:p>
          <a:p>
            <a:pPr algn="just"/>
            <a:endParaRPr lang="en-GB" sz="2800" dirty="0" smtClean="0">
              <a:latin typeface="Ebrima" pitchFamily="2" charset="0"/>
              <a:ea typeface="Ebrima" pitchFamily="2" charset="0"/>
              <a:cs typeface="Ebrima" pitchFamily="2" charset="0"/>
            </a:endParaRPr>
          </a:p>
          <a:p>
            <a:pPr algn="just"/>
            <a:r>
              <a:rPr lang="en-GB" sz="2800" dirty="0">
                <a:latin typeface="Ebrima" pitchFamily="2" charset="0"/>
                <a:ea typeface="Ebrima" pitchFamily="2" charset="0"/>
                <a:cs typeface="Ebrima" pitchFamily="2" charset="0"/>
              </a:rPr>
              <a:t>The use of a formal </a:t>
            </a:r>
            <a:r>
              <a:rPr lang="en-GB" sz="2800" dirty="0" smtClean="0">
                <a:latin typeface="Ebrima" pitchFamily="2" charset="0"/>
                <a:ea typeface="Ebrima" pitchFamily="2" charset="0"/>
                <a:cs typeface="Ebrima" pitchFamily="2" charset="0"/>
              </a:rPr>
              <a:t>analysis for </a:t>
            </a:r>
            <a:r>
              <a:rPr lang="en-GB" sz="2800" dirty="0">
                <a:latin typeface="Ebrima" pitchFamily="2" charset="0"/>
                <a:ea typeface="Ebrima" pitchFamily="2" charset="0"/>
                <a:cs typeface="Ebrima" pitchFamily="2" charset="0"/>
              </a:rPr>
              <a:t>requirements expression has two benefits.</a:t>
            </a:r>
          </a:p>
        </p:txBody>
      </p:sp>
    </p:spTree>
    <p:extLst>
      <p:ext uri="{BB962C8B-B14F-4D97-AF65-F5344CB8AC3E}">
        <p14:creationId xmlns:p14="http://schemas.microsoft.com/office/powerpoint/2010/main" val="14549314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70C0"/>
                </a:solidFill>
                <a:latin typeface="Ebrima" pitchFamily="2" charset="0"/>
                <a:ea typeface="Ebrima" pitchFamily="2" charset="0"/>
                <a:cs typeface="Ebrima" pitchFamily="2" charset="0"/>
              </a:rPr>
              <a:t>Cont’d…</a:t>
            </a:r>
            <a:endParaRPr lang="en-GB" sz="4400" dirty="0"/>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21</a:t>
            </a:fld>
            <a:endParaRPr lang="en-US"/>
          </a:p>
        </p:txBody>
      </p:sp>
      <p:sp>
        <p:nvSpPr>
          <p:cNvPr id="5" name="Content Placeholder 4"/>
          <p:cNvSpPr>
            <a:spLocks noGrp="1"/>
          </p:cNvSpPr>
          <p:nvPr>
            <p:ph sz="quarter" idx="1"/>
          </p:nvPr>
        </p:nvSpPr>
        <p:spPr>
          <a:xfrm>
            <a:off x="457200" y="1371600"/>
            <a:ext cx="8229600" cy="4495800"/>
          </a:xfrm>
        </p:spPr>
        <p:txBody>
          <a:bodyPr>
            <a:normAutofit/>
          </a:bodyPr>
          <a:lstStyle/>
          <a:p>
            <a:pPr algn="just"/>
            <a:r>
              <a:rPr lang="en-GB" dirty="0">
                <a:latin typeface="Ebrima" pitchFamily="2" charset="0"/>
                <a:ea typeface="Ebrima" pitchFamily="2" charset="0"/>
                <a:cs typeface="Ebrima" pitchFamily="2" charset="0"/>
              </a:rPr>
              <a:t>First, it enables requirements expressed in </a:t>
            </a:r>
            <a:r>
              <a:rPr lang="en-GB" dirty="0" smtClean="0">
                <a:latin typeface="Ebrima" pitchFamily="2" charset="0"/>
                <a:ea typeface="Ebrima" pitchFamily="2" charset="0"/>
                <a:cs typeface="Ebrima" pitchFamily="2" charset="0"/>
              </a:rPr>
              <a:t>the language </a:t>
            </a:r>
            <a:r>
              <a:rPr lang="en-GB" dirty="0">
                <a:latin typeface="Ebrima" pitchFamily="2" charset="0"/>
                <a:ea typeface="Ebrima" pitchFamily="2" charset="0"/>
                <a:cs typeface="Ebrima" pitchFamily="2" charset="0"/>
              </a:rPr>
              <a:t>to be specified precisely and </a:t>
            </a:r>
            <a:r>
              <a:rPr lang="en-GB" dirty="0" smtClean="0">
                <a:latin typeface="Ebrima" pitchFamily="2" charset="0"/>
                <a:ea typeface="Ebrima" pitchFamily="2" charset="0"/>
                <a:cs typeface="Ebrima" pitchFamily="2" charset="0"/>
              </a:rPr>
              <a:t>unambiguously, thus </a:t>
            </a:r>
            <a:r>
              <a:rPr lang="en-GB" dirty="0">
                <a:latin typeface="Ebrima" pitchFamily="2" charset="0"/>
                <a:ea typeface="Ebrima" pitchFamily="2" charset="0"/>
                <a:cs typeface="Ebrima" pitchFamily="2" charset="0"/>
              </a:rPr>
              <a:t>(in principle) avoiding the </a:t>
            </a:r>
            <a:r>
              <a:rPr lang="en-GB" dirty="0" smtClean="0">
                <a:latin typeface="Ebrima" pitchFamily="2" charset="0"/>
                <a:ea typeface="Ebrima" pitchFamily="2" charset="0"/>
                <a:cs typeface="Ebrima" pitchFamily="2" charset="0"/>
              </a:rPr>
              <a:t>potential for misinterpretation</a:t>
            </a:r>
            <a:r>
              <a:rPr lang="en-GB" dirty="0" smtClean="0">
                <a:latin typeface="Ebrima" pitchFamily="2" charset="0"/>
                <a:ea typeface="Ebrima" pitchFamily="2" charset="0"/>
                <a:cs typeface="Ebrima" pitchFamily="2" charset="0"/>
              </a:rPr>
              <a:t>.</a:t>
            </a:r>
          </a:p>
          <a:p>
            <a:pPr algn="just"/>
            <a:endParaRPr lang="en-GB" dirty="0" smtClean="0">
              <a:latin typeface="Ebrima" pitchFamily="2" charset="0"/>
              <a:ea typeface="Ebrima" pitchFamily="2" charset="0"/>
              <a:cs typeface="Ebrima" pitchFamily="2" charset="0"/>
            </a:endParaRPr>
          </a:p>
          <a:p>
            <a:pPr algn="just"/>
            <a:r>
              <a:rPr lang="en-GB" dirty="0" smtClean="0">
                <a:latin typeface="Ebrima" pitchFamily="2" charset="0"/>
                <a:ea typeface="Ebrima" pitchFamily="2" charset="0"/>
                <a:cs typeface="Ebrima" pitchFamily="2" charset="0"/>
              </a:rPr>
              <a:t>Secondly</a:t>
            </a:r>
            <a:r>
              <a:rPr lang="en-GB" dirty="0">
                <a:latin typeface="Ebrima" pitchFamily="2" charset="0"/>
                <a:ea typeface="Ebrima" pitchFamily="2" charset="0"/>
                <a:cs typeface="Ebrima" pitchFamily="2" charset="0"/>
              </a:rPr>
              <a:t>, requirements </a:t>
            </a:r>
            <a:r>
              <a:rPr lang="en-GB" dirty="0" smtClean="0">
                <a:latin typeface="Ebrima" pitchFamily="2" charset="0"/>
                <a:ea typeface="Ebrima" pitchFamily="2" charset="0"/>
                <a:cs typeface="Ebrima" pitchFamily="2" charset="0"/>
              </a:rPr>
              <a:t>can be </a:t>
            </a:r>
            <a:r>
              <a:rPr lang="en-GB" dirty="0">
                <a:latin typeface="Ebrima" pitchFamily="2" charset="0"/>
                <a:ea typeface="Ebrima" pitchFamily="2" charset="0"/>
                <a:cs typeface="Ebrima" pitchFamily="2" charset="0"/>
              </a:rPr>
              <a:t>reasoned over, permitting desired </a:t>
            </a:r>
            <a:r>
              <a:rPr lang="en-GB" dirty="0" smtClean="0">
                <a:latin typeface="Ebrima" pitchFamily="2" charset="0"/>
                <a:ea typeface="Ebrima" pitchFamily="2" charset="0"/>
                <a:cs typeface="Ebrima" pitchFamily="2" charset="0"/>
              </a:rPr>
              <a:t>properties of </a:t>
            </a:r>
            <a:r>
              <a:rPr lang="en-GB" dirty="0">
                <a:latin typeface="Ebrima" pitchFamily="2" charset="0"/>
                <a:ea typeface="Ebrima" pitchFamily="2" charset="0"/>
                <a:cs typeface="Ebrima" pitchFamily="2" charset="0"/>
              </a:rPr>
              <a:t>the specified software to be proven</a:t>
            </a:r>
            <a:r>
              <a:rPr lang="en-GB" dirty="0" smtClean="0">
                <a:latin typeface="Ebrima" pitchFamily="2" charset="0"/>
                <a:ea typeface="Ebrima" pitchFamily="2" charset="0"/>
                <a:cs typeface="Ebrima" pitchFamily="2" charset="0"/>
              </a:rPr>
              <a:t>.</a:t>
            </a:r>
            <a:endParaRPr lang="en-GB" dirty="0" smtClean="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37986635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70C0"/>
                </a:solidFill>
                <a:latin typeface="Ebrima" pitchFamily="2" charset="0"/>
                <a:ea typeface="Ebrima" pitchFamily="2" charset="0"/>
                <a:cs typeface="Ebrima" pitchFamily="2" charset="0"/>
              </a:rPr>
              <a:t>Cont’d…</a:t>
            </a:r>
            <a:endParaRPr lang="en-GB" sz="4400" dirty="0"/>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22</a:t>
            </a:fld>
            <a:endParaRPr lang="en-US"/>
          </a:p>
        </p:txBody>
      </p:sp>
      <p:sp>
        <p:nvSpPr>
          <p:cNvPr id="5" name="Content Placeholder 4"/>
          <p:cNvSpPr>
            <a:spLocks noGrp="1"/>
          </p:cNvSpPr>
          <p:nvPr>
            <p:ph sz="quarter" idx="1"/>
          </p:nvPr>
        </p:nvSpPr>
        <p:spPr/>
        <p:txBody>
          <a:bodyPr/>
          <a:lstStyle/>
          <a:p>
            <a:pPr algn="just"/>
            <a:r>
              <a:rPr lang="en-GB" dirty="0">
                <a:latin typeface="Ebrima" pitchFamily="2" charset="0"/>
                <a:ea typeface="Ebrima" pitchFamily="2" charset="0"/>
                <a:cs typeface="Ebrima" pitchFamily="2" charset="0"/>
              </a:rPr>
              <a:t>Formal reasoning requires tool support to be practicable for anything other than trivial </a:t>
            </a:r>
            <a:r>
              <a:rPr lang="en-GB" dirty="0" smtClean="0">
                <a:latin typeface="Ebrima" pitchFamily="2" charset="0"/>
                <a:ea typeface="Ebrima" pitchFamily="2" charset="0"/>
                <a:cs typeface="Ebrima" pitchFamily="2" charset="0"/>
              </a:rPr>
              <a:t>systems.</a:t>
            </a:r>
          </a:p>
          <a:p>
            <a:pPr algn="just"/>
            <a:endParaRPr lang="en-GB" dirty="0">
              <a:latin typeface="Ebrima" pitchFamily="2" charset="0"/>
              <a:ea typeface="Ebrima" pitchFamily="2" charset="0"/>
              <a:cs typeface="Ebrima" pitchFamily="2" charset="0"/>
            </a:endParaRPr>
          </a:p>
          <a:p>
            <a:pPr algn="just"/>
            <a:r>
              <a:rPr lang="en-GB" dirty="0" smtClean="0">
                <a:latin typeface="Ebrima" pitchFamily="2" charset="0"/>
                <a:ea typeface="Ebrima" pitchFamily="2" charset="0"/>
                <a:cs typeface="Ebrima" pitchFamily="2" charset="0"/>
              </a:rPr>
              <a:t>Tools </a:t>
            </a:r>
            <a:r>
              <a:rPr lang="en-GB" dirty="0">
                <a:latin typeface="Ebrima" pitchFamily="2" charset="0"/>
                <a:ea typeface="Ebrima" pitchFamily="2" charset="0"/>
                <a:cs typeface="Ebrima" pitchFamily="2" charset="0"/>
              </a:rPr>
              <a:t>generally fall into two types: theorem proverbs or model checkers. </a:t>
            </a:r>
            <a:endParaRPr lang="en-GB" dirty="0" smtClean="0">
              <a:latin typeface="Ebrima" pitchFamily="2" charset="0"/>
              <a:ea typeface="Ebrima" pitchFamily="2" charset="0"/>
              <a:cs typeface="Ebrima" pitchFamily="2" charset="0"/>
            </a:endParaRPr>
          </a:p>
          <a:p>
            <a:pPr algn="just"/>
            <a:endParaRPr lang="en-GB" dirty="0">
              <a:latin typeface="Ebrima" pitchFamily="2" charset="0"/>
              <a:ea typeface="Ebrima" pitchFamily="2" charset="0"/>
              <a:cs typeface="Ebrima" pitchFamily="2" charset="0"/>
            </a:endParaRPr>
          </a:p>
          <a:p>
            <a:pPr algn="just"/>
            <a:r>
              <a:rPr lang="en-GB" dirty="0" smtClean="0">
                <a:latin typeface="Ebrima" pitchFamily="2" charset="0"/>
                <a:ea typeface="Ebrima" pitchFamily="2" charset="0"/>
                <a:cs typeface="Ebrima" pitchFamily="2" charset="0"/>
              </a:rPr>
              <a:t>In </a:t>
            </a:r>
            <a:r>
              <a:rPr lang="en-GB" dirty="0">
                <a:latin typeface="Ebrima" pitchFamily="2" charset="0"/>
                <a:ea typeface="Ebrima" pitchFamily="2" charset="0"/>
                <a:cs typeface="Ebrima" pitchFamily="2" charset="0"/>
              </a:rPr>
              <a:t>neither case can proof be fully automated, and the level of competence in formal reasoning needed in order to use the tools restricts the wider application of formal analysis.</a:t>
            </a:r>
          </a:p>
          <a:p>
            <a:pPr algn="just"/>
            <a:endParaRPr lang="en-GB" dirty="0"/>
          </a:p>
        </p:txBody>
      </p:sp>
    </p:spTree>
    <p:extLst>
      <p:ext uri="{BB962C8B-B14F-4D97-AF65-F5344CB8AC3E}">
        <p14:creationId xmlns:p14="http://schemas.microsoft.com/office/powerpoint/2010/main" val="996775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FF0000"/>
                </a:solidFill>
                <a:latin typeface="Ebrima" pitchFamily="2" charset="0"/>
                <a:ea typeface="Ebrima" pitchFamily="2" charset="0"/>
                <a:cs typeface="Ebrima" pitchFamily="2" charset="0"/>
              </a:rPr>
              <a:t>Reading Assignment – Quiz</a:t>
            </a:r>
            <a:endParaRPr lang="en-US" sz="3600" b="1" dirty="0">
              <a:solidFill>
                <a:srgbClr val="FF0000"/>
              </a:solidFill>
              <a:latin typeface="Ebrima" pitchFamily="2" charset="0"/>
              <a:ea typeface="Ebrima" pitchFamily="2" charset="0"/>
              <a:cs typeface="Ebrima" pitchFamily="2" charset="0"/>
            </a:endParaRPr>
          </a:p>
        </p:txBody>
      </p:sp>
      <p:sp>
        <p:nvSpPr>
          <p:cNvPr id="3" name="Slide Number Placeholder 2"/>
          <p:cNvSpPr>
            <a:spLocks noGrp="1"/>
          </p:cNvSpPr>
          <p:nvPr>
            <p:ph type="sldNum" sz="quarter" idx="12"/>
          </p:nvPr>
        </p:nvSpPr>
        <p:spPr/>
        <p:txBody>
          <a:bodyPr/>
          <a:lstStyle/>
          <a:p>
            <a:pPr>
              <a:defRPr/>
            </a:pPr>
            <a:fld id="{9D941D77-6405-4384-8A4C-DCE5959F80A4}" type="slidenum">
              <a:rPr lang="en-US" smtClean="0"/>
              <a:pPr>
                <a:defRPr/>
              </a:pPr>
              <a:t>23</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203244903"/>
              </p:ext>
            </p:extLst>
          </p:nvPr>
        </p:nvGraphicFramePr>
        <p:xfrm>
          <a:off x="381000" y="1447800"/>
          <a:ext cx="8458200" cy="4379928"/>
        </p:xfrm>
        <a:graphic>
          <a:graphicData uri="http://schemas.openxmlformats.org/drawingml/2006/table">
            <a:tbl>
              <a:tblPr firstRow="1" bandRow="1">
                <a:tableStyleId>{5C22544A-7EE6-4342-B048-85BDC9FD1C3A}</a:tableStyleId>
              </a:tblPr>
              <a:tblGrid>
                <a:gridCol w="3602567"/>
                <a:gridCol w="2493433"/>
                <a:gridCol w="2362200"/>
              </a:tblGrid>
              <a:tr h="7299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lt1"/>
                          </a:solidFill>
                          <a:effectLst/>
                          <a:latin typeface="+mn-lt"/>
                          <a:ea typeface="+mn-ea"/>
                          <a:cs typeface="+mn-cs"/>
                        </a:rPr>
                        <a:t>Chapter IV: Requirements Analysis</a:t>
                      </a:r>
                    </a:p>
                  </a:txBody>
                  <a:tcPr anchor="ctr"/>
                </a:tc>
                <a:tc>
                  <a:txBody>
                    <a:bodyPr/>
                    <a:lstStyle/>
                    <a:p>
                      <a:pPr algn="ctr"/>
                      <a:r>
                        <a:rPr lang="en-US" dirty="0" smtClean="0"/>
                        <a:t>Sommerville - 2011</a:t>
                      </a:r>
                      <a:endParaRPr lang="en-US" dirty="0"/>
                    </a:p>
                  </a:txBody>
                  <a:tcPr anchor="ctr"/>
                </a:tc>
                <a:tc>
                  <a:txBody>
                    <a:bodyPr/>
                    <a:lstStyle/>
                    <a:p>
                      <a:pPr algn="ctr"/>
                      <a:r>
                        <a:rPr lang="en-US" dirty="0" smtClean="0"/>
                        <a:t>Wiegers –</a:t>
                      </a:r>
                      <a:r>
                        <a:rPr lang="en-US" baseline="0" dirty="0" smtClean="0"/>
                        <a:t> 2003</a:t>
                      </a:r>
                    </a:p>
                  </a:txBody>
                  <a:tcPr anchor="ctr"/>
                </a:tc>
              </a:tr>
              <a:tr h="7299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4.1.</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Requirements Classification</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dk1"/>
                        </a:solidFill>
                        <a:effectLst/>
                        <a:latin typeface="+mn-lt"/>
                        <a:ea typeface="+mn-ea"/>
                        <a:cs typeface="+mn-cs"/>
                      </a:endParaRPr>
                    </a:p>
                  </a:txBody>
                  <a:tcPr anchor="ctr"/>
                </a:tc>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Chapter 4 – section 1</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Chapter 4 – section 5</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Chapter</a:t>
                      </a:r>
                      <a:r>
                        <a:rPr lang="en-US" baseline="0" dirty="0" smtClean="0"/>
                        <a:t> 10 </a:t>
                      </a:r>
                      <a:r>
                        <a:rPr lang="en-US" dirty="0" smtClean="0"/>
                        <a:t>– section 4</a:t>
                      </a:r>
                    </a:p>
                    <a:p>
                      <a:pPr algn="ctr"/>
                      <a:endParaRPr lang="en-US" dirty="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Chapter</a:t>
                      </a:r>
                      <a:r>
                        <a:rPr lang="en-US" baseline="0" dirty="0" smtClean="0"/>
                        <a:t> 12 </a:t>
                      </a:r>
                      <a:r>
                        <a:rPr lang="en-US" dirty="0" smtClean="0"/>
                        <a:t>– section 5</a:t>
                      </a:r>
                    </a:p>
                  </a:txBody>
                  <a:tcPr anchor="ctr"/>
                </a:tc>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Chapter</a:t>
                      </a:r>
                      <a:r>
                        <a:rPr lang="en-US" baseline="0" dirty="0" smtClean="0"/>
                        <a:t> 7</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Chapter</a:t>
                      </a:r>
                      <a:r>
                        <a:rPr lang="en-US" baseline="0" dirty="0" smtClean="0"/>
                        <a:t> 11</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Chapter</a:t>
                      </a:r>
                      <a:r>
                        <a:rPr lang="en-US" baseline="0" dirty="0" smtClean="0"/>
                        <a:t> 12</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Chapter</a:t>
                      </a:r>
                      <a:r>
                        <a:rPr lang="en-US" baseline="0" dirty="0" smtClean="0"/>
                        <a:t> 17</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r>
              <a:tr h="7299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4.2. Conceptual Modeling  </a:t>
                      </a:r>
                    </a:p>
                  </a:txBody>
                  <a:tcPr anchor="ctr"/>
                </a:tc>
                <a:tc vMerge="1">
                  <a:txBody>
                    <a:bodyPr/>
                    <a:lstStyle/>
                    <a:p>
                      <a:pPr algn="ctr"/>
                      <a:endParaRPr lang="en-US" dirty="0"/>
                    </a:p>
                  </a:txBody>
                  <a:tcPr anchor="ctr"/>
                </a:tc>
                <a:tc vMerge="1">
                  <a:txBody>
                    <a:bodyPr/>
                    <a:lstStyle/>
                    <a:p>
                      <a:pPr algn="ctr"/>
                      <a:endParaRPr lang="en-US" dirty="0"/>
                    </a:p>
                  </a:txBody>
                  <a:tcPr anchor="ctr"/>
                </a:tc>
              </a:tr>
              <a:tr h="7299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4.3. Architectural Design and Requirements Allocation</a:t>
                      </a:r>
                    </a:p>
                  </a:txBody>
                  <a:tcPr anchor="ctr"/>
                </a:tc>
                <a:tc vMerge="1">
                  <a:txBody>
                    <a:bodyPr/>
                    <a:lstStyle/>
                    <a:p>
                      <a:pPr algn="ctr"/>
                      <a:endParaRPr lang="en-US" dirty="0"/>
                    </a:p>
                  </a:txBody>
                  <a:tcPr anchor="ctr"/>
                </a:tc>
                <a:tc vMerge="1">
                  <a:txBody>
                    <a:bodyPr/>
                    <a:lstStyle/>
                    <a:p>
                      <a:pPr algn="ctr"/>
                      <a:endParaRPr lang="en-US" dirty="0"/>
                    </a:p>
                  </a:txBody>
                  <a:tcPr anchor="ctr"/>
                </a:tc>
              </a:tr>
              <a:tr h="7299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4.4. Requirements Negotiation</a:t>
                      </a:r>
                    </a:p>
                  </a:txBody>
                  <a:tcPr anchor="ctr"/>
                </a:tc>
                <a:tc vMerge="1">
                  <a:txBody>
                    <a:bodyPr/>
                    <a:lstStyle/>
                    <a:p>
                      <a:pPr algn="ctr"/>
                      <a:endParaRPr lang="en-US" dirty="0"/>
                    </a:p>
                  </a:txBody>
                  <a:tcPr anchor="ctr"/>
                </a:tc>
                <a:tc vMerge="1">
                  <a:txBody>
                    <a:bodyPr/>
                    <a:lstStyle/>
                    <a:p>
                      <a:pPr algn="ctr"/>
                      <a:endParaRPr lang="en-US" dirty="0"/>
                    </a:p>
                  </a:txBody>
                  <a:tcPr anchor="ctr"/>
                </a:tc>
              </a:tr>
              <a:tr h="7299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4.5. Formal Analysis</a:t>
                      </a:r>
                    </a:p>
                  </a:txBody>
                  <a:tcPr anchor="ctr"/>
                </a:tc>
                <a:tc vMerge="1">
                  <a:txBody>
                    <a:bodyPr/>
                    <a:lstStyle/>
                    <a:p>
                      <a:pPr algn="ctr"/>
                      <a:endParaRPr lang="en-US" dirty="0"/>
                    </a:p>
                  </a:txBody>
                  <a:tcPr anchor="ctr"/>
                </a:tc>
                <a:tc vMerge="1">
                  <a:txBody>
                    <a:bodyPr/>
                    <a:lstStyle/>
                    <a:p>
                      <a:pPr algn="ctr"/>
                      <a:endParaRPr lang="en-US" dirty="0"/>
                    </a:p>
                  </a:txBody>
                  <a:tcPr anchor="ctr"/>
                </a:tc>
              </a:tr>
            </a:tbl>
          </a:graphicData>
        </a:graphic>
      </p:graphicFrame>
      <p:sp>
        <p:nvSpPr>
          <p:cNvPr id="4" name="Footer Placeholder 3"/>
          <p:cNvSpPr>
            <a:spLocks noGrp="1"/>
          </p:cNvSpPr>
          <p:nvPr>
            <p:ph type="ftr" sz="quarter" idx="11"/>
          </p:nvPr>
        </p:nvSpPr>
        <p:spPr/>
        <p:txBody>
          <a:bodyPr/>
          <a:lstStyle/>
          <a:p>
            <a:pPr algn="ctr">
              <a:defRPr/>
            </a:pPr>
            <a:r>
              <a:rPr lang="en-US" smtClean="0">
                <a:solidFill>
                  <a:srgbClr val="04617B">
                    <a:shade val="90000"/>
                  </a:srgbClr>
                </a:solidFill>
              </a:rPr>
              <a:t>By: Yoseph B.</a:t>
            </a:r>
            <a:endParaRPr lang="en-US">
              <a:solidFill>
                <a:srgbClr val="04617B">
                  <a:shade val="90000"/>
                </a:srgbClr>
              </a:solidFill>
            </a:endParaRPr>
          </a:p>
        </p:txBody>
      </p:sp>
    </p:spTree>
    <p:extLst>
      <p:ext uri="{BB962C8B-B14F-4D97-AF65-F5344CB8AC3E}">
        <p14:creationId xmlns:p14="http://schemas.microsoft.com/office/powerpoint/2010/main" val="14114070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429000"/>
            <a:ext cx="8229600" cy="685800"/>
          </a:xfrm>
        </p:spPr>
        <p:txBody>
          <a:bodyPr>
            <a:normAutofit fontScale="90000"/>
          </a:bodyPr>
          <a:lstStyle/>
          <a:p>
            <a:pPr algn="ctr"/>
            <a:r>
              <a:rPr lang="en-US" sz="4400" b="1" dirty="0">
                <a:solidFill>
                  <a:srgbClr val="0070C0"/>
                </a:solidFill>
                <a:latin typeface="Ebrima" pitchFamily="2" charset="0"/>
                <a:ea typeface="Ebrima" pitchFamily="2" charset="0"/>
                <a:cs typeface="Ebrima" pitchFamily="2" charset="0"/>
              </a:rPr>
              <a:t>END OF CHAPTER </a:t>
            </a:r>
            <a:r>
              <a:rPr lang="en-US" sz="4400" b="1" dirty="0" smtClean="0">
                <a:solidFill>
                  <a:srgbClr val="0070C0"/>
                </a:solidFill>
                <a:latin typeface="Ebrima" pitchFamily="2" charset="0"/>
                <a:ea typeface="Ebrima" pitchFamily="2" charset="0"/>
                <a:cs typeface="Ebrima" pitchFamily="2" charset="0"/>
              </a:rPr>
              <a:t>FOUR</a:t>
            </a:r>
            <a:endParaRPr lang="en-GB" sz="4400" b="1" dirty="0">
              <a:solidFill>
                <a:srgbClr val="0070C0"/>
              </a:solidFill>
              <a:latin typeface="Ebrima" pitchFamily="2" charset="0"/>
              <a:ea typeface="Ebrima" pitchFamily="2" charset="0"/>
              <a:cs typeface="Ebrima" pitchFamily="2" charset="0"/>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24</a:t>
            </a:fld>
            <a:endParaRPr lang="en-US"/>
          </a:p>
        </p:txBody>
      </p:sp>
      <p:pic>
        <p:nvPicPr>
          <p:cNvPr id="1026" name="Picture 2" descr="C:\Users\user\Desktop\Emerging Tech\Screenshot 2021-10-15 at 10-34-22 Adama Science and Technology University - Adama Science and Technology Univers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28614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Tree>
    <p:extLst>
      <p:ext uri="{BB962C8B-B14F-4D97-AF65-F5344CB8AC3E}">
        <p14:creationId xmlns:p14="http://schemas.microsoft.com/office/powerpoint/2010/main" val="34381981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0070C0"/>
                </a:solidFill>
                <a:latin typeface="Ebrima" pitchFamily="2" charset="0"/>
                <a:ea typeface="Ebrima" pitchFamily="2" charset="0"/>
                <a:cs typeface="Ebrima" pitchFamily="2" charset="0"/>
              </a:rPr>
              <a:t>Requirements analysis</a:t>
            </a:r>
            <a:endParaRPr lang="en-GB" sz="4400" dirty="0"/>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3</a:t>
            </a:fld>
            <a:endParaRPr lang="en-US"/>
          </a:p>
        </p:txBody>
      </p:sp>
      <p:sp>
        <p:nvSpPr>
          <p:cNvPr id="5" name="Content Placeholder 4"/>
          <p:cNvSpPr>
            <a:spLocks noGrp="1"/>
          </p:cNvSpPr>
          <p:nvPr>
            <p:ph sz="quarter" idx="1"/>
          </p:nvPr>
        </p:nvSpPr>
        <p:spPr/>
        <p:txBody>
          <a:bodyPr/>
          <a:lstStyle/>
          <a:p>
            <a:pPr algn="just"/>
            <a:r>
              <a:rPr lang="en-US" dirty="0">
                <a:latin typeface="Ebrima" pitchFamily="2" charset="0"/>
                <a:ea typeface="Ebrima" pitchFamily="2" charset="0"/>
                <a:cs typeface="Ebrima" pitchFamily="2" charset="0"/>
              </a:rPr>
              <a:t>The fundamental process of analyzing requirements to</a:t>
            </a:r>
            <a:r>
              <a:rPr lang="en-US" dirty="0" smtClean="0">
                <a:latin typeface="Ebrima" pitchFamily="2" charset="0"/>
                <a:ea typeface="Ebrima" pitchFamily="2" charset="0"/>
                <a:cs typeface="Ebrima" pitchFamily="2" charset="0"/>
              </a:rPr>
              <a:t>:</a:t>
            </a:r>
          </a:p>
          <a:p>
            <a:pPr marL="0" indent="0" algn="just">
              <a:buNone/>
            </a:pPr>
            <a:endParaRPr lang="en-US" sz="2800" dirty="0" smtClean="0">
              <a:latin typeface="Ebrima" pitchFamily="2" charset="0"/>
              <a:ea typeface="Ebrima" pitchFamily="2" charset="0"/>
              <a:cs typeface="Ebrima" pitchFamily="2" charset="0"/>
            </a:endParaRPr>
          </a:p>
          <a:p>
            <a:pPr lvl="1" algn="just">
              <a:buClrTx/>
            </a:pPr>
            <a:r>
              <a:rPr lang="en-GB" sz="2400" dirty="0" smtClean="0">
                <a:solidFill>
                  <a:schemeClr val="tx1"/>
                </a:solidFill>
                <a:latin typeface="Ebrima" pitchFamily="2" charset="0"/>
                <a:ea typeface="Ebrima" pitchFamily="2" charset="0"/>
                <a:cs typeface="Ebrima" pitchFamily="2" charset="0"/>
              </a:rPr>
              <a:t>detect </a:t>
            </a:r>
            <a:r>
              <a:rPr lang="en-GB" sz="2400" dirty="0">
                <a:solidFill>
                  <a:schemeClr val="tx1"/>
                </a:solidFill>
                <a:latin typeface="Ebrima" pitchFamily="2" charset="0"/>
                <a:ea typeface="Ebrima" pitchFamily="2" charset="0"/>
                <a:cs typeface="Ebrima" pitchFamily="2" charset="0"/>
              </a:rPr>
              <a:t>and resolve conflicts </a:t>
            </a:r>
            <a:r>
              <a:rPr lang="en-GB" sz="2400" dirty="0" smtClean="0">
                <a:solidFill>
                  <a:schemeClr val="tx1"/>
                </a:solidFill>
                <a:latin typeface="Ebrima" pitchFamily="2" charset="0"/>
                <a:ea typeface="Ebrima" pitchFamily="2" charset="0"/>
                <a:cs typeface="Ebrima" pitchFamily="2" charset="0"/>
              </a:rPr>
              <a:t>between requirements;</a:t>
            </a:r>
          </a:p>
          <a:p>
            <a:pPr lvl="1" algn="just">
              <a:buClrTx/>
            </a:pPr>
            <a:endParaRPr lang="en-GB" sz="2400" dirty="0" smtClean="0">
              <a:solidFill>
                <a:schemeClr val="tx1"/>
              </a:solidFill>
              <a:latin typeface="Ebrima" pitchFamily="2" charset="0"/>
              <a:ea typeface="Ebrima" pitchFamily="2" charset="0"/>
              <a:cs typeface="Ebrima" pitchFamily="2" charset="0"/>
            </a:endParaRPr>
          </a:p>
          <a:p>
            <a:pPr lvl="1" algn="just">
              <a:buClrTx/>
            </a:pPr>
            <a:r>
              <a:rPr lang="en-GB" sz="2400" dirty="0" smtClean="0">
                <a:solidFill>
                  <a:schemeClr val="tx1"/>
                </a:solidFill>
                <a:latin typeface="Ebrima" pitchFamily="2" charset="0"/>
                <a:ea typeface="Ebrima" pitchFamily="2" charset="0"/>
                <a:cs typeface="Ebrima" pitchFamily="2" charset="0"/>
              </a:rPr>
              <a:t>discover </a:t>
            </a:r>
            <a:r>
              <a:rPr lang="en-GB" sz="2400" dirty="0">
                <a:solidFill>
                  <a:schemeClr val="tx1"/>
                </a:solidFill>
                <a:latin typeface="Ebrima" pitchFamily="2" charset="0"/>
                <a:ea typeface="Ebrima" pitchFamily="2" charset="0"/>
                <a:cs typeface="Ebrima" pitchFamily="2" charset="0"/>
              </a:rPr>
              <a:t>the bounds of the software and </a:t>
            </a:r>
            <a:r>
              <a:rPr lang="en-GB" sz="2400" dirty="0" smtClean="0">
                <a:solidFill>
                  <a:schemeClr val="tx1"/>
                </a:solidFill>
                <a:latin typeface="Ebrima" pitchFamily="2" charset="0"/>
                <a:ea typeface="Ebrima" pitchFamily="2" charset="0"/>
                <a:cs typeface="Ebrima" pitchFamily="2" charset="0"/>
              </a:rPr>
              <a:t>how it </a:t>
            </a:r>
            <a:r>
              <a:rPr lang="en-GB" sz="2400" dirty="0">
                <a:solidFill>
                  <a:schemeClr val="tx1"/>
                </a:solidFill>
                <a:latin typeface="Ebrima" pitchFamily="2" charset="0"/>
                <a:ea typeface="Ebrima" pitchFamily="2" charset="0"/>
                <a:cs typeface="Ebrima" pitchFamily="2" charset="0"/>
              </a:rPr>
              <a:t>must interact with its organizational </a:t>
            </a:r>
            <a:r>
              <a:rPr lang="en-GB" sz="2400" dirty="0" smtClean="0">
                <a:solidFill>
                  <a:schemeClr val="tx1"/>
                </a:solidFill>
                <a:latin typeface="Ebrima" pitchFamily="2" charset="0"/>
                <a:ea typeface="Ebrima" pitchFamily="2" charset="0"/>
                <a:cs typeface="Ebrima" pitchFamily="2" charset="0"/>
              </a:rPr>
              <a:t>and operational </a:t>
            </a:r>
            <a:r>
              <a:rPr lang="en-GB" sz="2400" dirty="0">
                <a:solidFill>
                  <a:schemeClr val="tx1"/>
                </a:solidFill>
                <a:latin typeface="Ebrima" pitchFamily="2" charset="0"/>
                <a:ea typeface="Ebrima" pitchFamily="2" charset="0"/>
                <a:cs typeface="Ebrima" pitchFamily="2" charset="0"/>
              </a:rPr>
              <a:t>environment</a:t>
            </a:r>
            <a:r>
              <a:rPr lang="en-GB" sz="2400" dirty="0" smtClean="0">
                <a:solidFill>
                  <a:schemeClr val="tx1"/>
                </a:solidFill>
                <a:latin typeface="Ebrima" pitchFamily="2" charset="0"/>
                <a:ea typeface="Ebrima" pitchFamily="2" charset="0"/>
                <a:cs typeface="Ebrima" pitchFamily="2" charset="0"/>
              </a:rPr>
              <a:t>;</a:t>
            </a:r>
          </a:p>
          <a:p>
            <a:pPr lvl="1" algn="just">
              <a:buClrTx/>
            </a:pPr>
            <a:endParaRPr lang="en-GB" sz="2400" dirty="0" smtClean="0">
              <a:solidFill>
                <a:schemeClr val="tx1"/>
              </a:solidFill>
              <a:latin typeface="Ebrima" pitchFamily="2" charset="0"/>
              <a:ea typeface="Ebrima" pitchFamily="2" charset="0"/>
              <a:cs typeface="Ebrima" pitchFamily="2" charset="0"/>
            </a:endParaRPr>
          </a:p>
          <a:p>
            <a:pPr lvl="1" algn="just">
              <a:buClrTx/>
            </a:pPr>
            <a:r>
              <a:rPr lang="en-GB" sz="2400" dirty="0">
                <a:solidFill>
                  <a:schemeClr val="tx1"/>
                </a:solidFill>
                <a:latin typeface="Ebrima" pitchFamily="2" charset="0"/>
                <a:ea typeface="Ebrima" pitchFamily="2" charset="0"/>
                <a:cs typeface="Ebrima" pitchFamily="2" charset="0"/>
              </a:rPr>
              <a:t>elaborate system requirements to derive </a:t>
            </a:r>
            <a:r>
              <a:rPr lang="en-GB" sz="2400" dirty="0" smtClean="0">
                <a:solidFill>
                  <a:schemeClr val="tx1"/>
                </a:solidFill>
                <a:latin typeface="Ebrima" pitchFamily="2" charset="0"/>
                <a:ea typeface="Ebrima" pitchFamily="2" charset="0"/>
                <a:cs typeface="Ebrima" pitchFamily="2" charset="0"/>
              </a:rPr>
              <a:t>software requirements</a:t>
            </a:r>
            <a:r>
              <a:rPr lang="en-GB" sz="2400" dirty="0">
                <a:solidFill>
                  <a:schemeClr val="tx1"/>
                </a:solidFill>
                <a:latin typeface="Ebrima" pitchFamily="2" charset="0"/>
                <a:ea typeface="Ebrima" pitchFamily="2" charset="0"/>
                <a:cs typeface="Ebrima" pitchFamily="2" charset="0"/>
              </a:rPr>
              <a:t>.</a:t>
            </a:r>
          </a:p>
        </p:txBody>
      </p:sp>
    </p:spTree>
    <p:extLst>
      <p:ext uri="{BB962C8B-B14F-4D97-AF65-F5344CB8AC3E}">
        <p14:creationId xmlns:p14="http://schemas.microsoft.com/office/powerpoint/2010/main" val="8269674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70C0"/>
                </a:solidFill>
                <a:latin typeface="Ebrima" pitchFamily="2" charset="0"/>
                <a:ea typeface="Ebrima" pitchFamily="2" charset="0"/>
                <a:cs typeface="Ebrima" pitchFamily="2" charset="0"/>
              </a:rPr>
              <a:t>Requirements c</a:t>
            </a:r>
            <a:r>
              <a:rPr lang="en-US" sz="4400" b="1" dirty="0" smtClean="0">
                <a:solidFill>
                  <a:srgbClr val="0070C0"/>
                </a:solidFill>
                <a:latin typeface="Ebrima" pitchFamily="2" charset="0"/>
                <a:ea typeface="Ebrima" pitchFamily="2" charset="0"/>
                <a:cs typeface="Ebrima" pitchFamily="2" charset="0"/>
              </a:rPr>
              <a:t>lassification</a:t>
            </a:r>
            <a:endParaRPr lang="en-US" sz="4400" b="1" dirty="0">
              <a:solidFill>
                <a:srgbClr val="0070C0"/>
              </a:solidFill>
            </a:endParaRPr>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4</a:t>
            </a:fld>
            <a:endParaRPr lang="en-US"/>
          </a:p>
        </p:txBody>
      </p:sp>
      <p:sp>
        <p:nvSpPr>
          <p:cNvPr id="5" name="Content Placeholder 4"/>
          <p:cNvSpPr>
            <a:spLocks noGrp="1"/>
          </p:cNvSpPr>
          <p:nvPr>
            <p:ph sz="quarter" idx="1"/>
          </p:nvPr>
        </p:nvSpPr>
        <p:spPr>
          <a:xfrm>
            <a:off x="457200" y="1447800"/>
            <a:ext cx="8229600" cy="4709160"/>
          </a:xfrm>
        </p:spPr>
        <p:txBody>
          <a:bodyPr>
            <a:normAutofit/>
          </a:bodyPr>
          <a:lstStyle/>
          <a:p>
            <a:pPr algn="just"/>
            <a:r>
              <a:rPr lang="en-GB" sz="2800" dirty="0">
                <a:latin typeface="Ebrima" pitchFamily="2" charset="0"/>
                <a:ea typeface="Ebrima" pitchFamily="2" charset="0"/>
                <a:cs typeface="Ebrima" pitchFamily="2" charset="0"/>
              </a:rPr>
              <a:t>Requirements can be classified on a number </a:t>
            </a:r>
            <a:r>
              <a:rPr lang="en-GB" sz="2800" dirty="0" smtClean="0">
                <a:latin typeface="Ebrima" pitchFamily="2" charset="0"/>
                <a:ea typeface="Ebrima" pitchFamily="2" charset="0"/>
                <a:cs typeface="Ebrima" pitchFamily="2" charset="0"/>
              </a:rPr>
              <a:t>of dimensions</a:t>
            </a:r>
            <a:r>
              <a:rPr lang="en-GB" sz="2800" dirty="0">
                <a:latin typeface="Ebrima" pitchFamily="2" charset="0"/>
                <a:ea typeface="Ebrima" pitchFamily="2" charset="0"/>
                <a:cs typeface="Ebrima" pitchFamily="2" charset="0"/>
              </a:rPr>
              <a:t>. Examples include the following</a:t>
            </a:r>
            <a:r>
              <a:rPr lang="en-GB" sz="2800" dirty="0" smtClean="0">
                <a:latin typeface="Ebrima" pitchFamily="2" charset="0"/>
                <a:ea typeface="Ebrima" pitchFamily="2" charset="0"/>
                <a:cs typeface="Ebrima" pitchFamily="2" charset="0"/>
              </a:rPr>
              <a:t>:</a:t>
            </a:r>
          </a:p>
          <a:p>
            <a:pPr algn="just"/>
            <a:endParaRPr lang="en-GB" sz="2200" dirty="0" smtClean="0">
              <a:latin typeface="Ebrima" pitchFamily="2" charset="0"/>
              <a:ea typeface="Ebrima" pitchFamily="2" charset="0"/>
              <a:cs typeface="Ebrima" pitchFamily="2" charset="0"/>
            </a:endParaRPr>
          </a:p>
          <a:p>
            <a:pPr marL="731520" lvl="1" indent="-457200" algn="just">
              <a:buClrTx/>
              <a:buFont typeface="+mj-lt"/>
              <a:buAutoNum type="alphaLcParenR"/>
            </a:pPr>
            <a:r>
              <a:rPr lang="en-GB" sz="2200" dirty="0">
                <a:solidFill>
                  <a:schemeClr val="tx1"/>
                </a:solidFill>
                <a:latin typeface="Ebrima" pitchFamily="2" charset="0"/>
                <a:ea typeface="Ebrima" pitchFamily="2" charset="0"/>
                <a:cs typeface="Ebrima" pitchFamily="2" charset="0"/>
              </a:rPr>
              <a:t>Whether the requirement is functional </a:t>
            </a:r>
            <a:r>
              <a:rPr lang="en-GB" sz="2200" dirty="0" smtClean="0">
                <a:solidFill>
                  <a:schemeClr val="tx1"/>
                </a:solidFill>
                <a:latin typeface="Ebrima" pitchFamily="2" charset="0"/>
                <a:ea typeface="Ebrima" pitchFamily="2" charset="0"/>
                <a:cs typeface="Ebrima" pitchFamily="2" charset="0"/>
              </a:rPr>
              <a:t>or non functional</a:t>
            </a:r>
          </a:p>
          <a:p>
            <a:pPr marL="731520" lvl="1" indent="-457200" algn="just">
              <a:buClrTx/>
              <a:buFont typeface="+mj-lt"/>
              <a:buAutoNum type="alphaLcParenR"/>
            </a:pPr>
            <a:endParaRPr lang="en-GB" sz="2200" dirty="0" smtClean="0">
              <a:solidFill>
                <a:schemeClr val="tx1"/>
              </a:solidFill>
              <a:latin typeface="Ebrima" pitchFamily="2" charset="0"/>
              <a:ea typeface="Ebrima" pitchFamily="2" charset="0"/>
              <a:cs typeface="Ebrima" pitchFamily="2" charset="0"/>
            </a:endParaRPr>
          </a:p>
          <a:p>
            <a:pPr marL="731520" lvl="1" indent="-457200" algn="just">
              <a:buClrTx/>
              <a:buFont typeface="+mj-lt"/>
              <a:buAutoNum type="alphaLcParenR"/>
            </a:pPr>
            <a:r>
              <a:rPr lang="en-GB" sz="2200" dirty="0" smtClean="0">
                <a:solidFill>
                  <a:schemeClr val="tx1"/>
                </a:solidFill>
                <a:latin typeface="Ebrima" pitchFamily="2" charset="0"/>
                <a:ea typeface="Ebrima" pitchFamily="2" charset="0"/>
                <a:cs typeface="Ebrima" pitchFamily="2" charset="0"/>
              </a:rPr>
              <a:t>Whether </a:t>
            </a:r>
            <a:r>
              <a:rPr lang="en-GB" sz="2200" dirty="0">
                <a:solidFill>
                  <a:schemeClr val="tx1"/>
                </a:solidFill>
                <a:latin typeface="Ebrima" pitchFamily="2" charset="0"/>
                <a:ea typeface="Ebrima" pitchFamily="2" charset="0"/>
                <a:cs typeface="Ebrima" pitchFamily="2" charset="0"/>
              </a:rPr>
              <a:t>the requirement is derived from </a:t>
            </a:r>
            <a:r>
              <a:rPr lang="en-GB" sz="2200" dirty="0" smtClean="0">
                <a:solidFill>
                  <a:schemeClr val="tx1"/>
                </a:solidFill>
                <a:latin typeface="Ebrima" pitchFamily="2" charset="0"/>
                <a:ea typeface="Ebrima" pitchFamily="2" charset="0"/>
                <a:cs typeface="Ebrima" pitchFamily="2" charset="0"/>
              </a:rPr>
              <a:t>one or </a:t>
            </a:r>
            <a:r>
              <a:rPr lang="en-GB" sz="2200" dirty="0">
                <a:solidFill>
                  <a:schemeClr val="tx1"/>
                </a:solidFill>
                <a:latin typeface="Ebrima" pitchFamily="2" charset="0"/>
                <a:ea typeface="Ebrima" pitchFamily="2" charset="0"/>
                <a:cs typeface="Ebrima" pitchFamily="2" charset="0"/>
              </a:rPr>
              <a:t>more high-level requirements or an </a:t>
            </a:r>
            <a:r>
              <a:rPr lang="en-GB" sz="2200" dirty="0" smtClean="0">
                <a:solidFill>
                  <a:schemeClr val="tx1"/>
                </a:solidFill>
                <a:latin typeface="Ebrima" pitchFamily="2" charset="0"/>
                <a:ea typeface="Ebrima" pitchFamily="2" charset="0"/>
                <a:cs typeface="Ebrima" pitchFamily="2" charset="0"/>
              </a:rPr>
              <a:t>emergent property or </a:t>
            </a:r>
            <a:r>
              <a:rPr lang="en-GB" sz="2200" dirty="0">
                <a:solidFill>
                  <a:schemeClr val="tx1"/>
                </a:solidFill>
                <a:latin typeface="Ebrima" pitchFamily="2" charset="0"/>
                <a:ea typeface="Ebrima" pitchFamily="2" charset="0"/>
                <a:cs typeface="Ebrima" pitchFamily="2" charset="0"/>
              </a:rPr>
              <a:t>is being imposed directly </a:t>
            </a:r>
            <a:r>
              <a:rPr lang="en-GB" sz="2200" dirty="0" smtClean="0">
                <a:solidFill>
                  <a:schemeClr val="tx1"/>
                </a:solidFill>
                <a:latin typeface="Ebrima" pitchFamily="2" charset="0"/>
                <a:ea typeface="Ebrima" pitchFamily="2" charset="0"/>
                <a:cs typeface="Ebrima" pitchFamily="2" charset="0"/>
              </a:rPr>
              <a:t>on the </a:t>
            </a:r>
            <a:r>
              <a:rPr lang="en-GB" sz="2200" dirty="0">
                <a:solidFill>
                  <a:schemeClr val="tx1"/>
                </a:solidFill>
                <a:latin typeface="Ebrima" pitchFamily="2" charset="0"/>
                <a:ea typeface="Ebrima" pitchFamily="2" charset="0"/>
                <a:cs typeface="Ebrima" pitchFamily="2" charset="0"/>
              </a:rPr>
              <a:t>software by a stakeholder or some </a:t>
            </a:r>
            <a:r>
              <a:rPr lang="en-GB" sz="2200" dirty="0" smtClean="0">
                <a:solidFill>
                  <a:schemeClr val="tx1"/>
                </a:solidFill>
                <a:latin typeface="Ebrima" pitchFamily="2" charset="0"/>
                <a:ea typeface="Ebrima" pitchFamily="2" charset="0"/>
                <a:cs typeface="Ebrima" pitchFamily="2" charset="0"/>
              </a:rPr>
              <a:t>other source.</a:t>
            </a:r>
          </a:p>
          <a:p>
            <a:pPr marL="731520" lvl="1" indent="-457200" algn="just">
              <a:buClrTx/>
              <a:buFont typeface="+mj-lt"/>
              <a:buAutoNum type="alphaLcParenR"/>
            </a:pPr>
            <a:endParaRPr lang="en-GB" sz="2200" dirty="0" smtClean="0">
              <a:solidFill>
                <a:schemeClr val="tx1"/>
              </a:solidFill>
              <a:latin typeface="Ebrima" pitchFamily="2" charset="0"/>
              <a:ea typeface="Ebrima" pitchFamily="2" charset="0"/>
              <a:cs typeface="Ebrima" pitchFamily="2" charset="0"/>
            </a:endParaRPr>
          </a:p>
          <a:p>
            <a:pPr marL="731520" lvl="1" indent="-457200" algn="just">
              <a:buClrTx/>
              <a:buFont typeface="+mj-lt"/>
              <a:buAutoNum type="alphaLcParenR"/>
            </a:pPr>
            <a:r>
              <a:rPr lang="en-GB" sz="2200" dirty="0" smtClean="0">
                <a:solidFill>
                  <a:schemeClr val="tx1"/>
                </a:solidFill>
                <a:latin typeface="Ebrima" pitchFamily="2" charset="0"/>
                <a:ea typeface="Ebrima" pitchFamily="2" charset="0"/>
                <a:cs typeface="Ebrima" pitchFamily="2" charset="0"/>
              </a:rPr>
              <a:t>Whether </a:t>
            </a:r>
            <a:r>
              <a:rPr lang="en-GB" sz="2200" dirty="0">
                <a:solidFill>
                  <a:schemeClr val="tx1"/>
                </a:solidFill>
                <a:latin typeface="Ebrima" pitchFamily="2" charset="0"/>
                <a:ea typeface="Ebrima" pitchFamily="2" charset="0"/>
                <a:cs typeface="Ebrima" pitchFamily="2" charset="0"/>
              </a:rPr>
              <a:t>the requirement is on the </a:t>
            </a:r>
            <a:r>
              <a:rPr lang="en-GB" sz="2200" dirty="0" smtClean="0">
                <a:solidFill>
                  <a:schemeClr val="tx1"/>
                </a:solidFill>
                <a:latin typeface="Ebrima" pitchFamily="2" charset="0"/>
                <a:ea typeface="Ebrima" pitchFamily="2" charset="0"/>
                <a:cs typeface="Ebrima" pitchFamily="2" charset="0"/>
              </a:rPr>
              <a:t>product or the process. </a:t>
            </a:r>
          </a:p>
        </p:txBody>
      </p:sp>
    </p:spTree>
    <p:extLst>
      <p:ext uri="{BB962C8B-B14F-4D97-AF65-F5344CB8AC3E}">
        <p14:creationId xmlns:p14="http://schemas.microsoft.com/office/powerpoint/2010/main" val="20554456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0070C0"/>
                </a:solidFill>
                <a:latin typeface="Ebrima" pitchFamily="2" charset="0"/>
                <a:ea typeface="Ebrima" pitchFamily="2" charset="0"/>
                <a:cs typeface="Ebrima" pitchFamily="2" charset="0"/>
              </a:rPr>
              <a:t>Cont’d…</a:t>
            </a:r>
            <a:endParaRPr lang="en-US" sz="4400" b="1" dirty="0">
              <a:solidFill>
                <a:srgbClr val="0070C0"/>
              </a:solidFill>
              <a:latin typeface="Ebrima" pitchFamily="2" charset="0"/>
              <a:ea typeface="Ebrima" pitchFamily="2" charset="0"/>
              <a:cs typeface="Ebrima" pitchFamily="2" charset="0"/>
            </a:endParaRPr>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5</a:t>
            </a:fld>
            <a:endParaRPr lang="en-US"/>
          </a:p>
        </p:txBody>
      </p:sp>
      <p:sp>
        <p:nvSpPr>
          <p:cNvPr id="5" name="Content Placeholder 4"/>
          <p:cNvSpPr>
            <a:spLocks noGrp="1"/>
          </p:cNvSpPr>
          <p:nvPr>
            <p:ph sz="quarter" idx="1"/>
          </p:nvPr>
        </p:nvSpPr>
        <p:spPr>
          <a:xfrm>
            <a:off x="457200" y="1447800"/>
            <a:ext cx="8229600" cy="4709160"/>
          </a:xfrm>
        </p:spPr>
        <p:txBody>
          <a:bodyPr>
            <a:normAutofit/>
          </a:bodyPr>
          <a:lstStyle/>
          <a:p>
            <a:pPr marL="788670" lvl="1" indent="-514350" algn="just">
              <a:buClrTx/>
              <a:buFont typeface="+mj-lt"/>
              <a:buAutoNum type="alphaLcParenR" startAt="4"/>
            </a:pPr>
            <a:r>
              <a:rPr lang="en-GB" sz="2400" dirty="0">
                <a:solidFill>
                  <a:schemeClr val="tx1"/>
                </a:solidFill>
                <a:latin typeface="Ebrima" pitchFamily="2" charset="0"/>
                <a:ea typeface="Ebrima" pitchFamily="2" charset="0"/>
                <a:cs typeface="Ebrima" pitchFamily="2" charset="0"/>
              </a:rPr>
              <a:t>The requirement priority. The higher the </a:t>
            </a:r>
            <a:r>
              <a:rPr lang="en-GB" sz="2400" dirty="0" smtClean="0">
                <a:solidFill>
                  <a:schemeClr val="tx1"/>
                </a:solidFill>
                <a:latin typeface="Ebrima" pitchFamily="2" charset="0"/>
                <a:ea typeface="Ebrima" pitchFamily="2" charset="0"/>
                <a:cs typeface="Ebrima" pitchFamily="2" charset="0"/>
              </a:rPr>
              <a:t>priority, the </a:t>
            </a:r>
            <a:r>
              <a:rPr lang="en-GB" sz="2400" dirty="0">
                <a:solidFill>
                  <a:schemeClr val="tx1"/>
                </a:solidFill>
                <a:latin typeface="Ebrima" pitchFamily="2" charset="0"/>
                <a:ea typeface="Ebrima" pitchFamily="2" charset="0"/>
                <a:cs typeface="Ebrima" pitchFamily="2" charset="0"/>
              </a:rPr>
              <a:t>more essential the requirement </a:t>
            </a:r>
            <a:r>
              <a:rPr lang="en-GB" sz="2400" dirty="0" smtClean="0">
                <a:solidFill>
                  <a:schemeClr val="tx1"/>
                </a:solidFill>
                <a:latin typeface="Ebrima" pitchFamily="2" charset="0"/>
                <a:ea typeface="Ebrima" pitchFamily="2" charset="0"/>
                <a:cs typeface="Ebrima" pitchFamily="2" charset="0"/>
              </a:rPr>
              <a:t>is for </a:t>
            </a:r>
            <a:r>
              <a:rPr lang="en-GB" sz="2400" dirty="0">
                <a:solidFill>
                  <a:schemeClr val="tx1"/>
                </a:solidFill>
                <a:latin typeface="Ebrima" pitchFamily="2" charset="0"/>
                <a:ea typeface="Ebrima" pitchFamily="2" charset="0"/>
                <a:cs typeface="Ebrima" pitchFamily="2" charset="0"/>
              </a:rPr>
              <a:t>meeting the overall goals of the software</a:t>
            </a:r>
            <a:r>
              <a:rPr lang="en-GB" sz="2400" dirty="0" smtClean="0">
                <a:solidFill>
                  <a:schemeClr val="tx1"/>
                </a:solidFill>
                <a:latin typeface="Ebrima" pitchFamily="2" charset="0"/>
                <a:ea typeface="Ebrima" pitchFamily="2" charset="0"/>
                <a:cs typeface="Ebrima" pitchFamily="2" charset="0"/>
              </a:rPr>
              <a:t>.</a:t>
            </a:r>
          </a:p>
          <a:p>
            <a:pPr marL="788670" lvl="1" indent="-514350" algn="just">
              <a:buFont typeface="+mj-lt"/>
              <a:buAutoNum type="alphaLcParenR" startAt="4"/>
            </a:pPr>
            <a:endParaRPr lang="en-GB" sz="2400" dirty="0" smtClean="0">
              <a:solidFill>
                <a:schemeClr val="tx1"/>
              </a:solidFill>
              <a:latin typeface="Ebrima" pitchFamily="2" charset="0"/>
              <a:ea typeface="Ebrima" pitchFamily="2" charset="0"/>
              <a:cs typeface="Ebrima" pitchFamily="2" charset="0"/>
            </a:endParaRPr>
          </a:p>
          <a:p>
            <a:pPr lvl="3" algn="just">
              <a:buClrTx/>
              <a:buSzPct val="100000"/>
              <a:buFont typeface="Arial" pitchFamily="34" charset="0"/>
              <a:buChar char="•"/>
            </a:pPr>
            <a:r>
              <a:rPr lang="en-GB" sz="2200" dirty="0">
                <a:latin typeface="Ebrima" pitchFamily="2" charset="0"/>
                <a:ea typeface="Ebrima" pitchFamily="2" charset="0"/>
                <a:cs typeface="Ebrima" pitchFamily="2" charset="0"/>
              </a:rPr>
              <a:t>Often classified on a fixed-point scale </a:t>
            </a:r>
            <a:r>
              <a:rPr lang="en-GB" sz="2200" dirty="0" smtClean="0">
                <a:latin typeface="Ebrima" pitchFamily="2" charset="0"/>
                <a:ea typeface="Ebrima" pitchFamily="2" charset="0"/>
                <a:cs typeface="Ebrima" pitchFamily="2" charset="0"/>
              </a:rPr>
              <a:t>such as </a:t>
            </a:r>
            <a:r>
              <a:rPr lang="en-GB" sz="2200" dirty="0">
                <a:latin typeface="Ebrima" pitchFamily="2" charset="0"/>
                <a:ea typeface="Ebrima" pitchFamily="2" charset="0"/>
                <a:cs typeface="Ebrima" pitchFamily="2" charset="0"/>
              </a:rPr>
              <a:t>mandatory, highly desirable, </a:t>
            </a:r>
            <a:r>
              <a:rPr lang="en-GB" sz="2200" dirty="0" smtClean="0">
                <a:latin typeface="Ebrima" pitchFamily="2" charset="0"/>
                <a:ea typeface="Ebrima" pitchFamily="2" charset="0"/>
                <a:cs typeface="Ebrima" pitchFamily="2" charset="0"/>
              </a:rPr>
              <a:t>desirable, or </a:t>
            </a:r>
            <a:r>
              <a:rPr lang="en-GB" sz="2200" dirty="0">
                <a:latin typeface="Ebrima" pitchFamily="2" charset="0"/>
                <a:ea typeface="Ebrima" pitchFamily="2" charset="0"/>
                <a:cs typeface="Ebrima" pitchFamily="2" charset="0"/>
              </a:rPr>
              <a:t>optional, </a:t>
            </a:r>
            <a:endParaRPr lang="en-GB" sz="2200" dirty="0" smtClean="0">
              <a:latin typeface="Ebrima" pitchFamily="2" charset="0"/>
              <a:ea typeface="Ebrima" pitchFamily="2" charset="0"/>
              <a:cs typeface="Ebrima" pitchFamily="2" charset="0"/>
            </a:endParaRPr>
          </a:p>
          <a:p>
            <a:pPr lvl="3" algn="just">
              <a:buClrTx/>
              <a:buSzPct val="71000"/>
              <a:buFont typeface="Arial" pitchFamily="34" charset="0"/>
              <a:buChar char="•"/>
            </a:pPr>
            <a:endParaRPr lang="en-GB" sz="2200" dirty="0" smtClean="0">
              <a:latin typeface="Ebrima" pitchFamily="2" charset="0"/>
              <a:ea typeface="Ebrima" pitchFamily="2" charset="0"/>
              <a:cs typeface="Ebrima" pitchFamily="2" charset="0"/>
            </a:endParaRPr>
          </a:p>
          <a:p>
            <a:pPr lvl="3" algn="just">
              <a:buClrTx/>
              <a:buSzPct val="100000"/>
              <a:buFont typeface="Arial" pitchFamily="34" charset="0"/>
              <a:buChar char="•"/>
            </a:pPr>
            <a:r>
              <a:rPr lang="en-GB" sz="2200" dirty="0" smtClean="0">
                <a:latin typeface="Ebrima" pitchFamily="2" charset="0"/>
                <a:ea typeface="Ebrima" pitchFamily="2" charset="0"/>
                <a:cs typeface="Ebrima" pitchFamily="2" charset="0"/>
              </a:rPr>
              <a:t>the </a:t>
            </a:r>
            <a:r>
              <a:rPr lang="en-GB" sz="2200" dirty="0">
                <a:latin typeface="Ebrima" pitchFamily="2" charset="0"/>
                <a:ea typeface="Ebrima" pitchFamily="2" charset="0"/>
                <a:cs typeface="Ebrima" pitchFamily="2" charset="0"/>
              </a:rPr>
              <a:t>priority often has to be </a:t>
            </a:r>
            <a:r>
              <a:rPr lang="en-GB" sz="2200" dirty="0" smtClean="0">
                <a:latin typeface="Ebrima" pitchFamily="2" charset="0"/>
                <a:ea typeface="Ebrima" pitchFamily="2" charset="0"/>
                <a:cs typeface="Ebrima" pitchFamily="2" charset="0"/>
              </a:rPr>
              <a:t>balanced against </a:t>
            </a:r>
            <a:r>
              <a:rPr lang="en-GB" sz="2200" dirty="0">
                <a:latin typeface="Ebrima" pitchFamily="2" charset="0"/>
                <a:ea typeface="Ebrima" pitchFamily="2" charset="0"/>
                <a:cs typeface="Ebrima" pitchFamily="2" charset="0"/>
              </a:rPr>
              <a:t>the cost of development </a:t>
            </a:r>
            <a:r>
              <a:rPr lang="en-GB" sz="2200" dirty="0" smtClean="0">
                <a:latin typeface="Ebrima" pitchFamily="2" charset="0"/>
                <a:ea typeface="Ebrima" pitchFamily="2" charset="0"/>
                <a:cs typeface="Ebrima" pitchFamily="2" charset="0"/>
              </a:rPr>
              <a:t>and implementation</a:t>
            </a:r>
            <a:r>
              <a:rPr lang="en-GB" sz="2200" dirty="0">
                <a:latin typeface="Ebrima" pitchFamily="2" charset="0"/>
                <a:ea typeface="Ebrima" pitchFamily="2" charset="0"/>
                <a:cs typeface="Ebrima" pitchFamily="2" charset="0"/>
              </a:rPr>
              <a:t>.</a:t>
            </a:r>
            <a:endParaRPr lang="en-US" sz="2200"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21304543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0070C0"/>
                </a:solidFill>
                <a:latin typeface="Ebrima" pitchFamily="2" charset="0"/>
                <a:ea typeface="Ebrima" pitchFamily="2" charset="0"/>
                <a:cs typeface="Ebrima" pitchFamily="2" charset="0"/>
              </a:rPr>
              <a:t>Cont’d…</a:t>
            </a:r>
            <a:endParaRPr lang="en-GB" sz="4400" b="1" dirty="0">
              <a:solidFill>
                <a:srgbClr val="0070C0"/>
              </a:solidFill>
              <a:latin typeface="Ebrima" pitchFamily="2" charset="0"/>
              <a:ea typeface="Ebrima" pitchFamily="2" charset="0"/>
              <a:cs typeface="Ebrima" pitchFamily="2" charset="0"/>
            </a:endParaRPr>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6</a:t>
            </a:fld>
            <a:endParaRPr lang="en-US"/>
          </a:p>
        </p:txBody>
      </p:sp>
      <p:sp>
        <p:nvSpPr>
          <p:cNvPr id="5" name="Content Placeholder 4"/>
          <p:cNvSpPr>
            <a:spLocks noGrp="1"/>
          </p:cNvSpPr>
          <p:nvPr>
            <p:ph sz="quarter" idx="1"/>
          </p:nvPr>
        </p:nvSpPr>
        <p:spPr/>
        <p:txBody>
          <a:bodyPr>
            <a:normAutofit/>
          </a:bodyPr>
          <a:lstStyle/>
          <a:p>
            <a:pPr marL="514350" indent="-514350" algn="just">
              <a:buClrTx/>
              <a:buFont typeface="+mj-lt"/>
              <a:buAutoNum type="alphaLcParenR" startAt="5"/>
            </a:pPr>
            <a:r>
              <a:rPr lang="en-GB" sz="2400" dirty="0">
                <a:latin typeface="Ebrima" pitchFamily="2" charset="0"/>
                <a:ea typeface="Ebrima" pitchFamily="2" charset="0"/>
                <a:cs typeface="Ebrima" pitchFamily="2" charset="0"/>
              </a:rPr>
              <a:t>The scope of the requirement. Scope </a:t>
            </a:r>
            <a:r>
              <a:rPr lang="en-GB" sz="2400" dirty="0" smtClean="0">
                <a:latin typeface="Ebrima" pitchFamily="2" charset="0"/>
                <a:ea typeface="Ebrima" pitchFamily="2" charset="0"/>
                <a:cs typeface="Ebrima" pitchFamily="2" charset="0"/>
              </a:rPr>
              <a:t>refers to </a:t>
            </a:r>
            <a:r>
              <a:rPr lang="en-GB" sz="2400" dirty="0">
                <a:latin typeface="Ebrima" pitchFamily="2" charset="0"/>
                <a:ea typeface="Ebrima" pitchFamily="2" charset="0"/>
                <a:cs typeface="Ebrima" pitchFamily="2" charset="0"/>
              </a:rPr>
              <a:t>the extent to which a requirement </a:t>
            </a:r>
            <a:r>
              <a:rPr lang="en-GB" sz="2400" dirty="0" smtClean="0">
                <a:latin typeface="Ebrima" pitchFamily="2" charset="0"/>
                <a:ea typeface="Ebrima" pitchFamily="2" charset="0"/>
                <a:cs typeface="Ebrima" pitchFamily="2" charset="0"/>
              </a:rPr>
              <a:t>affects the </a:t>
            </a:r>
            <a:r>
              <a:rPr lang="en-GB" sz="2400" dirty="0">
                <a:latin typeface="Ebrima" pitchFamily="2" charset="0"/>
                <a:ea typeface="Ebrima" pitchFamily="2" charset="0"/>
                <a:cs typeface="Ebrima" pitchFamily="2" charset="0"/>
              </a:rPr>
              <a:t>software and software components</a:t>
            </a:r>
            <a:r>
              <a:rPr lang="en-GB" sz="2400" dirty="0" smtClean="0">
                <a:latin typeface="Ebrima" pitchFamily="2" charset="0"/>
                <a:ea typeface="Ebrima" pitchFamily="2" charset="0"/>
                <a:cs typeface="Ebrima" pitchFamily="2" charset="0"/>
              </a:rPr>
              <a:t>.</a:t>
            </a:r>
          </a:p>
          <a:p>
            <a:pPr marL="0" indent="0" algn="just">
              <a:buNone/>
            </a:pPr>
            <a:endParaRPr lang="en-GB" sz="2400" dirty="0" smtClean="0">
              <a:latin typeface="Ebrima" pitchFamily="2" charset="0"/>
              <a:ea typeface="Ebrima" pitchFamily="2" charset="0"/>
              <a:cs typeface="Ebrima" pitchFamily="2" charset="0"/>
            </a:endParaRPr>
          </a:p>
          <a:p>
            <a:pPr lvl="2" algn="just">
              <a:buClrTx/>
              <a:buSzPct val="100000"/>
              <a:buFont typeface="Arial" pitchFamily="34" charset="0"/>
              <a:buChar char="•"/>
            </a:pPr>
            <a:r>
              <a:rPr lang="en-GB" sz="2200" dirty="0">
                <a:latin typeface="Ebrima" pitchFamily="2" charset="0"/>
                <a:ea typeface="Ebrima" pitchFamily="2" charset="0"/>
                <a:cs typeface="Ebrima" pitchFamily="2" charset="0"/>
              </a:rPr>
              <a:t>global scope may strongly affect </a:t>
            </a:r>
            <a:r>
              <a:rPr lang="en-GB" sz="2200" dirty="0" smtClean="0">
                <a:latin typeface="Ebrima" pitchFamily="2" charset="0"/>
                <a:ea typeface="Ebrima" pitchFamily="2" charset="0"/>
                <a:cs typeface="Ebrima" pitchFamily="2" charset="0"/>
              </a:rPr>
              <a:t>the software </a:t>
            </a:r>
            <a:r>
              <a:rPr lang="en-GB" sz="2200" dirty="0">
                <a:latin typeface="Ebrima" pitchFamily="2" charset="0"/>
                <a:ea typeface="Ebrima" pitchFamily="2" charset="0"/>
                <a:cs typeface="Ebrima" pitchFamily="2" charset="0"/>
              </a:rPr>
              <a:t>architecture and the design of </a:t>
            </a:r>
            <a:r>
              <a:rPr lang="en-GB" sz="2200" dirty="0" smtClean="0">
                <a:latin typeface="Ebrima" pitchFamily="2" charset="0"/>
                <a:ea typeface="Ebrima" pitchFamily="2" charset="0"/>
                <a:cs typeface="Ebrima" pitchFamily="2" charset="0"/>
              </a:rPr>
              <a:t>many components,</a:t>
            </a:r>
          </a:p>
          <a:p>
            <a:pPr marL="594360" lvl="2" indent="0" algn="just">
              <a:buSzPct val="100000"/>
              <a:buNone/>
            </a:pPr>
            <a:endParaRPr lang="en-GB" sz="2200" dirty="0" smtClean="0">
              <a:latin typeface="Ebrima" pitchFamily="2" charset="0"/>
              <a:ea typeface="Ebrima" pitchFamily="2" charset="0"/>
              <a:cs typeface="Ebrima" pitchFamily="2" charset="0"/>
            </a:endParaRPr>
          </a:p>
          <a:p>
            <a:pPr lvl="2" algn="just">
              <a:buClrTx/>
              <a:buSzPct val="100000"/>
              <a:buFont typeface="Arial" pitchFamily="34" charset="0"/>
              <a:buChar char="•"/>
            </a:pPr>
            <a:r>
              <a:rPr lang="en-GB" sz="2200" dirty="0" smtClean="0">
                <a:latin typeface="Ebrima" pitchFamily="2" charset="0"/>
                <a:ea typeface="Ebrima" pitchFamily="2" charset="0"/>
                <a:cs typeface="Ebrima" pitchFamily="2" charset="0"/>
              </a:rPr>
              <a:t>whereas </a:t>
            </a:r>
            <a:r>
              <a:rPr lang="en-GB" sz="2200" dirty="0">
                <a:latin typeface="Ebrima" pitchFamily="2" charset="0"/>
                <a:ea typeface="Ebrima" pitchFamily="2" charset="0"/>
                <a:cs typeface="Ebrima" pitchFamily="2" charset="0"/>
              </a:rPr>
              <a:t>one with a </a:t>
            </a:r>
            <a:r>
              <a:rPr lang="en-GB" sz="2200" dirty="0" smtClean="0">
                <a:latin typeface="Ebrima" pitchFamily="2" charset="0"/>
                <a:ea typeface="Ebrima" pitchFamily="2" charset="0"/>
                <a:cs typeface="Ebrima" pitchFamily="2" charset="0"/>
              </a:rPr>
              <a:t>narrow scope </a:t>
            </a:r>
            <a:r>
              <a:rPr lang="en-GB" sz="2200" dirty="0">
                <a:latin typeface="Ebrima" pitchFamily="2" charset="0"/>
                <a:ea typeface="Ebrima" pitchFamily="2" charset="0"/>
                <a:cs typeface="Ebrima" pitchFamily="2" charset="0"/>
              </a:rPr>
              <a:t>may offer a number of design </a:t>
            </a:r>
            <a:r>
              <a:rPr lang="en-GB" sz="2200" dirty="0" smtClean="0">
                <a:latin typeface="Ebrima" pitchFamily="2" charset="0"/>
                <a:ea typeface="Ebrima" pitchFamily="2" charset="0"/>
                <a:cs typeface="Ebrima" pitchFamily="2" charset="0"/>
              </a:rPr>
              <a:t>choices and </a:t>
            </a:r>
            <a:r>
              <a:rPr lang="en-GB" sz="2200" dirty="0">
                <a:latin typeface="Ebrima" pitchFamily="2" charset="0"/>
                <a:ea typeface="Ebrima" pitchFamily="2" charset="0"/>
                <a:cs typeface="Ebrima" pitchFamily="2" charset="0"/>
              </a:rPr>
              <a:t>have little impact on the satisfaction </a:t>
            </a:r>
            <a:r>
              <a:rPr lang="en-GB" sz="2200" dirty="0" smtClean="0">
                <a:latin typeface="Ebrima" pitchFamily="2" charset="0"/>
                <a:ea typeface="Ebrima" pitchFamily="2" charset="0"/>
                <a:cs typeface="Ebrima" pitchFamily="2" charset="0"/>
              </a:rPr>
              <a:t>of other </a:t>
            </a:r>
            <a:r>
              <a:rPr lang="en-GB" sz="2200" dirty="0">
                <a:latin typeface="Ebrima" pitchFamily="2" charset="0"/>
                <a:ea typeface="Ebrima" pitchFamily="2" charset="0"/>
                <a:cs typeface="Ebrima" pitchFamily="2" charset="0"/>
              </a:rPr>
              <a:t>requirements.</a:t>
            </a:r>
          </a:p>
        </p:txBody>
      </p:sp>
    </p:spTree>
    <p:extLst>
      <p:ext uri="{BB962C8B-B14F-4D97-AF65-F5344CB8AC3E}">
        <p14:creationId xmlns:p14="http://schemas.microsoft.com/office/powerpoint/2010/main" val="29471462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0070C0"/>
                </a:solidFill>
                <a:latin typeface="Ebrima" pitchFamily="2" charset="0"/>
                <a:ea typeface="Ebrima" pitchFamily="2" charset="0"/>
                <a:cs typeface="Ebrima" pitchFamily="2" charset="0"/>
              </a:rPr>
              <a:t>Cont’d…</a:t>
            </a:r>
            <a:endParaRPr lang="en-GB" sz="4400" b="1" dirty="0">
              <a:solidFill>
                <a:srgbClr val="0070C0"/>
              </a:solidFill>
              <a:latin typeface="Ebrima" pitchFamily="2" charset="0"/>
              <a:ea typeface="Ebrima" pitchFamily="2" charset="0"/>
              <a:cs typeface="Ebrima" pitchFamily="2" charset="0"/>
            </a:endParaRPr>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7</a:t>
            </a:fld>
            <a:endParaRPr lang="en-US"/>
          </a:p>
        </p:txBody>
      </p:sp>
      <p:sp>
        <p:nvSpPr>
          <p:cNvPr id="5" name="Content Placeholder 4"/>
          <p:cNvSpPr>
            <a:spLocks noGrp="1"/>
          </p:cNvSpPr>
          <p:nvPr>
            <p:ph sz="quarter" idx="1"/>
          </p:nvPr>
        </p:nvSpPr>
        <p:spPr/>
        <p:txBody>
          <a:bodyPr/>
          <a:lstStyle/>
          <a:p>
            <a:pPr marL="514350" indent="-514350" algn="just">
              <a:buClrTx/>
              <a:buFont typeface="+mj-lt"/>
              <a:buAutoNum type="alphaLcParenR" startAt="6"/>
            </a:pPr>
            <a:r>
              <a:rPr lang="en-GB" dirty="0">
                <a:latin typeface="Ebrima" pitchFamily="2" charset="0"/>
                <a:ea typeface="Ebrima" pitchFamily="2" charset="0"/>
                <a:cs typeface="Ebrima" pitchFamily="2" charset="0"/>
              </a:rPr>
              <a:t>Volatility/stability. Some requirements </a:t>
            </a:r>
            <a:r>
              <a:rPr lang="en-GB" dirty="0" smtClean="0">
                <a:latin typeface="Ebrima" pitchFamily="2" charset="0"/>
                <a:ea typeface="Ebrima" pitchFamily="2" charset="0"/>
                <a:cs typeface="Ebrima" pitchFamily="2" charset="0"/>
              </a:rPr>
              <a:t>will change </a:t>
            </a:r>
            <a:r>
              <a:rPr lang="en-GB" dirty="0">
                <a:latin typeface="Ebrima" pitchFamily="2" charset="0"/>
                <a:ea typeface="Ebrima" pitchFamily="2" charset="0"/>
                <a:cs typeface="Ebrima" pitchFamily="2" charset="0"/>
              </a:rPr>
              <a:t>during the life cycle of the </a:t>
            </a:r>
            <a:r>
              <a:rPr lang="en-GB" dirty="0" smtClean="0">
                <a:latin typeface="Ebrima" pitchFamily="2" charset="0"/>
                <a:ea typeface="Ebrima" pitchFamily="2" charset="0"/>
                <a:cs typeface="Ebrima" pitchFamily="2" charset="0"/>
              </a:rPr>
              <a:t>software - and </a:t>
            </a:r>
            <a:r>
              <a:rPr lang="en-GB" dirty="0">
                <a:latin typeface="Ebrima" pitchFamily="2" charset="0"/>
                <a:ea typeface="Ebrima" pitchFamily="2" charset="0"/>
                <a:cs typeface="Ebrima" pitchFamily="2" charset="0"/>
              </a:rPr>
              <a:t>even during the </a:t>
            </a:r>
            <a:r>
              <a:rPr lang="en-GB" dirty="0" smtClean="0">
                <a:latin typeface="Ebrima" pitchFamily="2" charset="0"/>
                <a:ea typeface="Ebrima" pitchFamily="2" charset="0"/>
                <a:cs typeface="Ebrima" pitchFamily="2" charset="0"/>
              </a:rPr>
              <a:t>development process </a:t>
            </a:r>
            <a:r>
              <a:rPr lang="en-GB" dirty="0">
                <a:latin typeface="Ebrima" pitchFamily="2" charset="0"/>
                <a:ea typeface="Ebrima" pitchFamily="2" charset="0"/>
                <a:cs typeface="Ebrima" pitchFamily="2" charset="0"/>
              </a:rPr>
              <a:t>itself</a:t>
            </a:r>
            <a:r>
              <a:rPr lang="en-GB" dirty="0" smtClean="0">
                <a:latin typeface="Ebrima" pitchFamily="2" charset="0"/>
                <a:ea typeface="Ebrima" pitchFamily="2" charset="0"/>
                <a:cs typeface="Ebrima" pitchFamily="2" charset="0"/>
              </a:rPr>
              <a:t>.</a:t>
            </a:r>
          </a:p>
          <a:p>
            <a:pPr marL="514350" indent="-514350" algn="just">
              <a:buFont typeface="+mj-lt"/>
              <a:buAutoNum type="alphaLcParenR" startAt="6"/>
            </a:pPr>
            <a:endParaRPr lang="en-GB" dirty="0" smtClean="0">
              <a:solidFill>
                <a:schemeClr val="tx2"/>
              </a:solidFill>
              <a:latin typeface="Ebrima" pitchFamily="2" charset="0"/>
              <a:ea typeface="Ebrima" pitchFamily="2" charset="0"/>
              <a:cs typeface="Ebrima" pitchFamily="2" charset="0"/>
            </a:endParaRPr>
          </a:p>
          <a:p>
            <a:pPr lvl="2" algn="just">
              <a:buClrTx/>
              <a:buSzPct val="100000"/>
              <a:buFont typeface="Arial" pitchFamily="34" charset="0"/>
              <a:buChar char="•"/>
            </a:pPr>
            <a:r>
              <a:rPr lang="en-GB" sz="2400" dirty="0" smtClean="0">
                <a:latin typeface="Ebrima" pitchFamily="2" charset="0"/>
                <a:ea typeface="Ebrima" pitchFamily="2" charset="0"/>
                <a:cs typeface="Ebrima" pitchFamily="2" charset="0"/>
              </a:rPr>
              <a:t>It </a:t>
            </a:r>
            <a:r>
              <a:rPr lang="en-GB" sz="2400" dirty="0">
                <a:latin typeface="Ebrima" pitchFamily="2" charset="0"/>
                <a:ea typeface="Ebrima" pitchFamily="2" charset="0"/>
                <a:cs typeface="Ebrima" pitchFamily="2" charset="0"/>
              </a:rPr>
              <a:t>is useful if some </a:t>
            </a:r>
            <a:r>
              <a:rPr lang="en-GB" sz="2400" dirty="0" smtClean="0">
                <a:latin typeface="Ebrima" pitchFamily="2" charset="0"/>
                <a:ea typeface="Ebrima" pitchFamily="2" charset="0"/>
                <a:cs typeface="Ebrima" pitchFamily="2" charset="0"/>
              </a:rPr>
              <a:t>estimate of </a:t>
            </a:r>
            <a:r>
              <a:rPr lang="en-GB" sz="2400" dirty="0">
                <a:latin typeface="Ebrima" pitchFamily="2" charset="0"/>
                <a:ea typeface="Ebrima" pitchFamily="2" charset="0"/>
                <a:cs typeface="Ebrima" pitchFamily="2" charset="0"/>
              </a:rPr>
              <a:t>the likelihood that a requirement </a:t>
            </a:r>
            <a:r>
              <a:rPr lang="en-GB" sz="2400" dirty="0" smtClean="0">
                <a:latin typeface="Ebrima" pitchFamily="2" charset="0"/>
                <a:ea typeface="Ebrima" pitchFamily="2" charset="0"/>
                <a:cs typeface="Ebrima" pitchFamily="2" charset="0"/>
              </a:rPr>
              <a:t>will change </a:t>
            </a:r>
            <a:r>
              <a:rPr lang="en-GB" sz="2400" dirty="0">
                <a:latin typeface="Ebrima" pitchFamily="2" charset="0"/>
                <a:ea typeface="Ebrima" pitchFamily="2" charset="0"/>
                <a:cs typeface="Ebrima" pitchFamily="2" charset="0"/>
              </a:rPr>
              <a:t>can be </a:t>
            </a:r>
            <a:r>
              <a:rPr lang="en-GB" sz="2400" dirty="0" smtClean="0">
                <a:latin typeface="Ebrima" pitchFamily="2" charset="0"/>
                <a:ea typeface="Ebrima" pitchFamily="2" charset="0"/>
                <a:cs typeface="Ebrima" pitchFamily="2" charset="0"/>
              </a:rPr>
              <a:t>made.</a:t>
            </a:r>
          </a:p>
          <a:p>
            <a:pPr lvl="2" algn="just">
              <a:buClrTx/>
              <a:buSzPct val="100000"/>
              <a:buFont typeface="Arial" pitchFamily="34" charset="0"/>
              <a:buChar char="•"/>
            </a:pPr>
            <a:endParaRPr lang="en-GB" sz="2400" dirty="0" smtClean="0">
              <a:latin typeface="Ebrima" pitchFamily="2" charset="0"/>
              <a:ea typeface="Ebrima" pitchFamily="2" charset="0"/>
              <a:cs typeface="Ebrima" pitchFamily="2" charset="0"/>
            </a:endParaRPr>
          </a:p>
          <a:p>
            <a:pPr lvl="2" algn="just">
              <a:buClrTx/>
              <a:buSzPct val="100000"/>
              <a:buFont typeface="Arial" pitchFamily="34" charset="0"/>
              <a:buChar char="•"/>
            </a:pPr>
            <a:r>
              <a:rPr lang="en-US" sz="2400" dirty="0" smtClean="0">
                <a:latin typeface="Ebrima" pitchFamily="2" charset="0"/>
                <a:ea typeface="Ebrima" pitchFamily="2" charset="0"/>
                <a:cs typeface="Ebrima" pitchFamily="2" charset="0"/>
              </a:rPr>
              <a:t>For example, changing of </a:t>
            </a:r>
            <a:r>
              <a:rPr lang="en-GB" sz="2400" dirty="0" smtClean="0">
                <a:latin typeface="Ebrima" pitchFamily="2" charset="0"/>
                <a:ea typeface="Ebrima" pitchFamily="2" charset="0"/>
                <a:cs typeface="Ebrima" pitchFamily="2" charset="0"/>
              </a:rPr>
              <a:t>government legislation </a:t>
            </a:r>
            <a:r>
              <a:rPr lang="en-GB" sz="2400" i="1" dirty="0" smtClean="0">
                <a:latin typeface="Ebrima" pitchFamily="2" charset="0"/>
                <a:ea typeface="Ebrima" pitchFamily="2" charset="0"/>
                <a:cs typeface="Ebrima" pitchFamily="2" charset="0"/>
              </a:rPr>
              <a:t>(even during your software development process)</a:t>
            </a:r>
            <a:endParaRPr lang="en-GB" sz="2400" i="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41365156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70C0"/>
                </a:solidFill>
                <a:latin typeface="Ebrima" pitchFamily="2" charset="0"/>
                <a:ea typeface="Ebrima" pitchFamily="2" charset="0"/>
                <a:cs typeface="Ebrima" pitchFamily="2" charset="0"/>
              </a:rPr>
              <a:t>Cont’d…</a:t>
            </a:r>
            <a:endParaRPr lang="en-GB" sz="4400" dirty="0"/>
          </a:p>
        </p:txBody>
      </p:sp>
      <p:sp>
        <p:nvSpPr>
          <p:cNvPr id="3" name="Footer Placeholder 2"/>
          <p:cNvSpPr>
            <a:spLocks noGrp="1"/>
          </p:cNvSpPr>
          <p:nvPr>
            <p:ph type="ftr" sz="quarter" idx="11"/>
          </p:nvPr>
        </p:nvSpPr>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pPr>
              <a:defRPr/>
            </a:pPr>
            <a:fld id="{9D941D77-6405-4384-8A4C-DCE5959F80A4}" type="slidenum">
              <a:rPr lang="en-US" smtClean="0"/>
              <a:pPr>
                <a:defRPr/>
              </a:pPr>
              <a:t>8</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295400"/>
            <a:ext cx="6572250" cy="4698949"/>
          </a:xfrm>
        </p:spPr>
      </p:pic>
    </p:spTree>
    <p:extLst>
      <p:ext uri="{BB962C8B-B14F-4D97-AF65-F5344CB8AC3E}">
        <p14:creationId xmlns:p14="http://schemas.microsoft.com/office/powerpoint/2010/main" val="20517951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normAutofit/>
          </a:bodyPr>
          <a:lstStyle/>
          <a:p>
            <a:r>
              <a:rPr lang="en-GB" sz="4400" b="1" dirty="0" smtClean="0">
                <a:solidFill>
                  <a:srgbClr val="0070C0"/>
                </a:solidFill>
                <a:latin typeface="Ebrima" pitchFamily="2" charset="0"/>
                <a:ea typeface="Ebrima" pitchFamily="2" charset="0"/>
                <a:cs typeface="Ebrima" pitchFamily="2" charset="0"/>
              </a:rPr>
              <a:t>Conceptual modeling </a:t>
            </a:r>
            <a:endParaRPr lang="en-GB" sz="4400" b="1" dirty="0">
              <a:solidFill>
                <a:srgbClr val="0070C0"/>
              </a:solidFill>
              <a:latin typeface="Ebrima" pitchFamily="2" charset="0"/>
              <a:ea typeface="Ebrima" pitchFamily="2" charset="0"/>
              <a:cs typeface="Ebrima" pitchFamily="2" charset="0"/>
            </a:endParaRPr>
          </a:p>
        </p:txBody>
      </p:sp>
      <p:sp>
        <p:nvSpPr>
          <p:cNvPr id="6147" name="Rectangle 3"/>
          <p:cNvSpPr>
            <a:spLocks noGrp="1" noChangeArrowheads="1"/>
          </p:cNvSpPr>
          <p:nvPr>
            <p:ph idx="1"/>
          </p:nvPr>
        </p:nvSpPr>
        <p:spPr>
          <a:xfrm>
            <a:off x="533400" y="1371600"/>
            <a:ext cx="8327161" cy="4953000"/>
          </a:xfrm>
          <a:noFill/>
          <a:ln/>
        </p:spPr>
        <p:txBody>
          <a:bodyPr>
            <a:normAutofit/>
          </a:bodyPr>
          <a:lstStyle/>
          <a:p>
            <a:pPr algn="just"/>
            <a:r>
              <a:rPr lang="en-GB" dirty="0">
                <a:latin typeface="Ebrima" pitchFamily="2" charset="0"/>
                <a:ea typeface="Ebrima" pitchFamily="2" charset="0"/>
                <a:cs typeface="Ebrima" pitchFamily="2" charset="0"/>
              </a:rPr>
              <a:t>The development of models of a </a:t>
            </a:r>
            <a:r>
              <a:rPr lang="en-GB" dirty="0" smtClean="0">
                <a:latin typeface="Ebrima" pitchFamily="2" charset="0"/>
                <a:ea typeface="Ebrima" pitchFamily="2" charset="0"/>
                <a:cs typeface="Ebrima" pitchFamily="2" charset="0"/>
              </a:rPr>
              <a:t>real-world problem </a:t>
            </a:r>
            <a:r>
              <a:rPr lang="en-GB" dirty="0">
                <a:latin typeface="Ebrima" pitchFamily="2" charset="0"/>
                <a:ea typeface="Ebrima" pitchFamily="2" charset="0"/>
                <a:cs typeface="Ebrima" pitchFamily="2" charset="0"/>
              </a:rPr>
              <a:t>is key to software requirements analysis</a:t>
            </a:r>
            <a:r>
              <a:rPr lang="en-GB" dirty="0" smtClean="0">
                <a:latin typeface="Ebrima" pitchFamily="2" charset="0"/>
                <a:ea typeface="Ebrima" pitchFamily="2" charset="0"/>
                <a:cs typeface="Ebrima" pitchFamily="2" charset="0"/>
              </a:rPr>
              <a:t>.</a:t>
            </a:r>
          </a:p>
          <a:p>
            <a:pPr algn="just"/>
            <a:endParaRPr lang="en-GB" dirty="0" smtClean="0">
              <a:latin typeface="Ebrima" pitchFamily="2" charset="0"/>
              <a:ea typeface="Ebrima" pitchFamily="2" charset="0"/>
              <a:cs typeface="Ebrima" pitchFamily="2" charset="0"/>
            </a:endParaRPr>
          </a:p>
          <a:p>
            <a:pPr algn="just"/>
            <a:r>
              <a:rPr lang="en-GB" dirty="0">
                <a:latin typeface="Ebrima" pitchFamily="2" charset="0"/>
                <a:ea typeface="Ebrima" pitchFamily="2" charset="0"/>
                <a:cs typeface="Ebrima" pitchFamily="2" charset="0"/>
              </a:rPr>
              <a:t>Their purpose is to aid in understanding </a:t>
            </a:r>
            <a:r>
              <a:rPr lang="en-GB" dirty="0" smtClean="0">
                <a:latin typeface="Ebrima" pitchFamily="2" charset="0"/>
                <a:ea typeface="Ebrima" pitchFamily="2" charset="0"/>
                <a:cs typeface="Ebrima" pitchFamily="2" charset="0"/>
              </a:rPr>
              <a:t>the situation </a:t>
            </a:r>
            <a:r>
              <a:rPr lang="en-GB" dirty="0">
                <a:latin typeface="Ebrima" pitchFamily="2" charset="0"/>
                <a:ea typeface="Ebrima" pitchFamily="2" charset="0"/>
                <a:cs typeface="Ebrima" pitchFamily="2" charset="0"/>
              </a:rPr>
              <a:t>in which the problem occurs, as well </a:t>
            </a:r>
            <a:r>
              <a:rPr lang="en-GB" dirty="0" smtClean="0">
                <a:latin typeface="Ebrima" pitchFamily="2" charset="0"/>
                <a:ea typeface="Ebrima" pitchFamily="2" charset="0"/>
                <a:cs typeface="Ebrima" pitchFamily="2" charset="0"/>
              </a:rPr>
              <a:t>as depicting </a:t>
            </a:r>
            <a:r>
              <a:rPr lang="en-GB" dirty="0">
                <a:latin typeface="Ebrima" pitchFamily="2" charset="0"/>
                <a:ea typeface="Ebrima" pitchFamily="2" charset="0"/>
                <a:cs typeface="Ebrima" pitchFamily="2" charset="0"/>
              </a:rPr>
              <a:t>a solution</a:t>
            </a:r>
            <a:r>
              <a:rPr lang="en-GB" dirty="0" smtClean="0">
                <a:latin typeface="Ebrima" pitchFamily="2" charset="0"/>
                <a:ea typeface="Ebrima" pitchFamily="2" charset="0"/>
                <a:cs typeface="Ebrima" pitchFamily="2" charset="0"/>
              </a:rPr>
              <a:t>.</a:t>
            </a:r>
          </a:p>
          <a:p>
            <a:pPr algn="just"/>
            <a:endParaRPr lang="en-GB" dirty="0" smtClean="0">
              <a:latin typeface="Ebrima" pitchFamily="2" charset="0"/>
              <a:ea typeface="Ebrima" pitchFamily="2" charset="0"/>
              <a:cs typeface="Ebrima" pitchFamily="2" charset="0"/>
            </a:endParaRPr>
          </a:p>
          <a:p>
            <a:pPr algn="just"/>
            <a:r>
              <a:rPr lang="en-GB" dirty="0">
                <a:latin typeface="Ebrima" pitchFamily="2" charset="0"/>
                <a:ea typeface="Ebrima" pitchFamily="2" charset="0"/>
                <a:cs typeface="Ebrima" pitchFamily="2" charset="0"/>
              </a:rPr>
              <a:t>Hence, conceptual </a:t>
            </a:r>
            <a:r>
              <a:rPr lang="en-GB" dirty="0" smtClean="0">
                <a:latin typeface="Ebrima" pitchFamily="2" charset="0"/>
                <a:ea typeface="Ebrima" pitchFamily="2" charset="0"/>
                <a:cs typeface="Ebrima" pitchFamily="2" charset="0"/>
              </a:rPr>
              <a:t>models comprise </a:t>
            </a:r>
            <a:r>
              <a:rPr lang="en-GB" dirty="0">
                <a:latin typeface="Ebrima" pitchFamily="2" charset="0"/>
                <a:ea typeface="Ebrima" pitchFamily="2" charset="0"/>
                <a:cs typeface="Ebrima" pitchFamily="2" charset="0"/>
              </a:rPr>
              <a:t>models of entities from the </a:t>
            </a:r>
            <a:r>
              <a:rPr lang="en-GB" dirty="0" smtClean="0">
                <a:latin typeface="Ebrima" pitchFamily="2" charset="0"/>
                <a:ea typeface="Ebrima" pitchFamily="2" charset="0"/>
                <a:cs typeface="Ebrima" pitchFamily="2" charset="0"/>
              </a:rPr>
              <a:t>problem domain</a:t>
            </a:r>
            <a:r>
              <a:rPr lang="en-GB" dirty="0">
                <a:latin typeface="Ebrima" pitchFamily="2" charset="0"/>
                <a:ea typeface="Ebrima" pitchFamily="2" charset="0"/>
                <a:cs typeface="Ebrima" pitchFamily="2" charset="0"/>
              </a:rPr>
              <a:t>, configured to reflect their </a:t>
            </a:r>
            <a:r>
              <a:rPr lang="en-GB" dirty="0" smtClean="0">
                <a:latin typeface="Ebrima" pitchFamily="2" charset="0"/>
                <a:ea typeface="Ebrima" pitchFamily="2" charset="0"/>
                <a:cs typeface="Ebrima" pitchFamily="2" charset="0"/>
              </a:rPr>
              <a:t>real-world relationships </a:t>
            </a:r>
            <a:r>
              <a:rPr lang="en-GB" dirty="0">
                <a:latin typeface="Ebrima" pitchFamily="2" charset="0"/>
                <a:ea typeface="Ebrima" pitchFamily="2" charset="0"/>
                <a:cs typeface="Ebrima" pitchFamily="2" charset="0"/>
              </a:rPr>
              <a:t>and dependencies.</a:t>
            </a:r>
          </a:p>
        </p:txBody>
      </p:sp>
      <p:sp>
        <p:nvSpPr>
          <p:cNvPr id="3" name="Slide Number Placeholder 2"/>
          <p:cNvSpPr>
            <a:spLocks noGrp="1"/>
          </p:cNvSpPr>
          <p:nvPr>
            <p:ph type="sldNum" sz="quarter" idx="12"/>
          </p:nvPr>
        </p:nvSpPr>
        <p:spPr/>
        <p:txBody>
          <a:bodyPr/>
          <a:lstStyle/>
          <a:p>
            <a:fld id="{31DB7645-ED4E-4AE8-BBA7-4FDCA96084BF}" type="slidenum">
              <a:rPr lang="en-US" smtClean="0"/>
              <a:pPr/>
              <a:t>9</a:t>
            </a:fld>
            <a:endParaRPr lang="en-US"/>
          </a:p>
        </p:txBody>
      </p:sp>
      <p:sp>
        <p:nvSpPr>
          <p:cNvPr id="5" name="Footer Placeholder 2"/>
          <p:cNvSpPr>
            <a:spLocks noGrp="1"/>
          </p:cNvSpPr>
          <p:nvPr>
            <p:ph type="ftr" sz="quarter" idx="11"/>
          </p:nvPr>
        </p:nvSpPr>
        <p:spPr>
          <a:xfrm>
            <a:off x="2898648" y="6356350"/>
            <a:ext cx="3505200" cy="365760"/>
          </a:xfrm>
        </p:spPr>
        <p:txBody>
          <a:bodyPr/>
          <a:lstStyle/>
          <a:p>
            <a:pPr algn="ctr">
              <a:defRPr/>
            </a:pPr>
            <a:r>
              <a:rPr lang="en-US" dirty="0" smtClean="0">
                <a:solidFill>
                  <a:srgbClr val="04617B">
                    <a:shade val="90000"/>
                  </a:srgbClr>
                </a:solidFill>
              </a:rPr>
              <a:t>By: </a:t>
            </a:r>
            <a:r>
              <a:rPr lang="en-US" dirty="0" err="1" smtClean="0">
                <a:solidFill>
                  <a:srgbClr val="04617B">
                    <a:shade val="90000"/>
                  </a:srgbClr>
                </a:solidFill>
              </a:rPr>
              <a:t>Yoseph</a:t>
            </a:r>
            <a:r>
              <a:rPr lang="en-US" dirty="0" smtClean="0">
                <a:solidFill>
                  <a:srgbClr val="04617B">
                    <a:shade val="90000"/>
                  </a:srgbClr>
                </a:solidFill>
              </a:rPr>
              <a:t> B.</a:t>
            </a:r>
            <a:endParaRPr lang="en-US" dirty="0">
              <a:solidFill>
                <a:srgbClr val="04617B">
                  <a:shade val="90000"/>
                </a:srgbClr>
              </a:solidFill>
            </a:endParaRPr>
          </a:p>
        </p:txBody>
      </p:sp>
    </p:spTree>
    <p:extLst>
      <p:ext uri="{BB962C8B-B14F-4D97-AF65-F5344CB8AC3E}">
        <p14:creationId xmlns:p14="http://schemas.microsoft.com/office/powerpoint/2010/main" val="24145604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3221</TotalTime>
  <Words>1383</Words>
  <Application>Microsoft Office PowerPoint</Application>
  <PresentationFormat>On-screen Show (4:3)</PresentationFormat>
  <Paragraphs>196</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Origin</vt:lpstr>
      <vt:lpstr>Chapter Four  Requirements Analysis </vt:lpstr>
      <vt:lpstr>Topics to be covered</vt:lpstr>
      <vt:lpstr>Requirements analysis</vt:lpstr>
      <vt:lpstr>Requirements classification</vt:lpstr>
      <vt:lpstr>Cont’d…</vt:lpstr>
      <vt:lpstr>Cont’d…</vt:lpstr>
      <vt:lpstr>Cont’d…</vt:lpstr>
      <vt:lpstr>Cont’d…</vt:lpstr>
      <vt:lpstr>Conceptual modeling </vt:lpstr>
      <vt:lpstr>Cont’d…</vt:lpstr>
      <vt:lpstr>Cont’d…</vt:lpstr>
      <vt:lpstr>Cont’d…</vt:lpstr>
      <vt:lpstr>Cont’d…</vt:lpstr>
      <vt:lpstr>Architectural Design &amp; Requirements Allocation</vt:lpstr>
      <vt:lpstr>Cont’d…</vt:lpstr>
      <vt:lpstr>Cont’d…</vt:lpstr>
      <vt:lpstr>Requirements Negotiation</vt:lpstr>
      <vt:lpstr>Cont’d…</vt:lpstr>
      <vt:lpstr>Requirements prioritization</vt:lpstr>
      <vt:lpstr>Formal Analysis</vt:lpstr>
      <vt:lpstr>Cont’d…</vt:lpstr>
      <vt:lpstr>Cont’d…</vt:lpstr>
      <vt:lpstr>Reading Assignment – Quiz</vt:lpstr>
      <vt:lpstr>END OF CHAPTER FOUR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wende</dc:creator>
  <cp:lastModifiedBy>Windows User</cp:lastModifiedBy>
  <cp:revision>715</cp:revision>
  <cp:lastPrinted>2021-10-26T12:36:35Z</cp:lastPrinted>
  <dcterms:created xsi:type="dcterms:W3CDTF">2019-04-06T14:04:29Z</dcterms:created>
  <dcterms:modified xsi:type="dcterms:W3CDTF">2023-04-24T08:51:49Z</dcterms:modified>
</cp:coreProperties>
</file>