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24"/>
  </p:notesMasterIdLst>
  <p:handoutMasterIdLst>
    <p:handoutMasterId r:id="rId25"/>
  </p:handoutMasterIdLst>
  <p:sldIdLst>
    <p:sldId id="398" r:id="rId2"/>
    <p:sldId id="395" r:id="rId3"/>
    <p:sldId id="426" r:id="rId4"/>
    <p:sldId id="427" r:id="rId5"/>
    <p:sldId id="428" r:id="rId6"/>
    <p:sldId id="429" r:id="rId7"/>
    <p:sldId id="431" r:id="rId8"/>
    <p:sldId id="432" r:id="rId9"/>
    <p:sldId id="430" r:id="rId10"/>
    <p:sldId id="433" r:id="rId11"/>
    <p:sldId id="434" r:id="rId12"/>
    <p:sldId id="435" r:id="rId13"/>
    <p:sldId id="436" r:id="rId14"/>
    <p:sldId id="444" r:id="rId15"/>
    <p:sldId id="437" r:id="rId16"/>
    <p:sldId id="439" r:id="rId17"/>
    <p:sldId id="440" r:id="rId18"/>
    <p:sldId id="441" r:id="rId19"/>
    <p:sldId id="442" r:id="rId20"/>
    <p:sldId id="443" r:id="rId21"/>
    <p:sldId id="416" r:id="rId22"/>
    <p:sldId id="401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85" autoAdjust="0"/>
  </p:normalViewPr>
  <p:slideViewPr>
    <p:cSldViewPr>
      <p:cViewPr>
        <p:scale>
          <a:sx n="70" d="100"/>
          <a:sy n="70" d="100"/>
        </p:scale>
        <p:origin x="-13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1974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9CAA-7222-4E5E-AF37-C0C8F2D345DC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3EB86-A6A9-4E83-A38B-5CAA11B79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682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A8709-2D77-416F-B8FC-A7211389CE2F}" type="datetimeFigureOut">
              <a:rPr lang="en-US" smtClean="0"/>
              <a:pPr/>
              <a:t>6/3/2023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F0E30-2DE0-41E0-9942-35990377F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5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0E30-2DE0-41E0-9942-35990377F1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2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DFA4A7D-EFFB-4D2E-B679-997591E18367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6/3/2023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3C7DE4F9-52B2-4640-8360-A207F52007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B3F510-BC8E-4F2E-B1B4-646F5FC82C6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6/3/2023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280941-9991-4E79-93C7-4CA7C5F770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0445D4-8F02-41E8-8C8B-9160BA02B00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6/3/2023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8AE01B-95BA-4078-BCE1-0D698E3D75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CD9195-BD08-4475-9A5F-2AC81DA7AB3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6/3/2023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942CDD33-5ACC-432E-9A63-CA77AA178EF4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6/3/2023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8664F7C3-AE13-4043-82B2-B09ABB354F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2F0713-66C4-4F9E-871B-694B22437C7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6/3/2023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B40003-774E-4117-9AEA-CF7C88F8FC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7CA5B-F275-40CB-B7CC-98A3B060A27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6/3/2023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FB330-83FF-48AA-8CE7-9805439F6A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BCE234-6E1C-402F-83D6-6B05636DC98D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6/3/2023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4C45B-DDF9-4839-B333-0AA6AD0D6F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1ABAC2-1DF8-49B3-8C91-98928100A5B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6/3/2023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FBF5B9-C1B8-435E-B64F-6622100C4A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2B93F-08DA-45F1-BE87-CC44A0DC8B9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6/3/2023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517036-8B9B-49FD-8FB4-1615458648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52D443-524E-4622-B5FE-E5255D4F0DC0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6/3/2023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A90E9D-6E0C-4BEE-9B47-4B8A791517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36EAB6-C226-47FA-AC0E-655DE24E8753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rPr>
              <a:t>6/3/2023</a:t>
            </a:fld>
            <a:endParaRPr lang="en-US">
              <a:solidFill>
                <a:srgbClr val="04617B">
                  <a:shade val="90000"/>
                </a:srgbClr>
              </a:solidFill>
              <a:latin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  <a:latin typeface="Times New Roman" pitchFamily="18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8ACCDE-7C6D-4591-B4DC-39452FAE72A9}" type="slidenum">
              <a:rPr lang="en-US" smtClean="0"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ransition spd="slow">
    <p:wip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828800"/>
            <a:ext cx="8458200" cy="28194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Chapter Six </a:t>
            </a:r>
            <a:br>
              <a:rPr lang="en-US" sz="44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</a:br>
            <a:r>
              <a:rPr lang="en-US" sz="44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/>
            </a:r>
            <a:br>
              <a:rPr lang="en-US" sz="4400" dirty="0" smtClean="0">
                <a:latin typeface="Ebrima" pitchFamily="2" charset="0"/>
                <a:ea typeface="Ebrima" pitchFamily="2" charset="0"/>
                <a:cs typeface="Ebrima" pitchFamily="2" charset="0"/>
              </a:rPr>
            </a:br>
            <a:r>
              <a:rPr lang="en-US" sz="44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Requirements </a:t>
            </a:r>
            <a:r>
              <a:rPr lang="en-US" sz="44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Validation</a:t>
            </a:r>
            <a:endParaRPr lang="en-GB" sz="4400" b="1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1026" name="Picture 2" descr="C:\Users\user\Desktop\Emerging Tech\Screenshot 2021-10-15 at 10-34-22 Adama Science and Technology University - Adama Science and Technology Univers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8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By: </a:t>
            </a:r>
            <a:r>
              <a:rPr lang="en-US" dirty="0" err="1" smtClean="0">
                <a:solidFill>
                  <a:srgbClr val="04617B">
                    <a:shade val="90000"/>
                  </a:srgbClr>
                </a:solidFill>
              </a:rPr>
              <a:t>Yoseph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 B.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92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Cont’d…</a:t>
            </a:r>
            <a:endParaRPr lang="en-GB" sz="4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By: </a:t>
            </a:r>
            <a:r>
              <a:rPr lang="en-US" dirty="0" err="1" smtClean="0">
                <a:solidFill>
                  <a:srgbClr val="04617B">
                    <a:shade val="90000"/>
                  </a:srgbClr>
                </a:solidFill>
              </a:rPr>
              <a:t>Yoseph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 B.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6156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Validity </a:t>
            </a:r>
          </a:p>
          <a:p>
            <a:pPr lvl="1"/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Does the system provide the functions which best support the customer’s needs?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Consistency</a:t>
            </a:r>
          </a:p>
          <a:p>
            <a:pPr lvl="1"/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Are there any requirements conflict? 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Completeness</a:t>
            </a:r>
          </a:p>
          <a:p>
            <a:pPr lvl="1"/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Are all functions required by the customer included? 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Realism </a:t>
            </a:r>
          </a:p>
          <a:p>
            <a:pPr lvl="1"/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Can the requirements be implemented on given available budget and technology? 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Verifiability </a:t>
            </a:r>
          </a:p>
          <a:p>
            <a:pPr lvl="1"/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Can the requirements be checked? </a:t>
            </a:r>
            <a:endParaRPr lang="en-GB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56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Requirements validation techniques</a:t>
            </a:r>
            <a:endParaRPr lang="en-GB" sz="3700" b="1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By: </a:t>
            </a:r>
            <a:r>
              <a:rPr lang="en-US" dirty="0" err="1" smtClean="0">
                <a:solidFill>
                  <a:srgbClr val="04617B">
                    <a:shade val="90000"/>
                  </a:srgbClr>
                </a:solidFill>
              </a:rPr>
              <a:t>Yoseph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 B.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648200"/>
          </a:xfrm>
        </p:spPr>
        <p:txBody>
          <a:bodyPr/>
          <a:lstStyle/>
          <a:p>
            <a:pPr algn="just"/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A number of requirements validation techniques can be used </a:t>
            </a:r>
            <a:r>
              <a:rPr lang="en-US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individually</a:t>
            </a:r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or in </a:t>
            </a:r>
            <a:r>
              <a:rPr lang="en-US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conjunction</a:t>
            </a:r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with one another. </a:t>
            </a:r>
          </a:p>
          <a:p>
            <a:pPr algn="just"/>
            <a:endParaRPr lang="en-US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Requirements reviews 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The requirements are analyzed systematically by a team of reviewers who </a:t>
            </a:r>
            <a:r>
              <a:rPr lang="en-US" b="1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check for errors and inconsistencies</a:t>
            </a:r>
            <a:r>
              <a:rPr lang="en-US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. </a:t>
            </a:r>
            <a:endParaRPr lang="en-GB" dirty="0">
              <a:solidFill>
                <a:schemeClr val="tx1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06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Cont’d…</a:t>
            </a:r>
            <a:endParaRPr lang="en-GB" sz="4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By: </a:t>
            </a:r>
            <a:r>
              <a:rPr lang="en-US" dirty="0" err="1" smtClean="0">
                <a:solidFill>
                  <a:srgbClr val="04617B">
                    <a:shade val="90000"/>
                  </a:srgbClr>
                </a:solidFill>
              </a:rPr>
              <a:t>Yoseph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 B.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419600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Prototyping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This involves developing an </a:t>
            </a:r>
            <a:r>
              <a:rPr lang="en-US" b="1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executable model </a:t>
            </a:r>
            <a:r>
              <a:rPr lang="en-US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of a system and using this with end-users and customers to see if it meets their needs and expectations.</a:t>
            </a:r>
          </a:p>
          <a:p>
            <a:pPr lvl="1" algn="just"/>
            <a:endParaRPr lang="en-US" dirty="0" smtClean="0">
              <a:solidFill>
                <a:schemeClr val="tx1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lvl="1" algn="just"/>
            <a:r>
              <a:rPr lang="en-US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Stakeholders experiment with the system and feedback requirements changes to the development team.  </a:t>
            </a:r>
            <a:r>
              <a:rPr lang="en-US" b="1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endParaRPr lang="en-GB" b="1" dirty="0">
              <a:solidFill>
                <a:srgbClr val="FF000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06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Cont’d…</a:t>
            </a:r>
            <a:endParaRPr lang="en-GB" sz="4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By: </a:t>
            </a:r>
            <a:r>
              <a:rPr lang="en-US" dirty="0" err="1" smtClean="0">
                <a:solidFill>
                  <a:srgbClr val="04617B">
                    <a:shade val="90000"/>
                  </a:srgbClr>
                </a:solidFill>
              </a:rPr>
              <a:t>Yoseph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 B.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Test-case generation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Requirements should be testable. If the tests for the requirements are devised as part of the validation process, this often reveals requirements problems. </a:t>
            </a:r>
          </a:p>
          <a:p>
            <a:pPr lvl="1" algn="just"/>
            <a:endParaRPr lang="en-US" dirty="0" smtClean="0">
              <a:solidFill>
                <a:schemeClr val="tx1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lvl="1" algn="just"/>
            <a:r>
              <a:rPr lang="en-US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If a test is difficult or impossible to design, this usually means that the requirements will be difficult to implement and should be reconsidered. </a:t>
            </a:r>
          </a:p>
          <a:p>
            <a:pPr lvl="1" algn="just"/>
            <a:endParaRPr lang="en-US" dirty="0" smtClean="0">
              <a:solidFill>
                <a:schemeClr val="tx1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lvl="1" algn="just"/>
            <a:r>
              <a:rPr lang="en-US" b="1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Developing tests from the users requirements before any code is written is an integral part of test-driven development</a:t>
            </a:r>
            <a:r>
              <a:rPr lang="en-US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. </a:t>
            </a:r>
            <a:endParaRPr lang="en-GB" dirty="0">
              <a:solidFill>
                <a:schemeClr val="tx1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5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Test-case for ASTU-ETD login</a:t>
            </a:r>
            <a:endParaRPr lang="en-GB" sz="4400" b="1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97709927"/>
              </p:ext>
            </p:extLst>
          </p:nvPr>
        </p:nvGraphicFramePr>
        <p:xfrm>
          <a:off x="457200" y="1255681"/>
          <a:ext cx="8229600" cy="510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600200"/>
                <a:gridCol w="2133600"/>
                <a:gridCol w="1676400"/>
                <a:gridCol w="1752600"/>
              </a:tblGrid>
              <a:tr h="56635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Test Cases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Feature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Steps To Execute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Expected Results</a:t>
                      </a:r>
                    </a:p>
                  </a:txBody>
                  <a:tcPr marL="9525" marR="9525" marT="9525" marB="0" anchor="ctr"/>
                </a:tc>
              </a:tr>
              <a:tr h="64322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TC-01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User Interface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Check all the text boxes and buttons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Check Page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• UI should be perfect </a:t>
                      </a:r>
                      <a:b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</a:b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• Text boxes and button should be aligned</a:t>
                      </a:r>
                    </a:p>
                  </a:txBody>
                  <a:tcPr marL="9525" marR="9525" marT="9525" marB="0" anchor="ctr"/>
                </a:tc>
              </a:tr>
              <a:tr h="64322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TC-02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Required Fields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Check the required fields by not filling any data.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1. Enter invalid username</a:t>
                      </a:r>
                      <a:b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</a:b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2. Enter correct password</a:t>
                      </a:r>
                      <a:b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</a:b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3. Click on Login Button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User should not log in and should show proper error message</a:t>
                      </a:r>
                    </a:p>
                  </a:txBody>
                  <a:tcPr marL="9525" marR="9525" marT="9525" marB="0" anchor="ctr"/>
                </a:tc>
              </a:tr>
              <a:tr h="64322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TC-03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User Login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Check When passing a correct username and invalid password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1. Enter valid username</a:t>
                      </a:r>
                      <a:b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2. Enter incorrect password</a:t>
                      </a:r>
                      <a:b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3. Click on Login Button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User should not log in and should show proper error message</a:t>
                      </a:r>
                    </a:p>
                  </a:txBody>
                  <a:tcPr marL="9525" marR="9525" marT="9525" marB="0" anchor="ctr"/>
                </a:tc>
              </a:tr>
              <a:tr h="64322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TC-04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User Interface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Check Keeping Password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1. Enter valid username</a:t>
                      </a:r>
                      <a:b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2. Do not enter password</a:t>
                      </a:r>
                      <a:b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3. Click on Login Button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User should not log in and should show proper error message</a:t>
                      </a:r>
                    </a:p>
                  </a:txBody>
                  <a:tcPr marL="9525" marR="9525" marT="9525" marB="0" anchor="ctr"/>
                </a:tc>
              </a:tr>
              <a:tr h="64322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TC-05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User Login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Check when pass correct email and password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1. Enter valid username</a:t>
                      </a:r>
                      <a:b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2. Enter valid password</a:t>
                      </a:r>
                      <a:b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3. Click on Login Button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User should log in</a:t>
                      </a:r>
                    </a:p>
                  </a:txBody>
                  <a:tcPr marL="9525" marR="9525" marT="9525" marB="0" anchor="ctr"/>
                </a:tc>
              </a:tr>
              <a:tr h="64322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TC-06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User Login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Check if the password is entered in encrypted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1. Enter valid username</a:t>
                      </a:r>
                      <a:b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2. Enter password</a:t>
                      </a:r>
                      <a:b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3. Click on Login Button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Password is entered in encrypted form</a:t>
                      </a:r>
                    </a:p>
                  </a:txBody>
                  <a:tcPr marL="9525" marR="9525" marT="9525" marB="0" anchor="ctr"/>
                </a:tc>
              </a:tr>
              <a:tr h="64322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TC-07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Signup Option for new users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Check whether the signup link for the new user is working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Click Signup link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Clicking signup link takes the user to signup page successfully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40798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Cont’d…</a:t>
            </a:r>
            <a:endParaRPr lang="en-GB" sz="4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By: </a:t>
            </a:r>
            <a:r>
              <a:rPr lang="en-US" dirty="0" err="1" smtClean="0">
                <a:solidFill>
                  <a:srgbClr val="04617B">
                    <a:shade val="90000"/>
                  </a:srgbClr>
                </a:solidFill>
              </a:rPr>
              <a:t>Yoseph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 B.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495800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Requirements reviews</a:t>
            </a:r>
          </a:p>
          <a:p>
            <a:pPr lvl="1" algn="just"/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Systematic </a:t>
            </a:r>
            <a:r>
              <a:rPr lang="en-US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manual analysis </a:t>
            </a:r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of the requirements. </a:t>
            </a:r>
          </a:p>
          <a:p>
            <a:pPr lvl="1" algn="just"/>
            <a:endParaRPr lang="en-US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Prototyping </a:t>
            </a:r>
          </a:p>
          <a:p>
            <a:pPr lvl="1"/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Using an </a:t>
            </a:r>
            <a:r>
              <a:rPr lang="en-US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executable model </a:t>
            </a:r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of the system to check requirements.</a:t>
            </a:r>
          </a:p>
          <a:p>
            <a:pPr lvl="1" algn="just"/>
            <a:endParaRPr lang="en-US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Test-case generation </a:t>
            </a:r>
          </a:p>
          <a:p>
            <a:pPr lvl="1" algn="just"/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Developing tests for requirements to check </a:t>
            </a:r>
            <a:r>
              <a:rPr lang="en-US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testability</a:t>
            </a:r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. </a:t>
            </a:r>
            <a:endParaRPr lang="en-GB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3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Requirements changes &amp; requirements problems </a:t>
            </a:r>
            <a:endParaRPr lang="en-GB" sz="2700" b="1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By: </a:t>
            </a:r>
            <a:r>
              <a:rPr lang="en-US" dirty="0" err="1" smtClean="0">
                <a:solidFill>
                  <a:srgbClr val="04617B">
                    <a:shade val="90000"/>
                  </a:srgbClr>
                </a:solidFill>
              </a:rPr>
              <a:t>Yoseph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 B.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495800"/>
          </a:xfrm>
        </p:spPr>
        <p:txBody>
          <a:bodyPr/>
          <a:lstStyle/>
          <a:p>
            <a:pPr algn="just"/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As a result, you rarely find </a:t>
            </a:r>
            <a:r>
              <a:rPr lang="en-US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all requirements problems </a:t>
            </a:r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during the requirements validation process. </a:t>
            </a:r>
          </a:p>
          <a:p>
            <a:pPr algn="just"/>
            <a:endParaRPr lang="en-US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Inevitably, further </a:t>
            </a:r>
            <a:r>
              <a:rPr lang="en-US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requirements changes </a:t>
            </a:r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will be to correct omissions and misunderstanding after agreement has been reached on the requirements document. </a:t>
            </a:r>
            <a:endParaRPr lang="en-GB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49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Requirements reviews </a:t>
            </a:r>
            <a:r>
              <a:rPr lang="en-US" sz="2400" b="1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(Golden Rules)</a:t>
            </a:r>
            <a:endParaRPr lang="en-GB" sz="4400" b="1" dirty="0">
              <a:solidFill>
                <a:srgbClr val="FF000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By: </a:t>
            </a:r>
            <a:r>
              <a:rPr lang="en-US" dirty="0" err="1" smtClean="0">
                <a:solidFill>
                  <a:srgbClr val="04617B">
                    <a:shade val="90000"/>
                  </a:srgbClr>
                </a:solidFill>
              </a:rPr>
              <a:t>Yoseph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 B.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Regular reviews should be held while the requirements definition is being formulated. </a:t>
            </a:r>
          </a:p>
          <a:p>
            <a:pPr algn="just"/>
            <a:endParaRPr lang="en-US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Both client and contractor staff should be involved in reviews.</a:t>
            </a:r>
          </a:p>
          <a:p>
            <a:pPr algn="just"/>
            <a:endParaRPr lang="en-US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Reviews may be formal (with completed documents) or informal. </a:t>
            </a:r>
          </a:p>
          <a:p>
            <a:pPr algn="just"/>
            <a:endParaRPr lang="en-US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Good communications between developers, customers and users can resolve problems at an early stage. </a:t>
            </a:r>
            <a:endParaRPr lang="en-GB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6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Review checks </a:t>
            </a:r>
            <a:endParaRPr lang="en-GB" sz="4400" b="1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By: </a:t>
            </a:r>
            <a:r>
              <a:rPr lang="en-US" dirty="0" err="1" smtClean="0">
                <a:solidFill>
                  <a:srgbClr val="04617B">
                    <a:shade val="90000"/>
                  </a:srgbClr>
                </a:solidFill>
              </a:rPr>
              <a:t>Yoseph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 B.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Verifiability</a:t>
            </a:r>
          </a:p>
          <a:p>
            <a:pPr lvl="1"/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Is the requirement realistically testable?  </a:t>
            </a:r>
          </a:p>
          <a:p>
            <a:pPr lvl="1"/>
            <a:endParaRPr lang="en-US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r>
              <a:rPr lang="en-US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Comprehensibility </a:t>
            </a:r>
          </a:p>
          <a:p>
            <a:pPr lvl="1"/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Is the requirement properly understood? </a:t>
            </a:r>
          </a:p>
          <a:p>
            <a:pPr lvl="1"/>
            <a:endParaRPr lang="en-US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r>
              <a:rPr lang="en-US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Traceability </a:t>
            </a:r>
          </a:p>
          <a:p>
            <a:pPr lvl="1"/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Is the origin of the requirement clearly stated? </a:t>
            </a:r>
          </a:p>
          <a:p>
            <a:pPr lvl="1"/>
            <a:endParaRPr lang="en-US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r>
              <a:rPr lang="en-US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Adaptability </a:t>
            </a:r>
          </a:p>
          <a:p>
            <a:pPr lvl="1"/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Can the requirement be changed without a large impact on other requirements? </a:t>
            </a:r>
          </a:p>
        </p:txBody>
      </p:sp>
    </p:spTree>
    <p:extLst>
      <p:ext uri="{BB962C8B-B14F-4D97-AF65-F5344CB8AC3E}">
        <p14:creationId xmlns:p14="http://schemas.microsoft.com/office/powerpoint/2010/main" val="325445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Conclusion</a:t>
            </a:r>
            <a:endParaRPr lang="en-US" sz="4400" b="1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By: </a:t>
            </a:r>
            <a:r>
              <a:rPr lang="en-US" dirty="0" err="1" smtClean="0">
                <a:solidFill>
                  <a:srgbClr val="04617B">
                    <a:shade val="90000"/>
                  </a:srgbClr>
                </a:solidFill>
              </a:rPr>
              <a:t>Yoseph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 B.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Requirements 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validation is the process of ensuring that the software requirements are </a:t>
            </a:r>
            <a:r>
              <a:rPr lang="en-US" b="1" dirty="0">
                <a:latin typeface="Ebrima" pitchFamily="2" charset="0"/>
                <a:ea typeface="Ebrima" pitchFamily="2" charset="0"/>
                <a:cs typeface="Ebrima" pitchFamily="2" charset="0"/>
              </a:rPr>
              <a:t>complete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, </a:t>
            </a:r>
            <a:r>
              <a:rPr lang="en-US" b="1" dirty="0">
                <a:latin typeface="Ebrima" pitchFamily="2" charset="0"/>
                <a:ea typeface="Ebrima" pitchFamily="2" charset="0"/>
                <a:cs typeface="Ebrima" pitchFamily="2" charset="0"/>
              </a:rPr>
              <a:t>correct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, and </a:t>
            </a:r>
            <a:r>
              <a:rPr lang="en-US" b="1" dirty="0">
                <a:latin typeface="Ebrima" pitchFamily="2" charset="0"/>
                <a:ea typeface="Ebrima" pitchFamily="2" charset="0"/>
                <a:cs typeface="Ebrima" pitchFamily="2" charset="0"/>
              </a:rPr>
              <a:t>consistent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 with the stakeholders' needs and expectations.</a:t>
            </a:r>
          </a:p>
          <a:p>
            <a:pPr algn="just"/>
            <a:endParaRPr lang="en-US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The 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validation process involves reviewing and analyzing the requirements to identify any </a:t>
            </a:r>
            <a:r>
              <a:rPr lang="en-US" b="1" dirty="0">
                <a:latin typeface="Ebrima" pitchFamily="2" charset="0"/>
                <a:ea typeface="Ebrima" pitchFamily="2" charset="0"/>
                <a:cs typeface="Ebrima" pitchFamily="2" charset="0"/>
              </a:rPr>
              <a:t>errors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, </a:t>
            </a:r>
            <a:r>
              <a:rPr lang="en-US" b="1" dirty="0">
                <a:latin typeface="Ebrima" pitchFamily="2" charset="0"/>
                <a:ea typeface="Ebrima" pitchFamily="2" charset="0"/>
                <a:cs typeface="Ebrima" pitchFamily="2" charset="0"/>
              </a:rPr>
              <a:t>omissions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, or </a:t>
            </a:r>
            <a:r>
              <a:rPr lang="en-US" b="1" dirty="0">
                <a:latin typeface="Ebrima" pitchFamily="2" charset="0"/>
                <a:ea typeface="Ebrima" pitchFamily="2" charset="0"/>
                <a:cs typeface="Ebrima" pitchFamily="2" charset="0"/>
              </a:rPr>
              <a:t>inconsistencies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.</a:t>
            </a:r>
          </a:p>
          <a:p>
            <a:pPr algn="just"/>
            <a:endParaRPr lang="en-US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The 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validation process should </a:t>
            </a:r>
            <a:r>
              <a:rPr lang="en-US" b="1" dirty="0">
                <a:latin typeface="Ebrima" pitchFamily="2" charset="0"/>
                <a:ea typeface="Ebrima" pitchFamily="2" charset="0"/>
                <a:cs typeface="Ebrima" pitchFamily="2" charset="0"/>
              </a:rPr>
              <a:t>involve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 all stakeholders, including the </a:t>
            </a:r>
            <a:r>
              <a:rPr lang="en-US" b="1" dirty="0">
                <a:latin typeface="Ebrima" pitchFamily="2" charset="0"/>
                <a:ea typeface="Ebrima" pitchFamily="2" charset="0"/>
                <a:cs typeface="Ebrima" pitchFamily="2" charset="0"/>
              </a:rPr>
              <a:t>customers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, </a:t>
            </a:r>
            <a:r>
              <a:rPr lang="en-US" b="1" dirty="0">
                <a:latin typeface="Ebrima" pitchFamily="2" charset="0"/>
                <a:ea typeface="Ebrima" pitchFamily="2" charset="0"/>
                <a:cs typeface="Ebrima" pitchFamily="2" charset="0"/>
              </a:rPr>
              <a:t>users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, </a:t>
            </a:r>
            <a:r>
              <a:rPr lang="en-US" b="1" dirty="0">
                <a:latin typeface="Ebrima" pitchFamily="2" charset="0"/>
                <a:ea typeface="Ebrima" pitchFamily="2" charset="0"/>
                <a:cs typeface="Ebrima" pitchFamily="2" charset="0"/>
              </a:rPr>
              <a:t>developers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, and </a:t>
            </a:r>
            <a:r>
              <a:rPr lang="en-US" b="1" dirty="0">
                <a:latin typeface="Ebrima" pitchFamily="2" charset="0"/>
                <a:ea typeface="Ebrima" pitchFamily="2" charset="0"/>
                <a:cs typeface="Ebrima" pitchFamily="2" charset="0"/>
              </a:rPr>
              <a:t>testers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, to ensure that everyone has a shared understanding of the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45701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40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Topics </a:t>
            </a:r>
            <a:r>
              <a:rPr lang="en-US" sz="4000" b="1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to be covered</a:t>
            </a:r>
            <a:endParaRPr lang="en-US" sz="4000" b="1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58175347"/>
              </p:ext>
            </p:extLst>
          </p:nvPr>
        </p:nvGraphicFramePr>
        <p:xfrm>
          <a:off x="381000" y="1371600"/>
          <a:ext cx="85344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8090"/>
                <a:gridCol w="1106310"/>
              </a:tblGrid>
              <a:tr h="4648200">
                <a:tc>
                  <a:txBody>
                    <a:bodyPr/>
                    <a:lstStyle/>
                    <a:p>
                      <a:pPr marL="800100" lvl="1" indent="-342900" algn="l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kumimoji="0" lang="en-US" sz="2400" b="0" kern="1200" dirty="0" smtClean="0">
                          <a:solidFill>
                            <a:schemeClr val="tx1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Requirements Reviews</a:t>
                      </a:r>
                    </a:p>
                    <a:p>
                      <a:pPr marL="800100" lvl="1" indent="-342900" algn="l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kumimoji="0" lang="en-US" sz="2400" b="0" kern="1200" dirty="0" smtClean="0">
                          <a:solidFill>
                            <a:schemeClr val="tx1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Prototyping</a:t>
                      </a:r>
                      <a:endParaRPr kumimoji="0" lang="en-GB" sz="2400" b="0" kern="1200" dirty="0" smtClean="0">
                        <a:solidFill>
                          <a:schemeClr val="tx1"/>
                        </a:solidFill>
                        <a:effectLst/>
                        <a:latin typeface="Ebrima" pitchFamily="2" charset="0"/>
                        <a:ea typeface="Ebrima" pitchFamily="2" charset="0"/>
                        <a:cs typeface="Ebrima" pitchFamily="2" charset="0"/>
                      </a:endParaRPr>
                    </a:p>
                    <a:p>
                      <a:pPr marL="800100" lvl="1" indent="-342900" algn="l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kumimoji="0" lang="en-US" sz="2400" b="0" kern="1200" dirty="0" smtClean="0">
                          <a:solidFill>
                            <a:schemeClr val="tx1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Model Validation</a:t>
                      </a:r>
                    </a:p>
                    <a:p>
                      <a:pPr marL="800100" lvl="1" indent="-342900" algn="l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kumimoji="0" lang="en-US" sz="2400" b="0" kern="1200" dirty="0" smtClean="0">
                          <a:solidFill>
                            <a:schemeClr val="tx1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Acceptance Tests</a:t>
                      </a:r>
                    </a:p>
                  </a:txBody>
                  <a:tcPr marL="62768" marR="62768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just">
                        <a:buFont typeface="Arial" pitchFamily="34" charset="0"/>
                        <a:buChar char="•"/>
                      </a:pPr>
                      <a:endParaRPr lang="en-US" sz="2400" b="0" dirty="0" smtClean="0">
                        <a:solidFill>
                          <a:schemeClr val="tx1"/>
                        </a:solidFill>
                        <a:latin typeface="Ebrima" pitchFamily="2" charset="0"/>
                        <a:ea typeface="Ebrima" pitchFamily="2" charset="0"/>
                        <a:cs typeface="Ebrima" pitchFamily="2" charset="0"/>
                      </a:endParaRPr>
                    </a:p>
                    <a:p>
                      <a:pPr marL="1195388" indent="-457200" algn="just">
                        <a:buFont typeface="Arial" pitchFamily="34" charset="0"/>
                        <a:buChar char="•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Ebrima" pitchFamily="2" charset="0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marL="62768" marR="62768" marT="34290" marB="34290">
                    <a:noFill/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17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Cont’d…</a:t>
            </a:r>
            <a:endParaRPr lang="en-US" sz="4400" b="1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The validation process </a:t>
            </a:r>
            <a:r>
              <a:rPr lang="en-US" b="1" dirty="0">
                <a:latin typeface="Ebrima" pitchFamily="2" charset="0"/>
                <a:ea typeface="Ebrima" pitchFamily="2" charset="0"/>
                <a:cs typeface="Ebrima" pitchFamily="2" charset="0"/>
              </a:rPr>
              <a:t>should be iterative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, with feedback and revisions incorporated into the requirements as needed.</a:t>
            </a:r>
          </a:p>
          <a:p>
            <a:pPr algn="just"/>
            <a:endParaRPr lang="en-US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The 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goal of requirements validation is to ensure that the software is of </a:t>
            </a:r>
            <a:r>
              <a:rPr lang="en-US" b="1" dirty="0">
                <a:latin typeface="Ebrima" pitchFamily="2" charset="0"/>
                <a:ea typeface="Ebrima" pitchFamily="2" charset="0"/>
                <a:cs typeface="Ebrima" pitchFamily="2" charset="0"/>
              </a:rPr>
              <a:t>high quality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, </a:t>
            </a:r>
            <a:r>
              <a:rPr lang="en-US" b="1" dirty="0">
                <a:latin typeface="Ebrima" pitchFamily="2" charset="0"/>
                <a:ea typeface="Ebrima" pitchFamily="2" charset="0"/>
                <a:cs typeface="Ebrima" pitchFamily="2" charset="0"/>
              </a:rPr>
              <a:t>meets the stakeholders' needs and expectations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, and is delivered on </a:t>
            </a:r>
            <a:r>
              <a:rPr lang="en-US" b="1" dirty="0">
                <a:latin typeface="Ebrima" pitchFamily="2" charset="0"/>
                <a:ea typeface="Ebrima" pitchFamily="2" charset="0"/>
                <a:cs typeface="Ebrima" pitchFamily="2" charset="0"/>
              </a:rPr>
              <a:t>time and within budget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.</a:t>
            </a:r>
          </a:p>
          <a:p>
            <a:pPr algn="just"/>
            <a:endParaRPr lang="en-US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Effective 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requirements validation can </a:t>
            </a:r>
            <a:r>
              <a:rPr lang="en-US" b="1" dirty="0">
                <a:latin typeface="Ebrima" pitchFamily="2" charset="0"/>
                <a:ea typeface="Ebrima" pitchFamily="2" charset="0"/>
                <a:cs typeface="Ebrima" pitchFamily="2" charset="0"/>
              </a:rPr>
              <a:t>help reduce the risk of project failure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, </a:t>
            </a:r>
            <a:r>
              <a:rPr lang="en-US" b="1" dirty="0">
                <a:latin typeface="Ebrima" pitchFamily="2" charset="0"/>
                <a:ea typeface="Ebrima" pitchFamily="2" charset="0"/>
                <a:cs typeface="Ebrima" pitchFamily="2" charset="0"/>
              </a:rPr>
              <a:t>improve customer satisfaction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, and </a:t>
            </a:r>
            <a:r>
              <a:rPr lang="en-US" b="1" dirty="0">
                <a:latin typeface="Ebrima" pitchFamily="2" charset="0"/>
                <a:ea typeface="Ebrima" pitchFamily="2" charset="0"/>
                <a:cs typeface="Ebrima" pitchFamily="2" charset="0"/>
              </a:rPr>
              <a:t>increase the likelihood of project success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149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Reading Assignment</a:t>
            </a:r>
            <a:endParaRPr lang="en-US" sz="3600" b="1" dirty="0">
              <a:solidFill>
                <a:srgbClr val="FF000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22398624"/>
              </p:ext>
            </p:extLst>
          </p:nvPr>
        </p:nvGraphicFramePr>
        <p:xfrm>
          <a:off x="457200" y="2209801"/>
          <a:ext cx="8229600" cy="1657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2362200"/>
                <a:gridCol w="2209800"/>
              </a:tblGrid>
              <a:tr h="582764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Chapter VI: </a:t>
                      </a:r>
                      <a:r>
                        <a:rPr kumimoji="0" lang="en-GB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Requirements 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Sommerville - 2011</a:t>
                      </a:r>
                      <a:endParaRPr lang="en-US" dirty="0">
                        <a:latin typeface="Ebrima" pitchFamily="2" charset="0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Wiegers –</a:t>
                      </a:r>
                      <a:r>
                        <a:rPr lang="en-US" baseline="0" dirty="0" smtClean="0"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 2003</a:t>
                      </a:r>
                    </a:p>
                  </a:txBody>
                  <a:tcPr anchor="ctr"/>
                </a:tc>
              </a:tr>
              <a:tr h="1017435"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Requirements 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dirty="0" smtClean="0"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Chapter 4 – section</a:t>
                      </a:r>
                      <a:r>
                        <a:rPr lang="en-US" baseline="0" dirty="0" smtClean="0"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 6</a:t>
                      </a:r>
                      <a:endParaRPr lang="en-US" dirty="0" smtClean="0">
                        <a:latin typeface="Ebrima" pitchFamily="2" charset="0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Chapter 13 &amp; 15</a:t>
                      </a:r>
                      <a:endParaRPr lang="en-US" dirty="0">
                        <a:latin typeface="Ebrima" pitchFamily="2" charset="0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By: </a:t>
            </a:r>
            <a:r>
              <a:rPr lang="en-US" dirty="0" err="1" smtClean="0">
                <a:solidFill>
                  <a:srgbClr val="04617B">
                    <a:shade val="90000"/>
                  </a:srgbClr>
                </a:solidFill>
              </a:rPr>
              <a:t>Yoseph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 B.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40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76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END OF CHAPTER </a:t>
            </a:r>
            <a:r>
              <a:rPr lang="en-US" sz="44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SIX</a:t>
            </a:r>
            <a:endParaRPr lang="en-GB" sz="4400" b="1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026" name="Picture 2" descr="C:\Users\user\Desktop\Emerging Tech\Screenshot 2021-10-15 at 10-34-22 Adama Science and Technology University - Adama Science and Technology Univers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8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By: </a:t>
            </a:r>
            <a:r>
              <a:rPr lang="en-US" dirty="0" err="1" smtClean="0">
                <a:solidFill>
                  <a:srgbClr val="04617B">
                    <a:shade val="90000"/>
                  </a:srgbClr>
                </a:solidFill>
              </a:rPr>
              <a:t>Yoseph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 B.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19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Requirements </a:t>
            </a:r>
            <a:r>
              <a:rPr lang="en-US" sz="44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validation</a:t>
            </a:r>
            <a:endParaRPr lang="en-GB" sz="4400" b="1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By: </a:t>
            </a:r>
            <a:r>
              <a:rPr lang="en-US" dirty="0" err="1" smtClean="0">
                <a:solidFill>
                  <a:srgbClr val="04617B">
                    <a:shade val="90000"/>
                  </a:srgbClr>
                </a:solidFill>
              </a:rPr>
              <a:t>Yoseph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 B.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Requirements validation is a process of </a:t>
            </a:r>
            <a:r>
              <a:rPr lang="en-US" sz="24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checking</a:t>
            </a:r>
            <a:r>
              <a:rPr lang="en-US" sz="24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that requirements define the system that the customer really wants. </a:t>
            </a:r>
          </a:p>
          <a:p>
            <a:pPr algn="just"/>
            <a:endParaRPr lang="en-US" sz="2400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US" sz="24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It overlaps with elicitation and analysis, as it is concerned with finding problems with the requirements.</a:t>
            </a:r>
          </a:p>
          <a:p>
            <a:pPr algn="just"/>
            <a:endParaRPr lang="en-US" sz="2400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US" sz="24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Requirements validation is critically important because errors in a requirements document can lead to extensive rework costs when these problems are discovered during development or after the system is in service. </a:t>
            </a:r>
            <a:endParaRPr lang="en-GB" sz="2400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85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Cont’d…</a:t>
            </a:r>
            <a:endParaRPr lang="en-GB" sz="4400" b="1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By: </a:t>
            </a:r>
            <a:r>
              <a:rPr lang="en-US" dirty="0" err="1" smtClean="0">
                <a:solidFill>
                  <a:srgbClr val="04617B">
                    <a:shade val="90000"/>
                  </a:srgbClr>
                </a:solidFill>
              </a:rPr>
              <a:t>Yoseph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 B.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 algn="just"/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The cost of fixing a requirements problem by making a system change is usually much greater than repairing design or coding errors. </a:t>
            </a:r>
          </a:p>
          <a:p>
            <a:pPr algn="just"/>
            <a:endParaRPr lang="en-US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A change to the requirements usually means that the system design and implementation must also be changed. </a:t>
            </a:r>
          </a:p>
          <a:p>
            <a:pPr algn="just"/>
            <a:endParaRPr lang="en-US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Furthermore, the system must then be retested.</a:t>
            </a:r>
            <a:endParaRPr lang="en-GB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84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Cont’d…</a:t>
            </a:r>
            <a:endParaRPr lang="en-GB" sz="4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By: </a:t>
            </a:r>
            <a:r>
              <a:rPr lang="en-US" dirty="0" err="1" smtClean="0">
                <a:solidFill>
                  <a:srgbClr val="04617B">
                    <a:shade val="90000"/>
                  </a:srgbClr>
                </a:solidFill>
              </a:rPr>
              <a:t>Yoseph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 B.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algn="just"/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Concerned with demonstrating that the requirements define the system that the customer really wants. </a:t>
            </a:r>
          </a:p>
          <a:p>
            <a:pPr algn="just"/>
            <a:endParaRPr lang="en-US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Requirements error costs are high so validation is very important.</a:t>
            </a:r>
            <a:endParaRPr lang="en-US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lvl="1" algn="just"/>
            <a:r>
              <a:rPr lang="en-US" sz="24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Fixing a requirement error after delivery may cost up to 100 times the cost of fixing an implementation error. </a:t>
            </a:r>
            <a:endParaRPr lang="en-GB" sz="2400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Requirements checking </a:t>
            </a:r>
            <a:endParaRPr lang="en-GB" sz="4400" b="1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By: </a:t>
            </a:r>
            <a:r>
              <a:rPr lang="en-US" dirty="0" err="1" smtClean="0">
                <a:solidFill>
                  <a:srgbClr val="04617B">
                    <a:shade val="90000"/>
                  </a:srgbClr>
                </a:solidFill>
              </a:rPr>
              <a:t>Yoseph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 B.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648200"/>
          </a:xfrm>
        </p:spPr>
        <p:txBody>
          <a:bodyPr/>
          <a:lstStyle/>
          <a:p>
            <a:pPr algn="just"/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During the requirements validation process, different types of </a:t>
            </a:r>
            <a:r>
              <a:rPr lang="en-US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checks</a:t>
            </a:r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should be carried out on the requirements in the requirement document. These checks include: </a:t>
            </a:r>
          </a:p>
          <a:p>
            <a:pPr algn="just"/>
            <a:endParaRPr lang="en-US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Validity checks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These check that the requirements reflect the </a:t>
            </a:r>
            <a:r>
              <a:rPr lang="en-US" b="1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real needs of system users.</a:t>
            </a:r>
            <a:r>
              <a:rPr lang="en-US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Because of changing circumstances, the user requirements may have changed since they were originally elicited.  </a:t>
            </a:r>
            <a:endParaRPr lang="en-GB" dirty="0">
              <a:solidFill>
                <a:schemeClr val="tx1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0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Cont’d…</a:t>
            </a:r>
            <a:endParaRPr lang="en-GB" sz="4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By: </a:t>
            </a:r>
            <a:r>
              <a:rPr lang="en-US" dirty="0" err="1" smtClean="0">
                <a:solidFill>
                  <a:srgbClr val="04617B">
                    <a:shade val="90000"/>
                  </a:srgbClr>
                </a:solidFill>
              </a:rPr>
              <a:t>Yoseph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 B.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onsistency checks </a:t>
            </a:r>
          </a:p>
          <a:p>
            <a:pPr lvl="1" algn="just"/>
            <a:r>
              <a:rPr lang="en-US" b="1" dirty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Requirements in the document should not conflict</a:t>
            </a:r>
            <a:r>
              <a:rPr lang="en-US" dirty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. That is, there should not be contradictory constraints or different descriptions of the same system function. </a:t>
            </a: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Completeness checks 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The requirements document should include requirements that </a:t>
            </a:r>
            <a:r>
              <a:rPr lang="en-US" b="1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define all functions </a:t>
            </a:r>
            <a:r>
              <a:rPr lang="en-US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and the constraints intended by the system user. </a:t>
            </a:r>
          </a:p>
          <a:p>
            <a:pPr lvl="1" algn="just"/>
            <a:endParaRPr lang="en-US" dirty="0" smtClean="0">
              <a:solidFill>
                <a:schemeClr val="tx1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274320" lvl="1" indent="0" algn="just">
              <a:buNone/>
            </a:pPr>
            <a:endParaRPr lang="en-US" dirty="0">
              <a:solidFill>
                <a:schemeClr val="tx1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97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Cont’d…</a:t>
            </a:r>
            <a:endParaRPr lang="en-GB" sz="4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By: </a:t>
            </a:r>
            <a:r>
              <a:rPr lang="en-US" dirty="0" err="1" smtClean="0">
                <a:solidFill>
                  <a:srgbClr val="04617B">
                    <a:shade val="90000"/>
                  </a:srgbClr>
                </a:solidFill>
              </a:rPr>
              <a:t>Yoseph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 B.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70916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Realism Checks 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By using knowledge of existing technologies, the requirements should be checked to ensure that they can be implemented within the proposed budget for the system. </a:t>
            </a:r>
          </a:p>
          <a:p>
            <a:pPr lvl="1" algn="just"/>
            <a:endParaRPr lang="en-US" dirty="0" smtClean="0">
              <a:solidFill>
                <a:schemeClr val="tx1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lvl="1" algn="just"/>
            <a:r>
              <a:rPr lang="en-US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These checks should also take account of the </a:t>
            </a:r>
            <a:r>
              <a:rPr lang="en-US" b="1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budget</a:t>
            </a:r>
            <a:r>
              <a:rPr lang="en-US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and </a:t>
            </a:r>
            <a:r>
              <a:rPr lang="en-US" b="1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schedule</a:t>
            </a:r>
            <a:r>
              <a:rPr lang="en-US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for the system development. </a:t>
            </a:r>
          </a:p>
          <a:p>
            <a:pPr marL="274320" lvl="1" indent="0" algn="just">
              <a:buNone/>
            </a:pPr>
            <a:endParaRPr lang="en-US" dirty="0" smtClean="0">
              <a:solidFill>
                <a:schemeClr val="tx1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Cont’d…</a:t>
            </a:r>
            <a:endParaRPr lang="en-GB" sz="4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By: </a:t>
            </a:r>
            <a:r>
              <a:rPr lang="en-US" dirty="0" err="1" smtClean="0">
                <a:solidFill>
                  <a:srgbClr val="04617B">
                    <a:shade val="90000"/>
                  </a:srgbClr>
                </a:solidFill>
              </a:rPr>
              <a:t>Yoseph</a:t>
            </a: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 B.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495800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Verifiability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To reduce the potential dispute between customer and contractor, system requirements should always be written so that they are verifiable. </a:t>
            </a:r>
          </a:p>
          <a:p>
            <a:pPr lvl="1" algn="just"/>
            <a:endParaRPr lang="en-US" dirty="0" smtClean="0">
              <a:solidFill>
                <a:schemeClr val="tx1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lvl="1" algn="just"/>
            <a:r>
              <a:rPr lang="en-US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This means that you should be able to write a </a:t>
            </a:r>
            <a:r>
              <a:rPr lang="en-US" b="1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set of tests </a:t>
            </a:r>
            <a:r>
              <a:rPr lang="en-US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that can demonstrate that the delivered system meets each specified requirement. </a:t>
            </a:r>
            <a:endParaRPr lang="en-US" dirty="0">
              <a:solidFill>
                <a:schemeClr val="tx1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52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3148</TotalTime>
  <Words>1270</Words>
  <Application>Microsoft Office PowerPoint</Application>
  <PresentationFormat>On-screen Show (4:3)</PresentationFormat>
  <Paragraphs>212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Origin</vt:lpstr>
      <vt:lpstr>Chapter Six   Requirements Validation</vt:lpstr>
      <vt:lpstr>Topics to be covered</vt:lpstr>
      <vt:lpstr>Requirements validation</vt:lpstr>
      <vt:lpstr>Cont’d…</vt:lpstr>
      <vt:lpstr>Cont’d…</vt:lpstr>
      <vt:lpstr>Requirements checking </vt:lpstr>
      <vt:lpstr>Cont’d…</vt:lpstr>
      <vt:lpstr>Cont’d…</vt:lpstr>
      <vt:lpstr>Cont’d…</vt:lpstr>
      <vt:lpstr>Cont’d…</vt:lpstr>
      <vt:lpstr>Requirements validation techniques</vt:lpstr>
      <vt:lpstr>Cont’d…</vt:lpstr>
      <vt:lpstr>Cont’d…</vt:lpstr>
      <vt:lpstr>Test-case for ASTU-ETD login</vt:lpstr>
      <vt:lpstr>Cont’d…</vt:lpstr>
      <vt:lpstr>Requirements changes &amp; requirements problems </vt:lpstr>
      <vt:lpstr>Requirements reviews (Golden Rules)</vt:lpstr>
      <vt:lpstr>Review checks </vt:lpstr>
      <vt:lpstr>Conclusion</vt:lpstr>
      <vt:lpstr>Cont’d…</vt:lpstr>
      <vt:lpstr>Reading Assignment</vt:lpstr>
      <vt:lpstr>END OF CHAPTER SIX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wende</dc:creator>
  <cp:lastModifiedBy>user</cp:lastModifiedBy>
  <cp:revision>747</cp:revision>
  <cp:lastPrinted>2021-10-26T12:36:35Z</cp:lastPrinted>
  <dcterms:created xsi:type="dcterms:W3CDTF">2019-04-06T14:04:29Z</dcterms:created>
  <dcterms:modified xsi:type="dcterms:W3CDTF">2023-06-03T10:20:36Z</dcterms:modified>
</cp:coreProperties>
</file>