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13"/>
  </p:notesMasterIdLst>
  <p:handoutMasterIdLst>
    <p:handoutMasterId r:id="rId14"/>
  </p:handoutMasterIdLst>
  <p:sldIdLst>
    <p:sldId id="326" r:id="rId3"/>
    <p:sldId id="327" r:id="rId4"/>
    <p:sldId id="371" r:id="rId5"/>
    <p:sldId id="328" r:id="rId6"/>
    <p:sldId id="336" r:id="rId7"/>
    <p:sldId id="329" r:id="rId8"/>
    <p:sldId id="332" r:id="rId9"/>
    <p:sldId id="333" r:id="rId10"/>
    <p:sldId id="366" r:id="rId11"/>
    <p:sldId id="334" r:id="rId12"/>
  </p:sldIdLst>
  <p:sldSz cx="9144000" cy="6858000" type="screen4x3"/>
  <p:notesSz cx="9928225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00A8"/>
    <a:srgbClr val="006600"/>
    <a:srgbClr val="660066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1930" autoAdjust="0"/>
  </p:normalViewPr>
  <p:slideViewPr>
    <p:cSldViewPr>
      <p:cViewPr varScale="1">
        <p:scale>
          <a:sx n="83" d="100"/>
          <a:sy n="83" d="100"/>
        </p:scale>
        <p:origin x="137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141"/>
        <p:guide pos="312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7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7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http://www.eefocus.com/rf-microwave/337133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假设采样频率为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，信号频率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，采样点数为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点所表示的频率为：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=(n-1)*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/N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=1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1024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个值，可分辨到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1/1024Hz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频率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634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yk</a:t>
            </a:r>
            <a:r>
              <a:rPr lang="zh-CN" altLang="en-US" dirty="0"/>
              <a:t>表示第</a:t>
            </a:r>
            <a:r>
              <a:rPr lang="en-US" altLang="zh-CN" dirty="0"/>
              <a:t>k</a:t>
            </a:r>
            <a:r>
              <a:rPr lang="zh-CN" altLang="en-US" dirty="0"/>
              <a:t>个频率上的振幅与相位，因为</a:t>
            </a:r>
            <a:r>
              <a:rPr lang="en-US" altLang="zh-CN" dirty="0" err="1"/>
              <a:t>yk</a:t>
            </a:r>
            <a:r>
              <a:rPr lang="zh-CN" altLang="en-US" dirty="0"/>
              <a:t>是一个复数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4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0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傅立叶变换直观概念</a:t>
            </a:r>
            <a:endParaRPr lang="en-US" altLang="zh-CN" dirty="0"/>
          </a:p>
          <a:p>
            <a:pPr lvl="1"/>
            <a:r>
              <a:rPr lang="zh-CN" altLang="en-US" dirty="0"/>
              <a:t>任何波形可由多个正弦波叠加近似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  <p:pic>
        <p:nvPicPr>
          <p:cNvPr id="5122" name="Picture 2" descr="http://i.guancha.cn/News/2014/06/05/6353758737415103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25005"/>
            <a:ext cx="4778896" cy="367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174432" y="3826216"/>
            <a:ext cx="3969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图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：   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 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cos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图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：   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2 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正弦波的叠加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图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：   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 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正弦波的叠加</a:t>
            </a:r>
          </a:p>
          <a:p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图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：   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10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个正弦波的叠加</a:t>
            </a:r>
          </a:p>
        </p:txBody>
      </p:sp>
    </p:spTree>
    <p:extLst>
      <p:ext uri="{BB962C8B-B14F-4D97-AF65-F5344CB8AC3E}">
        <p14:creationId xmlns:p14="http://schemas.microsoft.com/office/powerpoint/2010/main" val="80094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47612" y="1628800"/>
                <a:ext cx="6344814" cy="44632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RECURSIVE-FFT(a)</a:t>
                </a: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    n = </a:t>
                </a:r>
                <a:r>
                  <a:rPr lang="en-US" altLang="zh-CN" b="1" dirty="0" err="1">
                    <a:solidFill>
                      <a:srgbClr val="000099"/>
                    </a:solidFill>
                    <a:ea typeface="黑体" pitchFamily="49" charset="-122"/>
                  </a:rPr>
                  <a:t>a.length</a:t>
                </a:r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2    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itchFamily="49" charset="-122"/>
                  </a:rPr>
                  <a:t>if</a:t>
                </a: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n == 1</a:t>
                </a:r>
              </a:p>
              <a:p>
                <a:pPr marL="342900" indent="-342900" eaLnBrk="1" hangingPunct="1">
                  <a:buAutoNum type="arabicPlain" startAt="3"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itchFamily="49" charset="-122"/>
                  </a:rPr>
                  <a:t>    return</a:t>
                </a: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a</a:t>
                </a: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4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𝛚</m:t>
                        </m:r>
                      </m:e>
                      <m:sub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𝐧</m:t>
                        </m:r>
                      </m:sub>
                    </m:sSub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𝐞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  <m:r>
                          <a:rPr lang="zh-CN" altLang="en-US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𝛑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𝐢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/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𝐧</m:t>
                        </m:r>
                      </m:sup>
                    </m:sSup>
                  </m:oMath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5    </a:t>
                </a:r>
                <a14:m>
                  <m:oMath xmlns:m="http://schemas.openxmlformats.org/officeDocument/2006/math">
                    <m:r>
                      <a:rPr lang="zh-CN" altLang="en-US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6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p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𝐚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𝐚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𝐚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𝐧</m:t>
                            </m:r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−</m:t>
                            </m:r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7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=(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b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b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b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𝐧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8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𝐑𝐄𝐂𝐔𝐑𝐒𝐈𝐕𝐄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−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𝐅𝐅𝐓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9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𝐑𝐄𝐂𝐔𝐑𝐒𝐈𝐕𝐄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−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𝐅𝐅𝐓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10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itchFamily="49" charset="-122"/>
                  </a:rPr>
                  <a:t>  for</a:t>
                </a: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k=0 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itchFamily="49" charset="-122"/>
                  </a:rPr>
                  <a:t>to</a:t>
                </a: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n/2-1</a:t>
                </a: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11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</m:sSub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  <m:sup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bSup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+</m:t>
                    </m:r>
                    <m:r>
                      <a:rPr lang="zh-CN" altLang="en-US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  <m:sup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bSup>
                  </m:oMath>
                </a14:m>
                <a:endParaRPr lang="en-US" altLang="zh-CN" b="1" dirty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12 </a:t>
                </a:r>
                <a:r>
                  <a:rPr lang="en-US" altLang="zh-CN" b="1" dirty="0">
                    <a:solidFill>
                      <a:srgbClr val="000099"/>
                    </a:solidFill>
                    <a:latin typeface="Cambria Math"/>
                    <a:ea typeface="黑体" pitchFamily="49" charset="-122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+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𝐧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/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  <m:sup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bSup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−</m:t>
                    </m:r>
                    <m:r>
                      <a:rPr lang="zh-CN" altLang="en-US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  <m:sup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US" altLang="zh-CN" b="1" dirty="0">
                    <a:solidFill>
                      <a:srgbClr val="000099"/>
                    </a:solidFill>
                    <a:latin typeface="Cambria Math"/>
                    <a:ea typeface="黑体" pitchFamily="49" charset="-122"/>
                  </a:rPr>
                  <a:t>  //</a:t>
                </a:r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利用了性质：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zh-CN" altLang="en-US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𝛚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/</m:t>
                        </m:r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</m:sup>
                    </m:sSubSup>
                    <m:r>
                      <a:rPr lang="en-US" altLang="zh-CN" b="1" i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𝛚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=−</m:t>
                    </m:r>
                    <m:r>
                      <a:rPr lang="en-US" altLang="zh-CN" b="1" i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endParaRPr lang="en-US" altLang="zh-CN" b="1" dirty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13</a:t>
                </a:r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zh-CN" altLang="en-US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zh-CN" altLang="en-US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𝛚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b="1" i="1" dirty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14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itchFamily="49" charset="-122"/>
                  </a:rPr>
                  <a:t>  Return </a:t>
                </a:r>
                <a:r>
                  <a:rPr lang="en-US" altLang="zh-CN" b="1" dirty="0">
                    <a:solidFill>
                      <a:srgbClr val="000099"/>
                    </a:solidFill>
                    <a:latin typeface="Cambria Math"/>
                    <a:ea typeface="黑体" pitchFamily="49" charset="-122"/>
                  </a:rPr>
                  <a:t>y</a:t>
                </a:r>
                <a:endParaRPr lang="zh-CN" altLang="en-US" b="1" dirty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12" y="1628800"/>
                <a:ext cx="6344814" cy="4463210"/>
              </a:xfrm>
              <a:prstGeom prst="rect">
                <a:avLst/>
              </a:prstGeom>
              <a:blipFill rotWithShape="1">
                <a:blip r:embed="rId2"/>
                <a:stretch>
                  <a:fillRect l="-768" t="-683" b="-136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364088" y="2708920"/>
            <a:ext cx="33025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T(n)=2T(n/2)+ </a:t>
            </a:r>
            <a:r>
              <a:rPr lang="en-US" altLang="zh-CN" sz="2800" b="1" dirty="0">
                <a:solidFill>
                  <a:srgbClr val="FF0000"/>
                </a:solidFill>
                <a:sym typeface="Symbol"/>
              </a:rPr>
              <a:t>O</a:t>
            </a:r>
            <a:r>
              <a:rPr lang="en-US" altLang="zh-CN" sz="2800" b="1" dirty="0">
                <a:solidFill>
                  <a:srgbClr val="FF0000"/>
                </a:solidFill>
              </a:rPr>
              <a:t>(n)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T(n)=</a:t>
            </a:r>
            <a:r>
              <a:rPr lang="en-US" altLang="zh-CN" sz="2800" b="1" dirty="0">
                <a:solidFill>
                  <a:srgbClr val="FF0000"/>
                </a:solidFill>
                <a:sym typeface="Symbol"/>
              </a:rPr>
              <a:t>O</a:t>
            </a:r>
            <a:r>
              <a:rPr lang="en-US" altLang="zh-CN" sz="2800" b="1" dirty="0">
                <a:solidFill>
                  <a:srgbClr val="FF0000"/>
                </a:solidFill>
              </a:rPr>
              <a:t>(n</a:t>
            </a:r>
            <a:r>
              <a:rPr lang="zh-CN" altLang="zh-CN" sz="2800" b="1" dirty="0">
                <a:solidFill>
                  <a:srgbClr val="FF0000"/>
                </a:solidFill>
              </a:rPr>
              <a:t>㏒</a:t>
            </a:r>
            <a:r>
              <a:rPr lang="en-US" altLang="zh-CN" sz="2800" b="1" dirty="0">
                <a:solidFill>
                  <a:srgbClr val="FF0000"/>
                </a:solidFill>
              </a:rPr>
              <a:t>n)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975" y="3878557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T(</a:t>
            </a:r>
            <a:r>
              <a:rPr lang="en-US" altLang="zh-CN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/2)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8474" y="44069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974" y="414908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T(</a:t>
            </a:r>
            <a:r>
              <a:rPr lang="en-US" altLang="zh-CN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/2)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傅立叶变换直观概念</a:t>
            </a:r>
            <a:endParaRPr lang="en-US" altLang="zh-CN" dirty="0"/>
          </a:p>
          <a:p>
            <a:pPr lvl="1"/>
            <a:r>
              <a:rPr lang="zh-CN" altLang="en-US" dirty="0"/>
              <a:t>任何波形可由多个正弦波叠加近似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443468"/>
            <a:ext cx="2438400" cy="2438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55490" y="3443468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</a:t>
            </a:r>
          </a:p>
        </p:txBody>
      </p:sp>
      <p:sp>
        <p:nvSpPr>
          <p:cNvPr id="8" name="矩形 7"/>
          <p:cNvSpPr/>
          <p:nvPr/>
        </p:nvSpPr>
        <p:spPr>
          <a:xfrm>
            <a:off x="4355490" y="4068281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个正弦波的叠加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5490" y="4684417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个正弦波的叠加</a:t>
            </a:r>
          </a:p>
        </p:txBody>
      </p:sp>
      <p:sp>
        <p:nvSpPr>
          <p:cNvPr id="10" name="矩形 9"/>
          <p:cNvSpPr/>
          <p:nvPr/>
        </p:nvSpPr>
        <p:spPr>
          <a:xfrm>
            <a:off x="4355490" y="5338495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个正弦波的叠加</a:t>
            </a:r>
          </a:p>
        </p:txBody>
      </p:sp>
    </p:spTree>
    <p:extLst>
      <p:ext uri="{BB962C8B-B14F-4D97-AF65-F5344CB8AC3E}">
        <p14:creationId xmlns:p14="http://schemas.microsoft.com/office/powerpoint/2010/main" val="171227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傅立叶变换直观概念</a:t>
            </a:r>
            <a:endParaRPr lang="en-US" altLang="zh-CN" dirty="0"/>
          </a:p>
          <a:p>
            <a:pPr lvl="1"/>
            <a:r>
              <a:rPr lang="zh-CN" altLang="en-US" dirty="0"/>
              <a:t>任何波形可由多个正弦波叠加近似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7170" name="Picture 2" descr="clip_image003(07(08-01-10-14-36)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113076"/>
            <a:ext cx="3429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mgsrc.baidu.com/forum/w%3D580/sign=45f47034d52a283443a636036bb4c92e/360f4b086e061d952fd657117af40ad162d9ca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6" y="2744924"/>
            <a:ext cx="3429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81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傅立叶变换直观概念</a:t>
            </a:r>
            <a:endParaRPr lang="en-US" altLang="zh-CN" dirty="0"/>
          </a:p>
          <a:p>
            <a:pPr lvl="1"/>
            <a:r>
              <a:rPr lang="zh-CN" altLang="en-US" dirty="0"/>
              <a:t>任何波形可由多个正弦波叠加近似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7170" name="Picture 2" descr="http://i.guancha.cn/News/2014/06/05/6353758767501316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0948"/>
            <a:ext cx="5924202" cy="35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.guancha.cn/News/2014/06/05/6353758761256625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72" y="3429000"/>
            <a:ext cx="3018212" cy="190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80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傅立叶变换直观概念</a:t>
            </a:r>
            <a:endParaRPr lang="en-US" altLang="zh-CN" dirty="0"/>
          </a:p>
          <a:p>
            <a:pPr lvl="1"/>
            <a:r>
              <a:rPr lang="zh-CN" altLang="en-US" dirty="0"/>
              <a:t>任何波形可由多个正弦波叠加近似</a:t>
            </a:r>
            <a:endParaRPr lang="en-US" altLang="zh-CN" dirty="0"/>
          </a:p>
          <a:p>
            <a:pPr lvl="2"/>
            <a:r>
              <a:rPr lang="zh-CN" altLang="en-US" dirty="0"/>
              <a:t>输入为长度为 </a:t>
            </a:r>
            <a:r>
              <a:rPr lang="en-US" altLang="zh-CN" dirty="0"/>
              <a:t>n </a:t>
            </a:r>
            <a:r>
              <a:rPr lang="zh-CN" altLang="en-US" dirty="0"/>
              <a:t>的离散信号序列 </a:t>
            </a:r>
            <a:r>
              <a:rPr lang="en-US" altLang="zh-CN" dirty="0"/>
              <a:t>(n</a:t>
            </a:r>
            <a:r>
              <a:rPr lang="zh-CN" altLang="en-US" dirty="0"/>
              <a:t>一般为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输出为一系列频率上的振幅和相位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698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8" name="Picture 46" descr="C:\Users\swim\AppData\Roaming\Tencent\Users\34253990\QQ\WinTemp\RichOle\Z3)(_R8T06IJYWFLPV$@K%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9080"/>
            <a:ext cx="9144000" cy="250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离散傅立叶变换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𝝅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dirty="0"/>
                  <a:t>，称为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阶复根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𝝅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latin typeface="Cambria Math"/>
                          </a:rPr>
                          <m:t>𝝅</m:t>
                        </m:r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latin typeface="Cambria Math"/>
                          </a:rPr>
                          <m:t>𝝅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latin typeface="Cambria Math"/>
                          </a:rPr>
                          <m:t>𝝅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𝒋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𝒌𝒋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b="1" i="1" dirty="0">
                  <a:latin typeface="Cambria Math"/>
                </a:endParaRPr>
              </a:p>
              <a:p>
                <a:pPr lvl="1"/>
                <a:r>
                  <a:rPr lang="en-US" altLang="zh-CN" b="1" dirty="0"/>
                  <a:t>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82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507288" cy="4752975"/>
              </a:xfrm>
            </p:spPr>
            <p:txBody>
              <a:bodyPr/>
              <a:lstStyle/>
              <a:p>
                <a:r>
                  <a:rPr lang="zh-CN" altLang="en-US" dirty="0"/>
                  <a:t>离散傅立叶变换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𝝅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𝝅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/(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2"/>
                <a:r>
                  <a:rPr lang="zh-CN" altLang="en-US" dirty="0">
                    <a:latin typeface="Cambria Math"/>
                  </a:rPr>
                  <a:t>例如：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zh-CN" altLang="en-US" b="1" i="1" smtClean="0">
                            <a:latin typeface="Cambria Math"/>
                          </a:rPr>
                          <m:t>偶</m:t>
                        </m:r>
                      </m:sup>
                    </m:sSubSup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2"/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zh-CN" altLang="en-US" b="1" i="1" smtClean="0">
                            <a:latin typeface="Cambria Math"/>
                          </a:rPr>
                          <m:t>奇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2"/>
                <a:r>
                  <a:rPr lang="en-US" altLang="zh-CN" b="1" dirty="0"/>
                  <a:t>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1"/>
                <a:endParaRPr lang="en-US" altLang="zh-CN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507288" cy="4752975"/>
              </a:xfrm>
              <a:blipFill rotWithShape="1">
                <a:blip r:embed="rId2"/>
                <a:stretch>
                  <a:fillRect l="-287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6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507288" cy="4752975"/>
          </a:xfrm>
        </p:spPr>
        <p:txBody>
          <a:bodyPr/>
          <a:lstStyle/>
          <a:p>
            <a:r>
              <a:rPr lang="zh-CN" altLang="en-US" dirty="0"/>
              <a:t>离散傅立叶变换</a:t>
            </a:r>
            <a:endParaRPr lang="en-US" altLang="zh-CN" dirty="0"/>
          </a:p>
          <a:p>
            <a:pPr lvl="1"/>
            <a:endParaRPr lang="en-US" altLang="zh-CN" i="1" dirty="0">
              <a:latin typeface="Cambria Math"/>
            </a:endParaRPr>
          </a:p>
          <a:p>
            <a:pPr lvl="2"/>
            <a:endParaRPr lang="en-US" altLang="zh-CN" i="1" dirty="0">
              <a:latin typeface="Cambria Math"/>
            </a:endParaRPr>
          </a:p>
          <a:p>
            <a:pPr lvl="2"/>
            <a:endParaRPr lang="en-US" altLang="zh-CN" i="1" dirty="0">
              <a:latin typeface="Cambria Math"/>
            </a:endParaRPr>
          </a:p>
          <a:p>
            <a:pPr lvl="2"/>
            <a:endParaRPr lang="en-US" altLang="zh-CN" i="1" dirty="0">
              <a:latin typeface="Cambria Math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58469" y="2965687"/>
                <a:ext cx="7164796" cy="389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p>
                    </m:sSubSup>
                    <m:r>
                      <a:rPr lang="en-US" altLang="zh-CN" b="1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𝟔</m:t>
                        </m:r>
                      </m:sup>
                    </m:sSub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2965687"/>
                <a:ext cx="7164796" cy="389915"/>
              </a:xfrm>
              <a:prstGeom prst="rect">
                <a:avLst/>
              </a:prstGeom>
              <a:blipFill rotWithShape="1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8469" y="3355601"/>
                <a:ext cx="6698309" cy="3888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3355601"/>
                <a:ext cx="6698309" cy="388889"/>
              </a:xfrm>
              <a:prstGeom prst="rect">
                <a:avLst/>
              </a:prstGeom>
              <a:blipFill rotWithShape="1">
                <a:blip r:embed="rId3"/>
                <a:stretch>
                  <a:fillRect b="-1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593826" y="1376833"/>
                <a:ext cx="2532937" cy="4321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使用性质：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826" y="1376833"/>
                <a:ext cx="2532937" cy="432170"/>
              </a:xfrm>
              <a:prstGeom prst="rect">
                <a:avLst/>
              </a:prstGeom>
              <a:blipFill rotWithShape="1">
                <a:blip r:embed="rId4"/>
                <a:stretch>
                  <a:fillRect l="-2169" t="-5634"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8748" y="2187874"/>
                <a:ext cx="6984776" cy="394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𝟕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48" y="2187874"/>
                <a:ext cx="6984776" cy="394019"/>
              </a:xfrm>
              <a:prstGeom prst="rect">
                <a:avLst/>
              </a:prstGeom>
              <a:blipFill rotWithShape="1"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 bwMode="auto">
          <a:xfrm flipH="1">
            <a:off x="3036903" y="2579137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5331786" y="2581893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58469" y="4170659"/>
                <a:ext cx="7066999" cy="3888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4170659"/>
                <a:ext cx="7066999" cy="388889"/>
              </a:xfrm>
              <a:prstGeom prst="rect">
                <a:avLst/>
              </a:prstGeom>
              <a:blipFill rotWithShape="1">
                <a:blip r:embed="rId6"/>
                <a:stretch>
                  <a:fillRect b="-1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 bwMode="auto">
          <a:xfrm flipH="1">
            <a:off x="1975083" y="3747246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 bwMode="auto">
          <a:xfrm>
            <a:off x="2856883" y="3747246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 flipH="1">
            <a:off x="5607404" y="3774168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>
            <a:off x="6489204" y="3774168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58469" y="4565250"/>
                <a:ext cx="7066999" cy="3888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4565250"/>
                <a:ext cx="7066999" cy="388889"/>
              </a:xfrm>
              <a:prstGeom prst="rect">
                <a:avLst/>
              </a:prstGeom>
              <a:blipFill rotWithShape="1">
                <a:blip r:embed="rId7"/>
                <a:stretch>
                  <a:fillRect b="-1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69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507288" cy="4752975"/>
          </a:xfrm>
        </p:spPr>
        <p:txBody>
          <a:bodyPr/>
          <a:lstStyle/>
          <a:p>
            <a:r>
              <a:rPr lang="zh-CN" altLang="en-US" dirty="0"/>
              <a:t>离散傅立叶变换</a:t>
            </a:r>
            <a:endParaRPr lang="en-US" altLang="zh-CN" dirty="0"/>
          </a:p>
          <a:p>
            <a:pPr lvl="1"/>
            <a:endParaRPr lang="en-US" altLang="zh-CN" i="1" dirty="0">
              <a:latin typeface="Cambria Math"/>
            </a:endParaRPr>
          </a:p>
          <a:p>
            <a:pPr lvl="2"/>
            <a:endParaRPr lang="en-US" altLang="zh-CN" i="1" dirty="0">
              <a:latin typeface="Cambria Math"/>
            </a:endParaRPr>
          </a:p>
          <a:p>
            <a:pPr lvl="2"/>
            <a:endParaRPr lang="en-US" altLang="zh-CN" i="1" dirty="0">
              <a:latin typeface="Cambria Math"/>
            </a:endParaRPr>
          </a:p>
          <a:p>
            <a:pPr lvl="2"/>
            <a:endParaRPr lang="en-US" altLang="zh-CN" i="1" dirty="0">
              <a:latin typeface="Cambria Math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58468" y="2965687"/>
                <a:ext cx="7645979" cy="390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𝟏𝟎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𝟐𝟎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𝟑𝟎</m:t>
                        </m:r>
                      </m:sup>
                    </m:sSubSup>
                    <m:r>
                      <a:rPr lang="en-US" altLang="zh-CN" b="1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5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𝟔</m:t>
                        </m:r>
                      </m:sup>
                    </m:sSub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8" y="2965687"/>
                <a:ext cx="7645979" cy="390107"/>
              </a:xfrm>
              <a:prstGeom prst="rect">
                <a:avLst/>
              </a:prstGeom>
              <a:blipFill rotWithShape="1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8469" y="3355601"/>
                <a:ext cx="7645978" cy="3888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3355601"/>
                <a:ext cx="7645978" cy="388889"/>
              </a:xfrm>
              <a:prstGeom prst="rect">
                <a:avLst/>
              </a:prstGeom>
              <a:blipFill rotWithShape="1">
                <a:blip r:embed="rId3"/>
                <a:stretch>
                  <a:fillRect b="-1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593826" y="1376833"/>
                <a:ext cx="2550174" cy="764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使用性质：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/2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826" y="1376833"/>
                <a:ext cx="2550174" cy="764055"/>
              </a:xfrm>
              <a:prstGeom prst="rect">
                <a:avLst/>
              </a:prstGeom>
              <a:blipFill rotWithShape="1">
                <a:blip r:embed="rId4"/>
                <a:stretch>
                  <a:fillRect l="-2153" t="-3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8748" y="2187874"/>
                <a:ext cx="7711664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10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𝟏𝟓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𝟐𝟎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𝟑𝟎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𝟑𝟓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48" y="2187874"/>
                <a:ext cx="7711664" cy="394210"/>
              </a:xfrm>
              <a:prstGeom prst="rect">
                <a:avLst/>
              </a:prstGeom>
              <a:blipFill rotWithShape="1"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 bwMode="auto">
          <a:xfrm flipH="1">
            <a:off x="3036903" y="2579137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5331786" y="2581893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58469" y="4170659"/>
                <a:ext cx="7082003" cy="4056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4170659"/>
                <a:ext cx="7082003" cy="405688"/>
              </a:xfrm>
              <a:prstGeom prst="rect">
                <a:avLst/>
              </a:prstGeom>
              <a:blipFill rotWithShape="1">
                <a:blip r:embed="rId6"/>
                <a:stretch>
                  <a:fillRect b="-746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 bwMode="auto">
          <a:xfrm flipH="1">
            <a:off x="1975083" y="3747246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 bwMode="auto">
          <a:xfrm>
            <a:off x="2856883" y="3747246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 flipH="1">
            <a:off x="5607404" y="3774168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>
            <a:off x="6489204" y="3774168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58469" y="4565250"/>
                <a:ext cx="7082003" cy="4056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4565250"/>
                <a:ext cx="7082003" cy="405688"/>
              </a:xfrm>
              <a:prstGeom prst="rect">
                <a:avLst/>
              </a:prstGeom>
              <a:blipFill rotWithShape="1">
                <a:blip r:embed="rId7"/>
                <a:stretch>
                  <a:fillRect b="-9091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211884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11112</TotalTime>
  <Words>800</Words>
  <Application>Microsoft Office PowerPoint</Application>
  <PresentationFormat>全屏显示(4:3)</PresentationFormat>
  <Paragraphs>97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Times New Roman</vt:lpstr>
      <vt:lpstr>Wingdings</vt:lpstr>
      <vt:lpstr>Pixel</vt:lpstr>
      <vt:lpstr>自定义设计方案</vt:lpstr>
      <vt:lpstr>快速傅立叶变换</vt:lpstr>
      <vt:lpstr>快速傅立叶变换</vt:lpstr>
      <vt:lpstr>快速傅立叶变换</vt:lpstr>
      <vt:lpstr>快速傅立叶变换</vt:lpstr>
      <vt:lpstr>快速傅立叶变换</vt:lpstr>
      <vt:lpstr>快速傅立叶变换</vt:lpstr>
      <vt:lpstr>快速傅立叶变换</vt:lpstr>
      <vt:lpstr>快速傅立叶变换</vt:lpstr>
      <vt:lpstr>快速傅立叶变换</vt:lpstr>
      <vt:lpstr>快速傅立叶变换</vt:lpstr>
    </vt:vector>
  </TitlesOfParts>
  <Company>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WANG, Hao</cp:lastModifiedBy>
  <cp:revision>1298</cp:revision>
  <cp:lastPrinted>2015-03-22T05:23:05Z</cp:lastPrinted>
  <dcterms:created xsi:type="dcterms:W3CDTF">2009-06-26T00:04:30Z</dcterms:created>
  <dcterms:modified xsi:type="dcterms:W3CDTF">2020-11-30T07:38:20Z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