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Wong" initials="AW" lastIdx="1" clrIdx="0">
    <p:extLst>
      <p:ext uri="{19B8F6BF-5375-455C-9EA6-DF929625EA0E}">
        <p15:presenceInfo xmlns:p15="http://schemas.microsoft.com/office/powerpoint/2012/main" userId="992c173e8dc640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4660"/>
  </p:normalViewPr>
  <p:slideViewPr>
    <p:cSldViewPr snapToGrid="0">
      <p:cViewPr varScale="1">
        <p:scale>
          <a:sx n="83" d="100"/>
          <a:sy n="83" d="100"/>
        </p:scale>
        <p:origin x="3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1T22:24:01.062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svg"/><Relationship Id="rId1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D0BC6D-690A-4573-B03B-D76F1B3B943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22DC03-10C3-4907-86C4-0A693DAB8561}">
      <dgm:prSet/>
      <dgm:spPr/>
      <dgm:t>
        <a:bodyPr/>
        <a:lstStyle/>
        <a:p>
          <a:pPr>
            <a:defRPr b="1"/>
          </a:pPr>
          <a:r>
            <a:rPr lang="en-US" dirty="0"/>
            <a:t>We have discovered the targeted audience for the people who watch anime</a:t>
          </a:r>
        </a:p>
      </dgm:t>
    </dgm:pt>
    <dgm:pt modelId="{2C48C8DC-D4F5-4D08-9AFD-69556024D9B6}" type="parTrans" cxnId="{E937BB0F-4669-45C6-9226-F4A38114EEF5}">
      <dgm:prSet/>
      <dgm:spPr/>
      <dgm:t>
        <a:bodyPr/>
        <a:lstStyle/>
        <a:p>
          <a:endParaRPr lang="en-US"/>
        </a:p>
      </dgm:t>
    </dgm:pt>
    <dgm:pt modelId="{C4F41E84-BF76-4410-9EF3-73DD47411626}" type="sibTrans" cxnId="{E937BB0F-4669-45C6-9226-F4A38114EEF5}">
      <dgm:prSet/>
      <dgm:spPr/>
      <dgm:t>
        <a:bodyPr/>
        <a:lstStyle/>
        <a:p>
          <a:endParaRPr lang="en-US"/>
        </a:p>
      </dgm:t>
    </dgm:pt>
    <dgm:pt modelId="{22EE9986-5F8C-4540-9EED-29564CA02519}">
      <dgm:prSet/>
      <dgm:spPr/>
      <dgm:t>
        <a:bodyPr/>
        <a:lstStyle/>
        <a:p>
          <a:r>
            <a:rPr lang="en-US"/>
            <a:t>Age: 24-30</a:t>
          </a:r>
        </a:p>
      </dgm:t>
    </dgm:pt>
    <dgm:pt modelId="{B389E1BB-1A5B-42DF-8158-65FEE8986FD4}" type="parTrans" cxnId="{C714461F-86B8-466B-BB5E-B4F4AA594DCF}">
      <dgm:prSet/>
      <dgm:spPr/>
      <dgm:t>
        <a:bodyPr/>
        <a:lstStyle/>
        <a:p>
          <a:endParaRPr lang="en-US"/>
        </a:p>
      </dgm:t>
    </dgm:pt>
    <dgm:pt modelId="{881DE3E3-7C7F-4E88-BADC-5F04BA7162D3}" type="sibTrans" cxnId="{C714461F-86B8-466B-BB5E-B4F4AA594DCF}">
      <dgm:prSet/>
      <dgm:spPr/>
      <dgm:t>
        <a:bodyPr/>
        <a:lstStyle/>
        <a:p>
          <a:endParaRPr lang="en-US"/>
        </a:p>
      </dgm:t>
    </dgm:pt>
    <dgm:pt modelId="{49F8EC9D-F062-4C6E-ABA1-D02BCBB30DE5}">
      <dgm:prSet/>
      <dgm:spPr/>
      <dgm:t>
        <a:bodyPr/>
        <a:lstStyle/>
        <a:p>
          <a:r>
            <a:rPr lang="en-US" dirty="0"/>
            <a:t>Gender: Male</a:t>
          </a:r>
        </a:p>
      </dgm:t>
    </dgm:pt>
    <dgm:pt modelId="{3E4F7327-6B99-4126-9EE4-F9C43B44C566}" type="parTrans" cxnId="{0F0D343E-D375-4B16-9EB2-B89728423D19}">
      <dgm:prSet/>
      <dgm:spPr/>
      <dgm:t>
        <a:bodyPr/>
        <a:lstStyle/>
        <a:p>
          <a:endParaRPr lang="en-US"/>
        </a:p>
      </dgm:t>
    </dgm:pt>
    <dgm:pt modelId="{2AD2D5B4-0DDE-4E11-949E-E2F9136F9DBD}" type="sibTrans" cxnId="{0F0D343E-D375-4B16-9EB2-B89728423D19}">
      <dgm:prSet/>
      <dgm:spPr/>
      <dgm:t>
        <a:bodyPr/>
        <a:lstStyle/>
        <a:p>
          <a:endParaRPr lang="en-US"/>
        </a:p>
      </dgm:t>
    </dgm:pt>
    <dgm:pt modelId="{76FBA59A-494B-45A3-9612-B35CE5650BFA}">
      <dgm:prSet/>
      <dgm:spPr/>
      <dgm:t>
        <a:bodyPr/>
        <a:lstStyle/>
        <a:p>
          <a:r>
            <a:rPr lang="en-US"/>
            <a:t>Region: Poland, Germany, California</a:t>
          </a:r>
        </a:p>
      </dgm:t>
    </dgm:pt>
    <dgm:pt modelId="{350E2D33-42B7-49EB-ABF4-B68400EE4295}" type="parTrans" cxnId="{485FFB4E-B811-402C-9E01-E81702E33C82}">
      <dgm:prSet/>
      <dgm:spPr/>
      <dgm:t>
        <a:bodyPr/>
        <a:lstStyle/>
        <a:p>
          <a:endParaRPr lang="en-US"/>
        </a:p>
      </dgm:t>
    </dgm:pt>
    <dgm:pt modelId="{1AF8917F-1E08-40C4-B680-900386676D41}" type="sibTrans" cxnId="{485FFB4E-B811-402C-9E01-E81702E33C82}">
      <dgm:prSet/>
      <dgm:spPr/>
      <dgm:t>
        <a:bodyPr/>
        <a:lstStyle/>
        <a:p>
          <a:endParaRPr lang="en-US"/>
        </a:p>
      </dgm:t>
    </dgm:pt>
    <dgm:pt modelId="{6165065E-11F7-48BC-8291-0F07F56728B5}">
      <dgm:prSet/>
      <dgm:spPr/>
      <dgm:t>
        <a:bodyPr/>
        <a:lstStyle/>
        <a:p>
          <a:pPr>
            <a:defRPr b="1"/>
          </a:pPr>
          <a:r>
            <a:rPr lang="en-US" dirty="0"/>
            <a:t>We have discovered that people who rate anime episodes well are more likely to continuously watch episodes for the long haul</a:t>
          </a:r>
        </a:p>
      </dgm:t>
    </dgm:pt>
    <dgm:pt modelId="{FB70A61E-C639-4026-B753-328826445490}" type="parTrans" cxnId="{A9030CE6-3AB2-4A95-B26A-61866F804A15}">
      <dgm:prSet/>
      <dgm:spPr/>
      <dgm:t>
        <a:bodyPr/>
        <a:lstStyle/>
        <a:p>
          <a:endParaRPr lang="en-US"/>
        </a:p>
      </dgm:t>
    </dgm:pt>
    <dgm:pt modelId="{6AA44434-8DBC-4291-B541-60CD292D0429}" type="sibTrans" cxnId="{A9030CE6-3AB2-4A95-B26A-61866F804A15}">
      <dgm:prSet/>
      <dgm:spPr/>
      <dgm:t>
        <a:bodyPr/>
        <a:lstStyle/>
        <a:p>
          <a:endParaRPr lang="en-US"/>
        </a:p>
      </dgm:t>
    </dgm:pt>
    <dgm:pt modelId="{265A4464-9854-47F0-BC74-639333D36B54}" type="pres">
      <dgm:prSet presAssocID="{69D0BC6D-690A-4573-B03B-D76F1B3B9436}" presName="root" presStyleCnt="0">
        <dgm:presLayoutVars>
          <dgm:dir/>
          <dgm:resizeHandles val="exact"/>
        </dgm:presLayoutVars>
      </dgm:prSet>
      <dgm:spPr/>
    </dgm:pt>
    <dgm:pt modelId="{F56DF5D9-2148-4127-BDEE-95BE0BB2D687}" type="pres">
      <dgm:prSet presAssocID="{EA22DC03-10C3-4907-86C4-0A693DAB8561}" presName="compNode" presStyleCnt="0"/>
      <dgm:spPr/>
    </dgm:pt>
    <dgm:pt modelId="{7EB4943C-AC65-4E82-B636-287116B7734B}" type="pres">
      <dgm:prSet presAssocID="{EA22DC03-10C3-4907-86C4-0A693DAB8561}" presName="iconRect" presStyleLbl="node1" presStyleIdx="0" presStyleCnt="2" custLinFactNeighborX="-3423" custLinFactNeighborY="-4078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4AC68973-BB80-4DC4-9248-5EA7FDEF092C}" type="pres">
      <dgm:prSet presAssocID="{EA22DC03-10C3-4907-86C4-0A693DAB8561}" presName="iconSpace" presStyleCnt="0"/>
      <dgm:spPr/>
    </dgm:pt>
    <dgm:pt modelId="{6C6E6E5B-BE5F-47FC-B72A-6A1268C79CD2}" type="pres">
      <dgm:prSet presAssocID="{EA22DC03-10C3-4907-86C4-0A693DAB8561}" presName="parTx" presStyleLbl="revTx" presStyleIdx="0" presStyleCnt="4" custLinFactNeighborY="-86974">
        <dgm:presLayoutVars>
          <dgm:chMax val="0"/>
          <dgm:chPref val="0"/>
        </dgm:presLayoutVars>
      </dgm:prSet>
      <dgm:spPr/>
    </dgm:pt>
    <dgm:pt modelId="{D45A75D7-128D-49A1-86F7-37561CA65644}" type="pres">
      <dgm:prSet presAssocID="{EA22DC03-10C3-4907-86C4-0A693DAB8561}" presName="txSpace" presStyleCnt="0"/>
      <dgm:spPr/>
    </dgm:pt>
    <dgm:pt modelId="{650E31D9-C89C-4042-975C-256ACA10A047}" type="pres">
      <dgm:prSet presAssocID="{EA22DC03-10C3-4907-86C4-0A693DAB8561}" presName="desTx" presStyleLbl="revTx" presStyleIdx="1" presStyleCnt="4" custLinFactY="-22750" custLinFactNeighborX="266" custLinFactNeighborY="-100000">
        <dgm:presLayoutVars/>
      </dgm:prSet>
      <dgm:spPr/>
    </dgm:pt>
    <dgm:pt modelId="{47804365-1F4C-4DDB-A568-B2A2D7255DD3}" type="pres">
      <dgm:prSet presAssocID="{C4F41E84-BF76-4410-9EF3-73DD47411626}" presName="sibTrans" presStyleCnt="0"/>
      <dgm:spPr/>
    </dgm:pt>
    <dgm:pt modelId="{F7A55B48-6870-48C4-AEBB-DAFF93971A7D}" type="pres">
      <dgm:prSet presAssocID="{6165065E-11F7-48BC-8291-0F07F56728B5}" presName="compNode" presStyleCnt="0"/>
      <dgm:spPr/>
    </dgm:pt>
    <dgm:pt modelId="{48B56B7B-40B5-488C-BFC1-8B36F3E74ED5}" type="pres">
      <dgm:prSet presAssocID="{6165065E-11F7-48BC-8291-0F07F56728B5}" presName="iconRect" presStyleLbl="node1" presStyleIdx="1" presStyleCnt="2" custLinFactNeighborX="1141" custLinFactNeighborY="-3575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6F1DF803-9213-4113-85CF-08B873CDF104}" type="pres">
      <dgm:prSet presAssocID="{6165065E-11F7-48BC-8291-0F07F56728B5}" presName="iconSpace" presStyleCnt="0"/>
      <dgm:spPr/>
    </dgm:pt>
    <dgm:pt modelId="{AFEFB7BA-110F-40A6-A34B-BB4C05979E49}" type="pres">
      <dgm:prSet presAssocID="{6165065E-11F7-48BC-8291-0F07F56728B5}" presName="parTx" presStyleLbl="revTx" presStyleIdx="2" presStyleCnt="4" custLinFactNeighborX="-399" custLinFactNeighborY="-85199">
        <dgm:presLayoutVars>
          <dgm:chMax val="0"/>
          <dgm:chPref val="0"/>
        </dgm:presLayoutVars>
      </dgm:prSet>
      <dgm:spPr/>
    </dgm:pt>
    <dgm:pt modelId="{36FAD333-17FD-462A-9ECF-397268079BEE}" type="pres">
      <dgm:prSet presAssocID="{6165065E-11F7-48BC-8291-0F07F56728B5}" presName="txSpace" presStyleCnt="0"/>
      <dgm:spPr/>
    </dgm:pt>
    <dgm:pt modelId="{4623C6E2-0A21-483E-BD75-6F4FF88EA6E3}" type="pres">
      <dgm:prSet presAssocID="{6165065E-11F7-48BC-8291-0F07F56728B5}" presName="desTx" presStyleLbl="revTx" presStyleIdx="3" presStyleCnt="4">
        <dgm:presLayoutVars/>
      </dgm:prSet>
      <dgm:spPr/>
    </dgm:pt>
  </dgm:ptLst>
  <dgm:cxnLst>
    <dgm:cxn modelId="{E937BB0F-4669-45C6-9226-F4A38114EEF5}" srcId="{69D0BC6D-690A-4573-B03B-D76F1B3B9436}" destId="{EA22DC03-10C3-4907-86C4-0A693DAB8561}" srcOrd="0" destOrd="0" parTransId="{2C48C8DC-D4F5-4D08-9AFD-69556024D9B6}" sibTransId="{C4F41E84-BF76-4410-9EF3-73DD47411626}"/>
    <dgm:cxn modelId="{C714461F-86B8-466B-BB5E-B4F4AA594DCF}" srcId="{EA22DC03-10C3-4907-86C4-0A693DAB8561}" destId="{22EE9986-5F8C-4540-9EED-29564CA02519}" srcOrd="0" destOrd="0" parTransId="{B389E1BB-1A5B-42DF-8158-65FEE8986FD4}" sibTransId="{881DE3E3-7C7F-4E88-BADC-5F04BA7162D3}"/>
    <dgm:cxn modelId="{4DDE822F-127B-4615-AA4E-1FAEB92E578D}" type="presOf" srcId="{49F8EC9D-F062-4C6E-ABA1-D02BCBB30DE5}" destId="{650E31D9-C89C-4042-975C-256ACA10A047}" srcOrd="0" destOrd="1" presId="urn:microsoft.com/office/officeart/2018/2/layout/IconLabelDescriptionList"/>
    <dgm:cxn modelId="{0F0D343E-D375-4B16-9EB2-B89728423D19}" srcId="{EA22DC03-10C3-4907-86C4-0A693DAB8561}" destId="{49F8EC9D-F062-4C6E-ABA1-D02BCBB30DE5}" srcOrd="1" destOrd="0" parTransId="{3E4F7327-6B99-4126-9EE4-F9C43B44C566}" sibTransId="{2AD2D5B4-0DDE-4E11-949E-E2F9136F9DBD}"/>
    <dgm:cxn modelId="{3D64BE44-283D-4E1D-BFFC-9F93A437724E}" type="presOf" srcId="{69D0BC6D-690A-4573-B03B-D76F1B3B9436}" destId="{265A4464-9854-47F0-BC74-639333D36B54}" srcOrd="0" destOrd="0" presId="urn:microsoft.com/office/officeart/2018/2/layout/IconLabelDescriptionList"/>
    <dgm:cxn modelId="{94286348-F477-445A-92A9-0D5CC7AA5BEC}" type="presOf" srcId="{EA22DC03-10C3-4907-86C4-0A693DAB8561}" destId="{6C6E6E5B-BE5F-47FC-B72A-6A1268C79CD2}" srcOrd="0" destOrd="0" presId="urn:microsoft.com/office/officeart/2018/2/layout/IconLabelDescriptionList"/>
    <dgm:cxn modelId="{485FFB4E-B811-402C-9E01-E81702E33C82}" srcId="{EA22DC03-10C3-4907-86C4-0A693DAB8561}" destId="{76FBA59A-494B-45A3-9612-B35CE5650BFA}" srcOrd="2" destOrd="0" parTransId="{350E2D33-42B7-49EB-ABF4-B68400EE4295}" sibTransId="{1AF8917F-1E08-40C4-B680-900386676D41}"/>
    <dgm:cxn modelId="{E412C551-E326-4AA7-8F2C-86700FA212A5}" type="presOf" srcId="{22EE9986-5F8C-4540-9EED-29564CA02519}" destId="{650E31D9-C89C-4042-975C-256ACA10A047}" srcOrd="0" destOrd="0" presId="urn:microsoft.com/office/officeart/2018/2/layout/IconLabelDescriptionList"/>
    <dgm:cxn modelId="{208690AD-E91B-4778-9F8D-FFE1BFB2FAFF}" type="presOf" srcId="{6165065E-11F7-48BC-8291-0F07F56728B5}" destId="{AFEFB7BA-110F-40A6-A34B-BB4C05979E49}" srcOrd="0" destOrd="0" presId="urn:microsoft.com/office/officeart/2018/2/layout/IconLabelDescriptionList"/>
    <dgm:cxn modelId="{99748EAF-BF09-4E80-B710-0B70EE5DDFCB}" type="presOf" srcId="{76FBA59A-494B-45A3-9612-B35CE5650BFA}" destId="{650E31D9-C89C-4042-975C-256ACA10A047}" srcOrd="0" destOrd="2" presId="urn:microsoft.com/office/officeart/2018/2/layout/IconLabelDescriptionList"/>
    <dgm:cxn modelId="{A9030CE6-3AB2-4A95-B26A-61866F804A15}" srcId="{69D0BC6D-690A-4573-B03B-D76F1B3B9436}" destId="{6165065E-11F7-48BC-8291-0F07F56728B5}" srcOrd="1" destOrd="0" parTransId="{FB70A61E-C639-4026-B753-328826445490}" sibTransId="{6AA44434-8DBC-4291-B541-60CD292D0429}"/>
    <dgm:cxn modelId="{27B154BB-9E9E-4038-A828-DC215088F9BE}" type="presParOf" srcId="{265A4464-9854-47F0-BC74-639333D36B54}" destId="{F56DF5D9-2148-4127-BDEE-95BE0BB2D687}" srcOrd="0" destOrd="0" presId="urn:microsoft.com/office/officeart/2018/2/layout/IconLabelDescriptionList"/>
    <dgm:cxn modelId="{7776FD6A-55A2-4FC2-B351-CBB7FE70F482}" type="presParOf" srcId="{F56DF5D9-2148-4127-BDEE-95BE0BB2D687}" destId="{7EB4943C-AC65-4E82-B636-287116B7734B}" srcOrd="0" destOrd="0" presId="urn:microsoft.com/office/officeart/2018/2/layout/IconLabelDescriptionList"/>
    <dgm:cxn modelId="{D246FAE4-1D98-4657-8FA0-74228709DA1E}" type="presParOf" srcId="{F56DF5D9-2148-4127-BDEE-95BE0BB2D687}" destId="{4AC68973-BB80-4DC4-9248-5EA7FDEF092C}" srcOrd="1" destOrd="0" presId="urn:microsoft.com/office/officeart/2018/2/layout/IconLabelDescriptionList"/>
    <dgm:cxn modelId="{78C56790-5D31-4A8B-94E8-F1EF72EAB9F3}" type="presParOf" srcId="{F56DF5D9-2148-4127-BDEE-95BE0BB2D687}" destId="{6C6E6E5B-BE5F-47FC-B72A-6A1268C79CD2}" srcOrd="2" destOrd="0" presId="urn:microsoft.com/office/officeart/2018/2/layout/IconLabelDescriptionList"/>
    <dgm:cxn modelId="{EDE677FA-C0D1-4F81-9C95-FCC9C624EC61}" type="presParOf" srcId="{F56DF5D9-2148-4127-BDEE-95BE0BB2D687}" destId="{D45A75D7-128D-49A1-86F7-37561CA65644}" srcOrd="3" destOrd="0" presId="urn:microsoft.com/office/officeart/2018/2/layout/IconLabelDescriptionList"/>
    <dgm:cxn modelId="{03F6CD7B-DB99-4DD7-980D-AF3B02920592}" type="presParOf" srcId="{F56DF5D9-2148-4127-BDEE-95BE0BB2D687}" destId="{650E31D9-C89C-4042-975C-256ACA10A047}" srcOrd="4" destOrd="0" presId="urn:microsoft.com/office/officeart/2018/2/layout/IconLabelDescriptionList"/>
    <dgm:cxn modelId="{F3B7ADA1-1DCB-4CB2-A380-2B1AB0C323AA}" type="presParOf" srcId="{265A4464-9854-47F0-BC74-639333D36B54}" destId="{47804365-1F4C-4DDB-A568-B2A2D7255DD3}" srcOrd="1" destOrd="0" presId="urn:microsoft.com/office/officeart/2018/2/layout/IconLabelDescriptionList"/>
    <dgm:cxn modelId="{C8B80E14-7CCF-4209-A120-9ED940AA9B52}" type="presParOf" srcId="{265A4464-9854-47F0-BC74-639333D36B54}" destId="{F7A55B48-6870-48C4-AEBB-DAFF93971A7D}" srcOrd="2" destOrd="0" presId="urn:microsoft.com/office/officeart/2018/2/layout/IconLabelDescriptionList"/>
    <dgm:cxn modelId="{5B441690-848A-4800-B9FB-685B95FEEA0F}" type="presParOf" srcId="{F7A55B48-6870-48C4-AEBB-DAFF93971A7D}" destId="{48B56B7B-40B5-488C-BFC1-8B36F3E74ED5}" srcOrd="0" destOrd="0" presId="urn:microsoft.com/office/officeart/2018/2/layout/IconLabelDescriptionList"/>
    <dgm:cxn modelId="{642282B3-1592-48DB-A2F8-C7A1A3E751EE}" type="presParOf" srcId="{F7A55B48-6870-48C4-AEBB-DAFF93971A7D}" destId="{6F1DF803-9213-4113-85CF-08B873CDF104}" srcOrd="1" destOrd="0" presId="urn:microsoft.com/office/officeart/2018/2/layout/IconLabelDescriptionList"/>
    <dgm:cxn modelId="{39601267-721D-4CAB-83AB-2B437EE0A155}" type="presParOf" srcId="{F7A55B48-6870-48C4-AEBB-DAFF93971A7D}" destId="{AFEFB7BA-110F-40A6-A34B-BB4C05979E49}" srcOrd="2" destOrd="0" presId="urn:microsoft.com/office/officeart/2018/2/layout/IconLabelDescriptionList"/>
    <dgm:cxn modelId="{24EA9776-7681-4887-8EC6-8E9342F9DEB8}" type="presParOf" srcId="{F7A55B48-6870-48C4-AEBB-DAFF93971A7D}" destId="{36FAD333-17FD-462A-9ECF-397268079BEE}" srcOrd="3" destOrd="0" presId="urn:microsoft.com/office/officeart/2018/2/layout/IconLabelDescriptionList"/>
    <dgm:cxn modelId="{907D092B-E95F-4465-BB42-07CAA5ECDA82}" type="presParOf" srcId="{F7A55B48-6870-48C4-AEBB-DAFF93971A7D}" destId="{4623C6E2-0A21-483E-BD75-6F4FF88EA6E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4943C-AC65-4E82-B636-287116B7734B}">
      <dsp:nvSpPr>
        <dsp:cNvPr id="0" name=""/>
        <dsp:cNvSpPr/>
      </dsp:nvSpPr>
      <dsp:spPr>
        <a:xfrm>
          <a:off x="508044" y="9137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E6E5B-BE5F-47FC-B72A-6A1268C79CD2}">
      <dsp:nvSpPr>
        <dsp:cNvPr id="0" name=""/>
        <dsp:cNvSpPr/>
      </dsp:nvSpPr>
      <dsp:spPr>
        <a:xfrm>
          <a:off x="559800" y="178267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We have discovered the targeted audience for the people who watch anime</a:t>
          </a:r>
        </a:p>
      </dsp:txBody>
      <dsp:txXfrm>
        <a:off x="559800" y="1782672"/>
        <a:ext cx="4320000" cy="648000"/>
      </dsp:txXfrm>
    </dsp:sp>
    <dsp:sp modelId="{650E31D9-C89C-4042-975C-256ACA10A047}">
      <dsp:nvSpPr>
        <dsp:cNvPr id="0" name=""/>
        <dsp:cNvSpPr/>
      </dsp:nvSpPr>
      <dsp:spPr>
        <a:xfrm>
          <a:off x="571291" y="2328349"/>
          <a:ext cx="4320000" cy="590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Age: 24-30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Gender: Male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Region: Poland, Germany, California</a:t>
          </a:r>
        </a:p>
      </dsp:txBody>
      <dsp:txXfrm>
        <a:off x="571291" y="2328349"/>
        <a:ext cx="4320000" cy="590320"/>
      </dsp:txXfrm>
    </dsp:sp>
    <dsp:sp modelId="{48B56B7B-40B5-488C-BFC1-8B36F3E74ED5}">
      <dsp:nvSpPr>
        <dsp:cNvPr id="0" name=""/>
        <dsp:cNvSpPr/>
      </dsp:nvSpPr>
      <dsp:spPr>
        <a:xfrm>
          <a:off x="5653051" y="16746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FB7BA-110F-40A6-A34B-BB4C05979E49}">
      <dsp:nvSpPr>
        <dsp:cNvPr id="0" name=""/>
        <dsp:cNvSpPr/>
      </dsp:nvSpPr>
      <dsp:spPr>
        <a:xfrm>
          <a:off x="5618563" y="179417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We have discovered that people who rate anime episodes well are more likely to continuously watch episodes for the long haul</a:t>
          </a:r>
        </a:p>
      </dsp:txBody>
      <dsp:txXfrm>
        <a:off x="5618563" y="1794174"/>
        <a:ext cx="4320000" cy="648000"/>
      </dsp:txXfrm>
    </dsp:sp>
    <dsp:sp modelId="{4623C6E2-0A21-483E-BD75-6F4FF88EA6E3}">
      <dsp:nvSpPr>
        <dsp:cNvPr id="0" name=""/>
        <dsp:cNvSpPr/>
      </dsp:nvSpPr>
      <dsp:spPr>
        <a:xfrm>
          <a:off x="5635800" y="3052968"/>
          <a:ext cx="4320000" cy="590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5CBEE-CA03-418D-8F41-0143002371D8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0C71C-6556-4347-AF57-E17802A9E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9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8EA8-F6D9-4D76-839A-A35301A9F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8A7B5-1955-4E02-9A56-8BAF2FB4B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645B9-22EF-4154-8B17-ABD84A30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8F54-377D-4A2A-9094-F8C04C61764B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99FE-99E4-4826-BE99-6168CB054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43AEE-06A4-4C13-8779-28CFFA2E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DECA-C2E1-482A-9389-6B04FB247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04CB-DF1D-40EE-AEB3-96E8B127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13C62-B364-4468-A71A-456A6F7A8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4B0DF-B524-417D-A5DC-32067659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8F54-377D-4A2A-9094-F8C04C61764B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68456-2939-41C1-828F-EA1E3A12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E2AE4-01CC-4221-9A90-FF7D2518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DECA-C2E1-482A-9389-6B04FB247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0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02B604-D41F-443F-86E3-74D88BB53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CEF3E-02E5-4C89-85E7-D23FFF8FE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DECD4-C511-470D-9076-F55DC216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8F54-377D-4A2A-9094-F8C04C61764B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208F9-76A8-4787-B39F-5538854B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C7DAB-0CCF-4FA9-8496-153AD890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DECA-C2E1-482A-9389-6B04FB247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9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5911-112D-448D-A50A-09D2C4C9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7A256-833E-42EE-B3C2-F5993C86A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FF04-ACAA-4751-A1CE-C1027F2F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8F54-377D-4A2A-9094-F8C04C61764B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64977-C4E8-49F1-8AAE-6BCE5FEE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F691B-BF0B-4DB8-A7E1-FFFCA946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DECA-C2E1-482A-9389-6B04FB247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2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E923-66DE-48C9-93FC-333EE1E87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C0187-6BDA-472B-9516-B9541D04E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95BFF-F0DF-404F-B0D4-FAECB144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8F54-377D-4A2A-9094-F8C04C61764B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80445-33CC-4384-BF04-9FFCE245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F3532-1AB9-481C-8D25-44FC6CC0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DECA-C2E1-482A-9389-6B04FB247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0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9FEC-D17D-4DC4-9874-D34D8B8A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016C9-9032-4467-BF59-C7FB6F8E2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CEA27-8F18-4CAF-98BB-DD7C6BA7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B5E9D-7356-4B78-993C-E276A95D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8F54-377D-4A2A-9094-F8C04C61764B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C54ED-F185-4BCE-B1BF-58A67CDD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F8452-329C-46E7-9947-EF601E21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DECA-C2E1-482A-9389-6B04FB247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91BA-9C58-4677-90CB-E40B995F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03CD9-EE38-4F1B-8DA9-6F3206B5F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17524-0CEA-4C84-8506-1C3A0A2FE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0BFED-07B5-4134-A762-B6486F25F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6BE84-AA41-4D2F-A8F8-376C98488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E20EF0-2C3D-4755-8906-35534F4C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8F54-377D-4A2A-9094-F8C04C61764B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1CA9E-80EA-4FFC-808D-5ABDDC44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BF59B8-02E4-4596-A307-E35A43D1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DECA-C2E1-482A-9389-6B04FB247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9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69D4-7DB7-4E75-9A20-CDFE9D02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86E76-6E8F-4845-9CDC-DA282097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8F54-377D-4A2A-9094-F8C04C61764B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135F2-F1DA-494D-B214-AAD398DA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511A3-C431-4B6F-87BF-2071BD8F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DECA-C2E1-482A-9389-6B04FB247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2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2CE83-4318-4D64-8AF0-B2B955B9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8F54-377D-4A2A-9094-F8C04C61764B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BB3DD-3E90-4D4F-BEAE-0AB957A3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FA434-5EC2-4B97-8D73-5B7E3FF4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DECA-C2E1-482A-9389-6B04FB247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2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CB46-1C2F-4A46-99CD-B9885EB6C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DCFD4-FCF6-4532-856C-9C94A748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BAC33-EC12-4708-B5B1-55CEA3B71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9311A-3768-4AC4-A867-FCB3E0CE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8F54-377D-4A2A-9094-F8C04C61764B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ABA64-DC57-4B56-8898-36AEDA44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E9301-91C6-4DDD-8C21-35847C66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DECA-C2E1-482A-9389-6B04FB247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8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4D62-0C3D-4CD2-AD91-9584244B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0A3F4A-0C28-416F-8FED-333E4DB16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A2A6E-A72E-4339-8944-BAF46A66C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4529-76D3-48B2-AC7A-FB111D43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8F54-377D-4A2A-9094-F8C04C61764B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0F409-7869-4E3A-B6A4-E74A0470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84A38-781A-46EA-82CC-373C7F8F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DECA-C2E1-482A-9389-6B04FB247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5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92417-82B9-482B-9390-D43DA309F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107BA-B709-4796-9DAB-9DFB32C2F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6D6AC-0A28-49C1-959F-01053421A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58F54-377D-4A2A-9094-F8C04C61764B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C95B2-0F19-4DF8-A8E4-75095AB1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9A5AB-B391-498F-B684-FD4E261C9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2DECA-C2E1-482A-9389-6B04FB247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3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operUnion/anime-recommendations-database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tree&#10;&#10;Description automatically generated">
            <a:extLst>
              <a:ext uri="{FF2B5EF4-FFF2-40B4-BE49-F238E27FC236}">
                <a16:creationId xmlns:a16="http://schemas.microsoft.com/office/drawing/2014/main" id="{0A2B343E-4C58-4651-BD23-58FE8E6857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CE5B8-98FA-4D68-A62F-EA1CC4C6D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Anime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2C5C3-DD1B-4178-9917-E83887EE6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1600" dirty="0"/>
              <a:t>Alex Wong</a:t>
            </a:r>
          </a:p>
          <a:p>
            <a:r>
              <a:rPr lang="en-US" sz="1600" dirty="0"/>
              <a:t>Sevan </a:t>
            </a:r>
            <a:r>
              <a:rPr lang="en-US" sz="1600" dirty="0" err="1"/>
              <a:t>Mardirossian</a:t>
            </a:r>
            <a:endParaRPr lang="en-US" sz="1600" dirty="0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119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840FD-1F0B-4A62-B273-D847CDA03310}"/>
              </a:ext>
            </a:extLst>
          </p:cNvPr>
          <p:cNvSpPr txBox="1"/>
          <p:nvPr/>
        </p:nvSpPr>
        <p:spPr>
          <a:xfrm>
            <a:off x="821516" y="640263"/>
            <a:ext cx="6204984" cy="134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dirty="0">
                <a:latin typeface="+mj-lt"/>
                <a:ea typeface="+mj-ea"/>
                <a:cs typeface="+mj-cs"/>
              </a:rPr>
              <a:t>Question 5: What states and/or countries are more likely to watch anime?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CD1A92-E361-4F0A-9AF7-4D165483B6A3}"/>
              </a:ext>
            </a:extLst>
          </p:cNvPr>
          <p:cNvSpPr txBox="1"/>
          <p:nvPr/>
        </p:nvSpPr>
        <p:spPr>
          <a:xfrm>
            <a:off x="821515" y="2121762"/>
            <a:ext cx="6204984" cy="362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Anime seems to be the most popular to Poland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Chose 15 different states and countries that appeared popular in the data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Not too trustworthy because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Some can fake it or skip the question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Many people mention state, country, and/or city, so data is inconsistent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3DE0E8-B783-4DD1-8C32-EEBFCBCAE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1" y="307928"/>
            <a:ext cx="4042409" cy="2283961"/>
          </a:xfrm>
          <a:prstGeom prst="rect">
            <a:avLst/>
          </a:prstGeom>
        </p:spPr>
      </p:pic>
      <p:pic>
        <p:nvPicPr>
          <p:cNvPr id="7" name="Picture 6" descr="A close up of a newspaper&#10;&#10;Description automatically generated">
            <a:extLst>
              <a:ext uri="{FF2B5EF4-FFF2-40B4-BE49-F238E27FC236}">
                <a16:creationId xmlns:a16="http://schemas.microsoft.com/office/drawing/2014/main" id="{0765CCA5-A5A9-4E60-B9A2-0BA4958C8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197" y="2828924"/>
            <a:ext cx="343478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2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1">
            <a:extLst>
              <a:ext uri="{FF2B5EF4-FFF2-40B4-BE49-F238E27FC236}">
                <a16:creationId xmlns:a16="http://schemas.microsoft.com/office/drawing/2014/main" id="{0F6CDC51-8D27-4BF4-AB33-7D5905E8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13">
            <a:extLst>
              <a:ext uri="{FF2B5EF4-FFF2-40B4-BE49-F238E27FC236}">
                <a16:creationId xmlns:a16="http://schemas.microsoft.com/office/drawing/2014/main" id="{24FB90F3-DFB9-42D4-B851-120249962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698B7F-DB03-4EC5-8153-157E4B802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145024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>
                <a:solidFill>
                  <a:srgbClr val="000000"/>
                </a:solidFill>
              </a:rPr>
              <a:t>Question 6: Is there a correlation between the # of episodes completed by a user and how they rate shows?</a:t>
            </a:r>
          </a:p>
        </p:txBody>
      </p:sp>
      <p:sp>
        <p:nvSpPr>
          <p:cNvPr id="47" name="Freeform 60">
            <a:extLst>
              <a:ext uri="{FF2B5EF4-FFF2-40B4-BE49-F238E27FC236}">
                <a16:creationId xmlns:a16="http://schemas.microsoft.com/office/drawing/2014/main" id="{DF4CE22F-8463-44F2-BE50-65D9B503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8720" y="0"/>
            <a:ext cx="3762182" cy="2258435"/>
          </a:xfrm>
          <a:custGeom>
            <a:avLst/>
            <a:gdLst>
              <a:gd name="connsiteX0" fmla="*/ 39946 w 3960192"/>
              <a:gd name="connsiteY0" fmla="*/ 0 h 2377300"/>
              <a:gd name="connsiteX1" fmla="*/ 3920247 w 3960192"/>
              <a:gd name="connsiteY1" fmla="*/ 0 h 2377300"/>
              <a:gd name="connsiteX2" fmla="*/ 3949969 w 3960192"/>
              <a:gd name="connsiteY2" fmla="*/ 194751 h 2377300"/>
              <a:gd name="connsiteX3" fmla="*/ 3960192 w 3960192"/>
              <a:gd name="connsiteY3" fmla="*/ 397204 h 2377300"/>
              <a:gd name="connsiteX4" fmla="*/ 1980096 w 3960192"/>
              <a:gd name="connsiteY4" fmla="*/ 2377300 h 2377300"/>
              <a:gd name="connsiteX5" fmla="*/ 0 w 3960192"/>
              <a:gd name="connsiteY5" fmla="*/ 397204 h 2377300"/>
              <a:gd name="connsiteX6" fmla="*/ 10224 w 3960192"/>
              <a:gd name="connsiteY6" fmla="*/ 194751 h 237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377300">
                <a:moveTo>
                  <a:pt x="39946" y="0"/>
                </a:moveTo>
                <a:lnTo>
                  <a:pt x="3920247" y="0"/>
                </a:lnTo>
                <a:lnTo>
                  <a:pt x="3949969" y="194751"/>
                </a:lnTo>
                <a:cubicBezTo>
                  <a:pt x="3956729" y="261316"/>
                  <a:pt x="3960192" y="328856"/>
                  <a:pt x="3960192" y="397204"/>
                </a:cubicBezTo>
                <a:cubicBezTo>
                  <a:pt x="3960192" y="1490781"/>
                  <a:pt x="3073673" y="2377300"/>
                  <a:pt x="1980096" y="2377300"/>
                </a:cubicBezTo>
                <a:cubicBezTo>
                  <a:pt x="886519" y="2377300"/>
                  <a:pt x="0" y="1490781"/>
                  <a:pt x="0" y="397204"/>
                </a:cubicBezTo>
                <a:cubicBezTo>
                  <a:pt x="0" y="328856"/>
                  <a:pt x="3463" y="261316"/>
                  <a:pt x="10224" y="194751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9C121D-37EA-4E61-93B2-0BA0B0303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24" y="176981"/>
            <a:ext cx="2997721" cy="13234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7F8E2F-B2A6-491C-9EB0-D21EC8864E58}"/>
              </a:ext>
            </a:extLst>
          </p:cNvPr>
          <p:cNvSpPr txBox="1"/>
          <p:nvPr/>
        </p:nvSpPr>
        <p:spPr>
          <a:xfrm>
            <a:off x="804672" y="2421682"/>
            <a:ext cx="5145024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It seems that people who rate shows positively are  more likely to watch more shows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There are many people who do not bother scoring, so there are many 0s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8" name="Freeform 67">
            <a:extLst>
              <a:ext uri="{FF2B5EF4-FFF2-40B4-BE49-F238E27FC236}">
                <a16:creationId xmlns:a16="http://schemas.microsoft.com/office/drawing/2014/main" id="{3FA1383B-2709-4E36-8FF8-7A737213B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7503" y="3006774"/>
            <a:ext cx="4734497" cy="3851226"/>
          </a:xfrm>
          <a:custGeom>
            <a:avLst/>
            <a:gdLst>
              <a:gd name="connsiteX0" fmla="*/ 2718646 w 4647408"/>
              <a:gd name="connsiteY0" fmla="*/ 0 h 3780384"/>
              <a:gd name="connsiteX1" fmla="*/ 4641019 w 4647408"/>
              <a:gd name="connsiteY1" fmla="*/ 796273 h 3780384"/>
              <a:gd name="connsiteX2" fmla="*/ 4647408 w 4647408"/>
              <a:gd name="connsiteY2" fmla="*/ 803303 h 3780384"/>
              <a:gd name="connsiteX3" fmla="*/ 4647408 w 4647408"/>
              <a:gd name="connsiteY3" fmla="*/ 3780384 h 3780384"/>
              <a:gd name="connsiteX4" fmla="*/ 215340 w 4647408"/>
              <a:gd name="connsiteY4" fmla="*/ 3780384 h 3780384"/>
              <a:gd name="connsiteX5" fmla="*/ 213645 w 4647408"/>
              <a:gd name="connsiteY5" fmla="*/ 3776866 h 3780384"/>
              <a:gd name="connsiteX6" fmla="*/ 0 w 4647408"/>
              <a:gd name="connsiteY6" fmla="*/ 2718646 h 3780384"/>
              <a:gd name="connsiteX7" fmla="*/ 2718646 w 4647408"/>
              <a:gd name="connsiteY7" fmla="*/ 0 h 378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7408" h="3780384">
                <a:moveTo>
                  <a:pt x="2718646" y="0"/>
                </a:moveTo>
                <a:cubicBezTo>
                  <a:pt x="3469379" y="0"/>
                  <a:pt x="4149041" y="304295"/>
                  <a:pt x="4641019" y="796273"/>
                </a:cubicBezTo>
                <a:lnTo>
                  <a:pt x="4647408" y="803303"/>
                </a:lnTo>
                <a:lnTo>
                  <a:pt x="4647408" y="3780384"/>
                </a:lnTo>
                <a:lnTo>
                  <a:pt x="215340" y="3780384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85FC0-9BAA-4FF3-AB85-572F33A56F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604" y="3942813"/>
            <a:ext cx="4014723" cy="264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703A7-3DA3-496A-9C18-3024A93F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Question 7: If people rate shows well, are they more likely to rewatch shows?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CA79E8D-B341-4AC9-A9D0-E5C01192F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86" y="586649"/>
            <a:ext cx="3662730" cy="257306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68FA3D-5B3A-4C7D-8F2C-1908627C0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86" y="3963341"/>
            <a:ext cx="3662730" cy="20419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4D7FAB-D8C8-4DF0-8104-48EB8F5CF9AA}"/>
              </a:ext>
            </a:extLst>
          </p:cNvPr>
          <p:cNvSpPr txBox="1"/>
          <p:nvPr/>
        </p:nvSpPr>
        <p:spPr>
          <a:xfrm>
            <a:off x="5297762" y="2799889"/>
            <a:ext cx="5747187" cy="29875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People seem more likely to rewatch episodes if they have rated shows very well.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There are still a majority of people who no matter what they rate are more than likely not going to rewatch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783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DAD0-0823-4ED6-8917-74329D5F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8: How much have the men and women of this survey watched, completed, dropped, and placed anime on hold?</a:t>
            </a:r>
          </a:p>
        </p:txBody>
      </p:sp>
      <p:pic>
        <p:nvPicPr>
          <p:cNvPr id="4" name="Picture 3" descr="A screenshot of text&#10;&#10;Description automatically generated">
            <a:extLst>
              <a:ext uri="{FF2B5EF4-FFF2-40B4-BE49-F238E27FC236}">
                <a16:creationId xmlns:a16="http://schemas.microsoft.com/office/drawing/2014/main" id="{4582A52A-5C75-4FC7-AA99-589056555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640" y="2726061"/>
            <a:ext cx="4680360" cy="4131939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C2995F-8046-4B6D-B46C-712FE0A1A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05" y="1844690"/>
            <a:ext cx="4205318" cy="28146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B6E6A7-3A83-4874-8E8E-D6861A9474A1}"/>
              </a:ext>
            </a:extLst>
          </p:cNvPr>
          <p:cNvSpPr txBox="1"/>
          <p:nvPr/>
        </p:nvSpPr>
        <p:spPr>
          <a:xfrm>
            <a:off x="1482213" y="4889090"/>
            <a:ext cx="477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Men are more likely to spend more time with anime in general than women have?</a:t>
            </a:r>
          </a:p>
        </p:txBody>
      </p:sp>
    </p:spTree>
    <p:extLst>
      <p:ext uri="{BB962C8B-B14F-4D97-AF65-F5344CB8AC3E}">
        <p14:creationId xmlns:p14="http://schemas.microsoft.com/office/powerpoint/2010/main" val="75200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0208-0D14-4C3C-A67D-982571328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Question 9:Is there a difference between men and women in relation to how much they drop, watch, complete, and place anime on hold?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text&#10;&#10;Description automatically generated">
            <a:extLst>
              <a:ext uri="{FF2B5EF4-FFF2-40B4-BE49-F238E27FC236}">
                <a16:creationId xmlns:a16="http://schemas.microsoft.com/office/drawing/2014/main" id="{7D00CA7A-8E1E-4766-8C09-A1191D0F1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9" y="803049"/>
            <a:ext cx="2685590" cy="2470743"/>
          </a:xfrm>
          <a:prstGeom prst="rect">
            <a:avLst/>
          </a:prstGeom>
          <a:effectLst/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CE5E30-304C-4841-8748-412BEEDC2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" y="3655262"/>
            <a:ext cx="3026663" cy="20505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055C56-6E3E-46FD-B24B-BAF2696E2499}"/>
              </a:ext>
            </a:extLst>
          </p:cNvPr>
          <p:cNvSpPr txBox="1"/>
          <p:nvPr/>
        </p:nvSpPr>
        <p:spPr>
          <a:xfrm>
            <a:off x="5116880" y="2438400"/>
            <a:ext cx="6422848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It seems that if the number of episodes watched, completed, and dropped by men and women seem to be fairly proportional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If men the number of men and women on this survey were equal, the graph would be fairy equal as well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4068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B1E3044D-AD17-4052-A453-8AA654EFA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92F1D-C39B-499B-BA47-1A857954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388" y="975365"/>
            <a:ext cx="3847882" cy="1691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Question 10: If you have been watching anime longer, are you more likely to drop episodes?</a:t>
            </a:r>
          </a:p>
        </p:txBody>
      </p:sp>
      <p:sp>
        <p:nvSpPr>
          <p:cNvPr id="14" name="Round Single Corner Rectangle 24">
            <a:extLst>
              <a:ext uri="{FF2B5EF4-FFF2-40B4-BE49-F238E27FC236}">
                <a16:creationId xmlns:a16="http://schemas.microsoft.com/office/drawing/2014/main" id="{81289F98-975F-4EB2-9553-8E1A9946B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8DBA3477-75D4-4837-B3A9-6A0E54B09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8" y="1129689"/>
            <a:ext cx="2375236" cy="1668602"/>
          </a:xfrm>
          <a:prstGeom prst="rect">
            <a:avLst/>
          </a:prstGeom>
        </p:spPr>
      </p:pic>
      <p:sp>
        <p:nvSpPr>
          <p:cNvPr id="16" name="Round Single Corner Rectangle 22">
            <a:extLst>
              <a:ext uri="{FF2B5EF4-FFF2-40B4-BE49-F238E27FC236}">
                <a16:creationId xmlns:a16="http://schemas.microsoft.com/office/drawing/2014/main" id="{1F564BCF-97B6-4D86-94EE-DD1B587F2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54600AC1-F146-4567-9C5E-A96D6D349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ound Single Corner Rectangle 25">
            <a:extLst>
              <a:ext uri="{FF2B5EF4-FFF2-40B4-BE49-F238E27FC236}">
                <a16:creationId xmlns:a16="http://schemas.microsoft.com/office/drawing/2014/main" id="{EBA7E638-205A-4579-864F-125BAC629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2BAD0E-85F7-46CD-9D26-A5AA04FF3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847" y="4449379"/>
            <a:ext cx="2375236" cy="635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7DB04E-EB34-4AA4-99B2-403D57946DBD}"/>
              </a:ext>
            </a:extLst>
          </p:cNvPr>
          <p:cNvSpPr txBox="1"/>
          <p:nvPr/>
        </p:nvSpPr>
        <p:spPr>
          <a:xfrm>
            <a:off x="7856389" y="3038478"/>
            <a:ext cx="3795142" cy="284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It is slightly more likely that people will drop episodes the longer they watch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It is mostly numerous outliers of users that drop more episodes than many others.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2854001E-6E9D-464A-9B65-A4012F7B3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C9802A-EFBD-41D4-894F-AFD985DBA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52907" y="285660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360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EBAE-F18E-47DE-BFAD-657EFC388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726A3A-AA5D-4B22-B938-1741697312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8066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A1218A6-F30C-47E4-AEAD-C2C650BB98FE}"/>
              </a:ext>
            </a:extLst>
          </p:cNvPr>
          <p:cNvSpPr txBox="1"/>
          <p:nvPr/>
        </p:nvSpPr>
        <p:spPr>
          <a:xfrm>
            <a:off x="1391728" y="4894053"/>
            <a:ext cx="3893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Anime companies can use this info to target ads to gain more customers </a:t>
            </a:r>
          </a:p>
        </p:txBody>
      </p:sp>
    </p:spTree>
    <p:extLst>
      <p:ext uri="{BB962C8B-B14F-4D97-AF65-F5344CB8AC3E}">
        <p14:creationId xmlns:p14="http://schemas.microsoft.com/office/powerpoint/2010/main" val="153234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of a sunset&#10;&#10;Description automatically generated">
            <a:extLst>
              <a:ext uri="{FF2B5EF4-FFF2-40B4-BE49-F238E27FC236}">
                <a16:creationId xmlns:a16="http://schemas.microsoft.com/office/drawing/2014/main" id="{3B9F074C-33A6-459C-A841-F67073C18A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BB833-7062-4256-A4A3-7D1804F91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/>
              <a:t>Anime = style of Japanese animated television. </a:t>
            </a:r>
          </a:p>
          <a:p>
            <a:r>
              <a:rPr lang="en-US" sz="1800"/>
              <a:t>Anime has become wildly popular worldwide, with over 100,000 people attending Anime Expos annually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9611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78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view of a city&#10;&#10;Description automatically generated">
            <a:extLst>
              <a:ext uri="{FF2B5EF4-FFF2-40B4-BE49-F238E27FC236}">
                <a16:creationId xmlns:a16="http://schemas.microsoft.com/office/drawing/2014/main" id="{B81B0294-BBC3-4693-A914-831DCB8C76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7" r="1" b="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D76DB-7319-47A3-8389-D20C5EA82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hlinkClick r:id="rId3"/>
              </a:rPr>
              <a:t>https://www.kaggle.com/CooperUnion/anime-recommendations-database</a:t>
            </a:r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</a:rPr>
              <a:t>UserList.csv</a:t>
            </a:r>
          </a:p>
          <a:p>
            <a:r>
              <a:rPr lang="en-US" sz="2000">
                <a:solidFill>
                  <a:srgbClr val="FFFFFF"/>
                </a:solidFill>
              </a:rPr>
              <a:t>12,805KB  = 12.8 MB</a:t>
            </a:r>
          </a:p>
        </p:txBody>
      </p:sp>
    </p:spTree>
    <p:extLst>
      <p:ext uri="{BB962C8B-B14F-4D97-AF65-F5344CB8AC3E}">
        <p14:creationId xmlns:p14="http://schemas.microsoft.com/office/powerpoint/2010/main" val="413559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3C40F392-D321-456C-916C-A90A0CBC3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219" y="0"/>
            <a:ext cx="5766437" cy="1428574"/>
          </a:xfr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89CA132-661E-48AA-949D-760572C43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8" y="1532785"/>
            <a:ext cx="9582220" cy="140971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748E5E6-3CD2-44AB-9754-7ED722427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8" y="4155257"/>
            <a:ext cx="6379054" cy="7707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9E6BA4-60EE-4AE7-9ACA-961B70574B8E}"/>
              </a:ext>
            </a:extLst>
          </p:cNvPr>
          <p:cNvSpPr txBox="1"/>
          <p:nvPr/>
        </p:nvSpPr>
        <p:spPr>
          <a:xfrm>
            <a:off x="6400800" y="3046706"/>
            <a:ext cx="485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Sevan Uses Spyder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52453-00DF-46A1-A2CF-D58E9A282FA6}"/>
              </a:ext>
            </a:extLst>
          </p:cNvPr>
          <p:cNvSpPr txBox="1"/>
          <p:nvPr/>
        </p:nvSpPr>
        <p:spPr>
          <a:xfrm>
            <a:off x="6096000" y="5021826"/>
            <a:ext cx="506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Alex uses Google </a:t>
            </a:r>
            <a:r>
              <a:rPr lang="en-US" dirty="0" err="1"/>
              <a:t>Colab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8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A5501-9E13-4FEF-8C15-AF42E9F2FB2E}"/>
              </a:ext>
            </a:extLst>
          </p:cNvPr>
          <p:cNvSpPr txBox="1"/>
          <p:nvPr/>
        </p:nvSpPr>
        <p:spPr>
          <a:xfrm>
            <a:off x="643468" y="132735"/>
            <a:ext cx="3552448" cy="5920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Displays a sample of users who have joined an Anime website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Type of data: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Username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</a:rPr>
              <a:t>User_id</a:t>
            </a:r>
            <a:endParaRPr lang="en-US" sz="2400" b="1" dirty="0">
              <a:solidFill>
                <a:schemeClr val="bg1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</a:rPr>
              <a:t>User_watched</a:t>
            </a:r>
            <a:endParaRPr lang="en-US" sz="2400" b="1" dirty="0">
              <a:solidFill>
                <a:schemeClr val="bg1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</a:rPr>
              <a:t>User_completed</a:t>
            </a:r>
            <a:endParaRPr lang="en-US" sz="2400" b="1" dirty="0">
              <a:solidFill>
                <a:schemeClr val="bg1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</a:rPr>
              <a:t>User_dropped</a:t>
            </a:r>
            <a:endParaRPr lang="en-US" sz="2400" b="1" dirty="0">
              <a:solidFill>
                <a:schemeClr val="bg1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</a:rPr>
              <a:t>User_plantowatch</a:t>
            </a:r>
            <a:endParaRPr lang="en-US" sz="2400" b="1" dirty="0">
              <a:solidFill>
                <a:schemeClr val="bg1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Gender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Location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</a:rPr>
              <a:t>Birth_date</a:t>
            </a:r>
            <a:endParaRPr lang="en-US" sz="2400" b="1" dirty="0">
              <a:solidFill>
                <a:schemeClr val="bg1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</a:rPr>
              <a:t>Join_date</a:t>
            </a:r>
            <a:endParaRPr lang="en-US" sz="2400" b="1" dirty="0">
              <a:solidFill>
                <a:schemeClr val="bg1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Last online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</a:rPr>
              <a:t>Stats_mean_score</a:t>
            </a:r>
            <a:endParaRPr lang="en-US" sz="2400" b="1" dirty="0">
              <a:solidFill>
                <a:schemeClr val="bg1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</a:rPr>
              <a:t>Stats_rewatched</a:t>
            </a:r>
            <a:endParaRPr lang="en-US" sz="2400" b="1" dirty="0">
              <a:solidFill>
                <a:schemeClr val="bg1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</a:rPr>
              <a:t>Stats_episodes</a:t>
            </a:r>
            <a:endParaRPr lang="en-US" sz="2400" b="1" dirty="0">
              <a:solidFill>
                <a:schemeClr val="bg1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A picture containing indoor, wall&#10;&#10;Description automatically generated">
            <a:extLst>
              <a:ext uri="{FF2B5EF4-FFF2-40B4-BE49-F238E27FC236}">
                <a16:creationId xmlns:a16="http://schemas.microsoft.com/office/drawing/2014/main" id="{3139D80A-CC58-420D-8D4D-1DA0C79D6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275" y="2072147"/>
            <a:ext cx="7499879" cy="24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0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756021-CFCC-4FB1-878E-453835A4E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" y="0"/>
            <a:ext cx="5111119" cy="4107426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BD3E7F-74CE-4694-8B97-EB2217D82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046" y="3866988"/>
            <a:ext cx="6411993" cy="2769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143C47-E84A-4BF4-BBB7-8EED38069E6F}"/>
              </a:ext>
            </a:extLst>
          </p:cNvPr>
          <p:cNvSpPr txBox="1"/>
          <p:nvPr/>
        </p:nvSpPr>
        <p:spPr>
          <a:xfrm>
            <a:off x="33043" y="4567222"/>
            <a:ext cx="60173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Displays the Gender Ratio between the Users of the Anime Website. </a:t>
            </a:r>
          </a:p>
          <a:p>
            <a:endParaRPr lang="en-US" dirty="0"/>
          </a:p>
          <a:p>
            <a:r>
              <a:rPr lang="en-US" dirty="0"/>
              <a:t>Shows that over 60% of those who watch Anime are males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EDBEF8-5214-4F27-BDF1-51DB6F7DD442}"/>
              </a:ext>
            </a:extLst>
          </p:cNvPr>
          <p:cNvSpPr txBox="1"/>
          <p:nvPr/>
        </p:nvSpPr>
        <p:spPr>
          <a:xfrm>
            <a:off x="6228406" y="668718"/>
            <a:ext cx="5369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Question 1: What is the Gender Ratio between males and females in this website?</a:t>
            </a:r>
          </a:p>
        </p:txBody>
      </p:sp>
    </p:spTree>
    <p:extLst>
      <p:ext uri="{BB962C8B-B14F-4D97-AF65-F5344CB8AC3E}">
        <p14:creationId xmlns:p14="http://schemas.microsoft.com/office/powerpoint/2010/main" val="86612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2F764E-A388-43E2-A29C-CD966403C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" y="722672"/>
            <a:ext cx="4381559" cy="270632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AC6ABC4-A1E7-4D5A-98E7-B9A23B950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1" y="3834582"/>
            <a:ext cx="4432239" cy="2241754"/>
          </a:xfrm>
          <a:prstGeom prst="rect">
            <a:avLst/>
          </a:prstGeom>
        </p:spPr>
      </p:pic>
      <p:sp>
        <p:nvSpPr>
          <p:cNvPr id="20" name="Content Placeholder 11">
            <a:extLst>
              <a:ext uri="{FF2B5EF4-FFF2-40B4-BE49-F238E27FC236}">
                <a16:creationId xmlns:a16="http://schemas.microsoft.com/office/drawing/2014/main" id="{A8762199-11FF-4AD4-BC7C-44907C3F3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Displays the average number of days men and women spend watching anime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Men on average watch double the amount of time watching anime than women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A507B9-59D5-46B8-B8A0-67C30B63AE1E}"/>
              </a:ext>
            </a:extLst>
          </p:cNvPr>
          <p:cNvSpPr txBox="1"/>
          <p:nvPr/>
        </p:nvSpPr>
        <p:spPr>
          <a:xfrm>
            <a:off x="5297762" y="920151"/>
            <a:ext cx="5577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Question 2: Around how many days do men and women spend watching anime a year?</a:t>
            </a:r>
          </a:p>
        </p:txBody>
      </p:sp>
    </p:spTree>
    <p:extLst>
      <p:ext uri="{BB962C8B-B14F-4D97-AF65-F5344CB8AC3E}">
        <p14:creationId xmlns:p14="http://schemas.microsoft.com/office/powerpoint/2010/main" val="395442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D6497C-D619-4DF6-972E-F73F1CFF1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28" y="2579989"/>
            <a:ext cx="3867713" cy="399763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829223B-C207-4580-AE2E-919B49CE7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598" y="2397519"/>
            <a:ext cx="5455917" cy="12957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518519-70F7-466D-8557-11F1A37D2CFC}"/>
              </a:ext>
            </a:extLst>
          </p:cNvPr>
          <p:cNvSpPr txBox="1"/>
          <p:nvPr/>
        </p:nvSpPr>
        <p:spPr>
          <a:xfrm>
            <a:off x="6262059" y="4425636"/>
            <a:ext cx="676957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Discovered the year the users started watching anime </a:t>
            </a:r>
          </a:p>
          <a:p>
            <a:r>
              <a:rPr lang="en-US" sz="2000" dirty="0"/>
              <a:t>Discovered how many years they have been watching</a:t>
            </a:r>
          </a:p>
          <a:p>
            <a:r>
              <a:rPr lang="en-US" sz="2000" dirty="0"/>
              <a:t>The users have been watching on average for 7 years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BF324C-5C34-4FF5-A34F-5F8EE2E623CC}"/>
              </a:ext>
            </a:extLst>
          </p:cNvPr>
          <p:cNvSpPr txBox="1"/>
          <p:nvPr/>
        </p:nvSpPr>
        <p:spPr>
          <a:xfrm>
            <a:off x="1507888" y="360923"/>
            <a:ext cx="10173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Question 3: On average, how long have users been watching anime?</a:t>
            </a:r>
          </a:p>
        </p:txBody>
      </p:sp>
    </p:spTree>
    <p:extLst>
      <p:ext uri="{BB962C8B-B14F-4D97-AF65-F5344CB8AC3E}">
        <p14:creationId xmlns:p14="http://schemas.microsoft.com/office/powerpoint/2010/main" val="58302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DB323A-31C3-4B5D-AFA0-113AC1C23605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Question 4: On average, how old are the users that watch anime?</a:t>
            </a:r>
          </a:p>
        </p:txBody>
      </p:sp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AA9DD269-C29A-42BF-BE16-E4B6E6D62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On average people who watch anime are about 24-30 years old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 lot of outliers, because some can fake their age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Had to use </a:t>
            </a:r>
            <a:r>
              <a:rPr lang="en-US" sz="2000" dirty="0" err="1">
                <a:solidFill>
                  <a:srgbClr val="FFFFFF"/>
                </a:solidFill>
              </a:rPr>
              <a:t>dropna</a:t>
            </a:r>
            <a:r>
              <a:rPr lang="en-US" sz="2000">
                <a:solidFill>
                  <a:srgbClr val="FFFFFF"/>
                </a:solidFill>
              </a:rPr>
              <a:t> function because many people skipped this portion of the survey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A605DF8-B329-4793-AAEA-DD8AB660A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916" y="1808031"/>
            <a:ext cx="3681428" cy="3766167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5C871B-2D7D-49FC-8877-E16FC162B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574674"/>
            <a:ext cx="5988204" cy="115272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442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672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Anime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6: Is there a correlation between the # of episodes completed by a user and how they rate shows?</vt:lpstr>
      <vt:lpstr>Question 7: If people rate shows well, are they more likely to rewatch shows?</vt:lpstr>
      <vt:lpstr>Question 8: How much have the men and women of this survey watched, completed, dropped, and placed anime on hold?</vt:lpstr>
      <vt:lpstr>Question 9:Is there a difference between men and women in relation to how much they drop, watch, complete, and place anime on hold?</vt:lpstr>
      <vt:lpstr>Question 10: If you have been watching anime longer, are you more likely to drop episodes?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Anime List</dc:title>
  <dc:creator>Alex Wong</dc:creator>
  <cp:lastModifiedBy>Alex Wong</cp:lastModifiedBy>
  <cp:revision>1</cp:revision>
  <dcterms:created xsi:type="dcterms:W3CDTF">2019-07-22T05:46:01Z</dcterms:created>
  <dcterms:modified xsi:type="dcterms:W3CDTF">2019-07-22T05:48:00Z</dcterms:modified>
</cp:coreProperties>
</file>