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60" r:id="rId2"/>
    <p:sldId id="310" r:id="rId3"/>
    <p:sldId id="311" r:id="rId4"/>
    <p:sldId id="292" r:id="rId5"/>
    <p:sldId id="287" r:id="rId6"/>
    <p:sldId id="288" r:id="rId7"/>
    <p:sldId id="290" r:id="rId8"/>
    <p:sldId id="312" r:id="rId9"/>
    <p:sldId id="295" r:id="rId10"/>
    <p:sldId id="294" r:id="rId11"/>
    <p:sldId id="296" r:id="rId12"/>
    <p:sldId id="297" r:id="rId13"/>
    <p:sldId id="298" r:id="rId14"/>
    <p:sldId id="299" r:id="rId15"/>
    <p:sldId id="315" r:id="rId16"/>
    <p:sldId id="316" r:id="rId17"/>
    <p:sldId id="305" r:id="rId18"/>
    <p:sldId id="300" r:id="rId19"/>
    <p:sldId id="289" r:id="rId20"/>
    <p:sldId id="313" r:id="rId21"/>
    <p:sldId id="318" r:id="rId22"/>
    <p:sldId id="319" r:id="rId23"/>
    <p:sldId id="317" r:id="rId24"/>
    <p:sldId id="301" r:id="rId25"/>
    <p:sldId id="303" r:id="rId26"/>
    <p:sldId id="320" r:id="rId27"/>
    <p:sldId id="304" r:id="rId28"/>
    <p:sldId id="306" r:id="rId29"/>
    <p:sldId id="307" r:id="rId30"/>
    <p:sldId id="314" r:id="rId31"/>
    <p:sldId id="309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925"/>
    <a:srgbClr val="007CC4"/>
    <a:srgbClr val="C29278"/>
    <a:srgbClr val="00804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3" autoAdjust="0"/>
    <p:restoredTop sz="73835" autoAdjust="0"/>
  </p:normalViewPr>
  <p:slideViewPr>
    <p:cSldViewPr snapToGrid="0" snapToObjects="1">
      <p:cViewPr varScale="1">
        <p:scale>
          <a:sx n="67" d="100"/>
          <a:sy n="67" d="100"/>
        </p:scale>
        <p:origin x="-2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2.0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3.0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0.0</c:v>
                </c:pt>
                <c:pt idx="1">
                  <c:v>0.11558485</c:v>
                </c:pt>
                <c:pt idx="2">
                  <c:v>0.231169701</c:v>
                </c:pt>
                <c:pt idx="3">
                  <c:v>0.346754551</c:v>
                </c:pt>
                <c:pt idx="4">
                  <c:v>0.462339402</c:v>
                </c:pt>
                <c:pt idx="5">
                  <c:v>0.451154203</c:v>
                </c:pt>
                <c:pt idx="6">
                  <c:v>0.439969005</c:v>
                </c:pt>
                <c:pt idx="7">
                  <c:v>0.428783806</c:v>
                </c:pt>
                <c:pt idx="8">
                  <c:v>0.428783806</c:v>
                </c:pt>
                <c:pt idx="9">
                  <c:v>0.428783806</c:v>
                </c:pt>
                <c:pt idx="10">
                  <c:v>0.428783806</c:v>
                </c:pt>
                <c:pt idx="11">
                  <c:v>0.428783806</c:v>
                </c:pt>
                <c:pt idx="12">
                  <c:v>0.428783806</c:v>
                </c:pt>
                <c:pt idx="13">
                  <c:v>0.428783806</c:v>
                </c:pt>
                <c:pt idx="14">
                  <c:v>0.428783806</c:v>
                </c:pt>
                <c:pt idx="15">
                  <c:v>0.428026579</c:v>
                </c:pt>
                <c:pt idx="16">
                  <c:v>0.428410086</c:v>
                </c:pt>
                <c:pt idx="17">
                  <c:v>0.428557564</c:v>
                </c:pt>
                <c:pt idx="18">
                  <c:v>0.428705043</c:v>
                </c:pt>
                <c:pt idx="19">
                  <c:v>0.428852521</c:v>
                </c:pt>
                <c:pt idx="20">
                  <c:v>0.429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2.0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3.0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0.0</c:v>
                </c:pt>
                <c:pt idx="1">
                  <c:v>0.069237751</c:v>
                </c:pt>
                <c:pt idx="2">
                  <c:v>0.138475502</c:v>
                </c:pt>
                <c:pt idx="3">
                  <c:v>0.207713253</c:v>
                </c:pt>
                <c:pt idx="4">
                  <c:v>0.276951003</c:v>
                </c:pt>
                <c:pt idx="5">
                  <c:v>0.346188754</c:v>
                </c:pt>
                <c:pt idx="6">
                  <c:v>0.415426505</c:v>
                </c:pt>
                <c:pt idx="7">
                  <c:v>0.416875562</c:v>
                </c:pt>
                <c:pt idx="8">
                  <c:v>0.41832462</c:v>
                </c:pt>
                <c:pt idx="9">
                  <c:v>0.419773677</c:v>
                </c:pt>
                <c:pt idx="10">
                  <c:v>0.421222734</c:v>
                </c:pt>
                <c:pt idx="11">
                  <c:v>0.422671791</c:v>
                </c:pt>
                <c:pt idx="12">
                  <c:v>0.424120849</c:v>
                </c:pt>
                <c:pt idx="13">
                  <c:v>0.424773516</c:v>
                </c:pt>
                <c:pt idx="14">
                  <c:v>0.425426183</c:v>
                </c:pt>
                <c:pt idx="15">
                  <c:v>0.42607885</c:v>
                </c:pt>
                <c:pt idx="16">
                  <c:v>0.426731517</c:v>
                </c:pt>
                <c:pt idx="17">
                  <c:v>0.427384184</c:v>
                </c:pt>
                <c:pt idx="18">
                  <c:v>0.428036852</c:v>
                </c:pt>
                <c:pt idx="19">
                  <c:v>0.428689519</c:v>
                </c:pt>
                <c:pt idx="20">
                  <c:v>0.429342186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2.0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3.0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0.0</c:v>
                </c:pt>
                <c:pt idx="1">
                  <c:v>0.05792908</c:v>
                </c:pt>
                <c:pt idx="2">
                  <c:v>0.11585816</c:v>
                </c:pt>
                <c:pt idx="3">
                  <c:v>0.173787241</c:v>
                </c:pt>
                <c:pt idx="4">
                  <c:v>0.231716321</c:v>
                </c:pt>
                <c:pt idx="5">
                  <c:v>0.289645401</c:v>
                </c:pt>
                <c:pt idx="6">
                  <c:v>0.347574481</c:v>
                </c:pt>
                <c:pt idx="7">
                  <c:v>0.355607171</c:v>
                </c:pt>
                <c:pt idx="8">
                  <c:v>0.363639861</c:v>
                </c:pt>
                <c:pt idx="9">
                  <c:v>0.37167255</c:v>
                </c:pt>
                <c:pt idx="10">
                  <c:v>0.37970524</c:v>
                </c:pt>
                <c:pt idx="11">
                  <c:v>0.387737929</c:v>
                </c:pt>
                <c:pt idx="12">
                  <c:v>0.395770619</c:v>
                </c:pt>
                <c:pt idx="13">
                  <c:v>0.403203704</c:v>
                </c:pt>
                <c:pt idx="14">
                  <c:v>0.410636789</c:v>
                </c:pt>
                <c:pt idx="15">
                  <c:v>0.414034046</c:v>
                </c:pt>
                <c:pt idx="16">
                  <c:v>0.417431303</c:v>
                </c:pt>
                <c:pt idx="17">
                  <c:v>0.420828559</c:v>
                </c:pt>
                <c:pt idx="18">
                  <c:v>0.425461161</c:v>
                </c:pt>
                <c:pt idx="19">
                  <c:v>0.430093763</c:v>
                </c:pt>
                <c:pt idx="20">
                  <c:v>0.434726365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16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2.0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3.0</c:v>
                </c:pt>
              </c:numCache>
            </c:numRef>
          </c:xVal>
          <c:yVal>
            <c:numRef>
              <c:f>Sheet1!$E$2:$E$22</c:f>
              <c:numCache>
                <c:formatCode>General</c:formatCode>
                <c:ptCount val="21"/>
                <c:pt idx="0">
                  <c:v>0.0</c:v>
                </c:pt>
                <c:pt idx="1">
                  <c:v>0.045860913</c:v>
                </c:pt>
                <c:pt idx="2">
                  <c:v>0.091721826</c:v>
                </c:pt>
                <c:pt idx="3">
                  <c:v>0.13758274</c:v>
                </c:pt>
                <c:pt idx="4">
                  <c:v>0.183443653</c:v>
                </c:pt>
                <c:pt idx="5">
                  <c:v>0.229304566</c:v>
                </c:pt>
                <c:pt idx="6">
                  <c:v>0.275165479</c:v>
                </c:pt>
                <c:pt idx="7">
                  <c:v>0.28588519</c:v>
                </c:pt>
                <c:pt idx="8">
                  <c:v>0.2966049</c:v>
                </c:pt>
                <c:pt idx="9">
                  <c:v>0.307324611</c:v>
                </c:pt>
                <c:pt idx="10">
                  <c:v>0.318044321</c:v>
                </c:pt>
                <c:pt idx="11">
                  <c:v>0.328764031</c:v>
                </c:pt>
                <c:pt idx="12">
                  <c:v>0.339483742</c:v>
                </c:pt>
                <c:pt idx="13">
                  <c:v>0.349632122</c:v>
                </c:pt>
                <c:pt idx="14">
                  <c:v>0.359780502</c:v>
                </c:pt>
                <c:pt idx="15">
                  <c:v>0.367375599</c:v>
                </c:pt>
                <c:pt idx="16">
                  <c:v>0.374970696</c:v>
                </c:pt>
                <c:pt idx="17">
                  <c:v>0.386290671</c:v>
                </c:pt>
                <c:pt idx="18">
                  <c:v>0.397610645</c:v>
                </c:pt>
                <c:pt idx="19">
                  <c:v>0.405255526</c:v>
                </c:pt>
                <c:pt idx="20">
                  <c:v>0.412900408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32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2.0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3.0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0.0</c:v>
                </c:pt>
                <c:pt idx="1">
                  <c:v>0.041985281</c:v>
                </c:pt>
                <c:pt idx="2">
                  <c:v>0.083970563</c:v>
                </c:pt>
                <c:pt idx="3">
                  <c:v>0.125955844</c:v>
                </c:pt>
                <c:pt idx="4">
                  <c:v>0.167941126</c:v>
                </c:pt>
                <c:pt idx="5">
                  <c:v>0.209926407</c:v>
                </c:pt>
                <c:pt idx="6">
                  <c:v>0.222395356</c:v>
                </c:pt>
                <c:pt idx="7">
                  <c:v>0.234864305</c:v>
                </c:pt>
                <c:pt idx="8">
                  <c:v>0.247333254</c:v>
                </c:pt>
                <c:pt idx="9">
                  <c:v>0.259802202</c:v>
                </c:pt>
                <c:pt idx="10">
                  <c:v>0.272271151</c:v>
                </c:pt>
                <c:pt idx="11">
                  <c:v>0.278570781</c:v>
                </c:pt>
                <c:pt idx="12">
                  <c:v>0.28487041</c:v>
                </c:pt>
                <c:pt idx="13">
                  <c:v>0.29117004</c:v>
                </c:pt>
                <c:pt idx="14">
                  <c:v>0.30631688</c:v>
                </c:pt>
                <c:pt idx="15">
                  <c:v>0.312221585</c:v>
                </c:pt>
                <c:pt idx="16">
                  <c:v>0.31812629</c:v>
                </c:pt>
                <c:pt idx="17">
                  <c:v>0.324030995</c:v>
                </c:pt>
                <c:pt idx="18">
                  <c:v>0.3299357</c:v>
                </c:pt>
                <c:pt idx="19">
                  <c:v>0.338414184</c:v>
                </c:pt>
                <c:pt idx="20">
                  <c:v>0.346892668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64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2.0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3.0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0.0</c:v>
                </c:pt>
                <c:pt idx="1">
                  <c:v>0.039540426</c:v>
                </c:pt>
                <c:pt idx="2">
                  <c:v>0.079080852</c:v>
                </c:pt>
                <c:pt idx="3">
                  <c:v>0.118621278</c:v>
                </c:pt>
                <c:pt idx="4">
                  <c:v>0.158161704</c:v>
                </c:pt>
                <c:pt idx="5">
                  <c:v>0.167502149</c:v>
                </c:pt>
                <c:pt idx="6">
                  <c:v>0.176842593</c:v>
                </c:pt>
                <c:pt idx="7">
                  <c:v>0.186183037</c:v>
                </c:pt>
                <c:pt idx="8">
                  <c:v>0.195523481</c:v>
                </c:pt>
                <c:pt idx="9">
                  <c:v>0.204863925</c:v>
                </c:pt>
                <c:pt idx="10">
                  <c:v>0.211799609</c:v>
                </c:pt>
                <c:pt idx="11">
                  <c:v>0.218735293</c:v>
                </c:pt>
                <c:pt idx="12">
                  <c:v>0.223789351</c:v>
                </c:pt>
                <c:pt idx="13">
                  <c:v>0.228843409</c:v>
                </c:pt>
                <c:pt idx="14">
                  <c:v>0.234335281</c:v>
                </c:pt>
                <c:pt idx="15">
                  <c:v>0.239827153</c:v>
                </c:pt>
                <c:pt idx="16">
                  <c:v>0.245319025</c:v>
                </c:pt>
                <c:pt idx="17">
                  <c:v>0.251245462</c:v>
                </c:pt>
                <c:pt idx="18">
                  <c:v>0.2571719</c:v>
                </c:pt>
                <c:pt idx="19">
                  <c:v>0.266866504</c:v>
                </c:pt>
                <c:pt idx="20">
                  <c:v>0.276561108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128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2.0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3.0</c:v>
                </c:pt>
              </c:numCache>
            </c:numRef>
          </c:xVal>
          <c:yVal>
            <c:numRef>
              <c:f>Sheet1!$H$2:$H$22</c:f>
              <c:numCache>
                <c:formatCode>General</c:formatCode>
                <c:ptCount val="21"/>
                <c:pt idx="0">
                  <c:v>0.0</c:v>
                </c:pt>
                <c:pt idx="1">
                  <c:v>0.030496225</c:v>
                </c:pt>
                <c:pt idx="2">
                  <c:v>0.06099245</c:v>
                </c:pt>
                <c:pt idx="3">
                  <c:v>0.091488675</c:v>
                </c:pt>
                <c:pt idx="4">
                  <c:v>0.1219849</c:v>
                </c:pt>
                <c:pt idx="5">
                  <c:v>0.130205987</c:v>
                </c:pt>
                <c:pt idx="6">
                  <c:v>0.138427073</c:v>
                </c:pt>
                <c:pt idx="7">
                  <c:v>0.14664816</c:v>
                </c:pt>
                <c:pt idx="8">
                  <c:v>0.149271525</c:v>
                </c:pt>
                <c:pt idx="9">
                  <c:v>0.15189489</c:v>
                </c:pt>
                <c:pt idx="10">
                  <c:v>0.155239258</c:v>
                </c:pt>
                <c:pt idx="11">
                  <c:v>0.156543381</c:v>
                </c:pt>
                <c:pt idx="12">
                  <c:v>0.157847503</c:v>
                </c:pt>
                <c:pt idx="13">
                  <c:v>0.159151626</c:v>
                </c:pt>
                <c:pt idx="14">
                  <c:v>0.159238998</c:v>
                </c:pt>
                <c:pt idx="15">
                  <c:v>0.15932637</c:v>
                </c:pt>
                <c:pt idx="16">
                  <c:v>0.159413742</c:v>
                </c:pt>
                <c:pt idx="17">
                  <c:v>0.158368121</c:v>
                </c:pt>
                <c:pt idx="18">
                  <c:v>0.1573225</c:v>
                </c:pt>
                <c:pt idx="19">
                  <c:v>0.15627688</c:v>
                </c:pt>
                <c:pt idx="20">
                  <c:v>0.155231259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693592"/>
        <c:axId val="2137699064"/>
      </c:scatterChart>
      <c:valAx>
        <c:axId val="2137693592"/>
        <c:scaling>
          <c:orientation val="minMax"/>
          <c:max val="3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99%tile Latency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699064"/>
        <c:crosses val="autoZero"/>
        <c:crossBetween val="midCat"/>
      </c:valAx>
      <c:valAx>
        <c:axId val="2137699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Savings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693592"/>
        <c:crosses val="autoZero"/>
        <c:crossBetween val="midCat"/>
        <c:majorUnit val="0.1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4B51-C764-D04B-8E5F-89E1D1AD0FF7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DACBA-C9B8-3542-94C7-57F07925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0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6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2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05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0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4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6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0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2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8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7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6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7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9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8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2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2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3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43642"/>
            <a:ext cx="9143999" cy="1347257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u="none" strike="noStrike" kern="1200" cap="none" spc="0" normalizeH="0" baseline="0" noProof="0">
                <a:latin typeface="Myriad Pro"/>
                <a:cs typeface="Myriad Pro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TITLE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45400" y="2836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99366"/>
            <a:ext cx="9143999" cy="398463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i="0">
                <a:latin typeface="Times New Roman"/>
                <a:cs typeface="Times New Roman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224624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7467"/>
            <a:ext cx="4038600" cy="5342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7467"/>
            <a:ext cx="4038600" cy="5342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01689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3979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3741"/>
            <a:ext cx="4040188" cy="4666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33979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73741"/>
            <a:ext cx="4041775" cy="4666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927100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027"/>
            <a:ext cx="8229600" cy="724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5934"/>
            <a:ext cx="8229600" cy="5342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9144000" cy="608218"/>
          </a:xfrm>
          <a:prstGeom prst="rect">
            <a:avLst/>
          </a:prstGeom>
          <a:solidFill>
            <a:srgbClr val="9A000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48400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1-lineWordmark_GoldOnCard_NoBG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7700" y="6677929"/>
            <a:ext cx="1822126" cy="154821"/>
          </a:xfrm>
          <a:prstGeom prst="rect">
            <a:avLst/>
          </a:prstGeom>
        </p:spPr>
      </p:pic>
      <p:pic>
        <p:nvPicPr>
          <p:cNvPr id="14" name="Picture 13" descr="Formal_Viterbi_GoldOnCard_NoBG.ep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102" y="6398685"/>
            <a:ext cx="1358898" cy="366761"/>
          </a:xfrm>
          <a:prstGeom prst="rect">
            <a:avLst/>
          </a:prstGeom>
        </p:spPr>
      </p:pic>
      <p:pic>
        <p:nvPicPr>
          <p:cNvPr id="16" name="Picture 15" descr="Small Use Shield_GoldOnTrans.eps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1027" y="73027"/>
            <a:ext cx="748239" cy="74823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FontTx/>
        <a:buNone/>
        <a:defRPr sz="3500" b="1" i="0" kern="1200">
          <a:solidFill>
            <a:srgbClr val="99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0000"/>
        </a:buClr>
        <a:buFont typeface="Lucida Grande"/>
        <a:buChar char="|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4B329"/>
        </a:buClr>
        <a:buSzPct val="100000"/>
        <a:buFont typeface="Arial Unicode MS"/>
        <a:buChar char="❖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Menlo Regular"/>
        <a:buChar char="✒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emf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9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54966"/>
            <a:ext cx="9143999" cy="1735934"/>
          </a:xfrm>
        </p:spPr>
        <p:txBody>
          <a:bodyPr>
            <a:noAutofit/>
          </a:bodyPr>
          <a:lstStyle/>
          <a:p>
            <a:r>
              <a:rPr lang="en-US" sz="3600" dirty="0"/>
              <a:t>Implications of </a:t>
            </a:r>
            <a:endParaRPr lang="en-US" sz="3600" dirty="0" smtClean="0"/>
          </a:p>
          <a:p>
            <a:r>
              <a:rPr lang="en-US" sz="3600" dirty="0" smtClean="0"/>
              <a:t>High </a:t>
            </a:r>
            <a:r>
              <a:rPr lang="en-US" sz="3600" dirty="0"/>
              <a:t>Energy </a:t>
            </a:r>
            <a:r>
              <a:rPr lang="en-US" sz="3600" dirty="0" smtClean="0"/>
              <a:t>Proportional Servers on </a:t>
            </a:r>
          </a:p>
          <a:p>
            <a:r>
              <a:rPr lang="en-US" sz="3600" dirty="0" smtClean="0"/>
              <a:t>Cluster-wide Energy Proportionality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063981"/>
            <a:ext cx="9143999" cy="2132466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latin typeface="Myriad Pro"/>
                <a:cs typeface="Myriad Pro"/>
              </a:rPr>
              <a:t>Daniel Wong</a:t>
            </a:r>
          </a:p>
          <a:p>
            <a:r>
              <a:rPr lang="en-US" i="1" dirty="0" err="1" smtClean="0">
                <a:latin typeface="Myriad Pro"/>
                <a:cs typeface="Myriad Pro"/>
              </a:rPr>
              <a:t>Murali</a:t>
            </a:r>
            <a:r>
              <a:rPr lang="en-US" i="1" dirty="0" smtClean="0">
                <a:latin typeface="Myriad Pro"/>
                <a:cs typeface="Myriad Pro"/>
              </a:rPr>
              <a:t> </a:t>
            </a:r>
            <a:r>
              <a:rPr lang="en-US" i="1" dirty="0" err="1" smtClean="0">
                <a:latin typeface="Myriad Pro"/>
                <a:cs typeface="Myriad Pro"/>
              </a:rPr>
              <a:t>Annavaram</a:t>
            </a:r>
            <a:endParaRPr lang="en-US" i="1" dirty="0" smtClean="0">
              <a:latin typeface="Myriad Pro"/>
              <a:cs typeface="Myriad Pro"/>
            </a:endParaRPr>
          </a:p>
          <a:p>
            <a:endParaRPr lang="en-US" i="1" dirty="0" smtClean="0">
              <a:latin typeface="Myriad Pro"/>
              <a:cs typeface="Myriad Pro"/>
            </a:endParaRPr>
          </a:p>
          <a:p>
            <a:r>
              <a:rPr lang="en-US" i="1" dirty="0" smtClean="0">
                <a:latin typeface="Myriad Pro"/>
                <a:cs typeface="Myriad Pro"/>
              </a:rPr>
              <a:t>Ming Hsieh Department of Electrical Engineering</a:t>
            </a:r>
          </a:p>
          <a:p>
            <a:r>
              <a:rPr lang="en-US" i="1" dirty="0" smtClean="0">
                <a:latin typeface="Myriad Pro"/>
                <a:cs typeface="Myriad Pro"/>
              </a:rPr>
              <a:t>University of Southern California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HPCA-2014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5352" y="10078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upported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by</a:t>
            </a:r>
            <a:endParaRPr lang="en-US" sz="110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2" y="491233"/>
            <a:ext cx="756019" cy="415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2" y="360644"/>
            <a:ext cx="686662" cy="6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69"/>
    </mc:Choice>
    <mc:Fallback xmlns="">
      <p:transition xmlns:p14="http://schemas.microsoft.com/office/powerpoint/2010/main" spd="slow" advTm="197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Energy Proportionality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Ideal EP = 1.0</a:t>
            </a:r>
          </a:p>
          <a:p>
            <a:r>
              <a:rPr lang="en-US" dirty="0" smtClean="0"/>
              <a:t>Cluster-wide EP</a:t>
            </a:r>
            <a:endParaRPr lang="en-US" dirty="0"/>
          </a:p>
          <a:p>
            <a:pPr lvl="1"/>
            <a:r>
              <a:rPr lang="en-US" dirty="0" smtClean="0"/>
              <a:t>Take average at each util.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degree poly. </a:t>
            </a:r>
            <a:r>
              <a:rPr lang="en-US" dirty="0"/>
              <a:t>b</a:t>
            </a:r>
            <a:r>
              <a:rPr lang="en-US" dirty="0" smtClean="0"/>
              <a:t>est fit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" y="1076512"/>
            <a:ext cx="3935283" cy="2419621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448811"/>
              </p:ext>
            </p:extLst>
          </p:nvPr>
        </p:nvGraphicFramePr>
        <p:xfrm>
          <a:off x="5228738" y="1076512"/>
          <a:ext cx="3280686" cy="86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5" imgW="1638300" imgH="431800" progId="Equation.3">
                  <p:embed/>
                </p:oleObj>
              </mc:Choice>
              <mc:Fallback>
                <p:oleObj name="Equation" r:id="rId5" imgW="1638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8738" y="1076512"/>
                        <a:ext cx="3280686" cy="864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Autoscale-Low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71" y="2900782"/>
            <a:ext cx="4248476" cy="318635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Cluster-Wide EP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</a:t>
            </a: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10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0229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Cluster-wide EP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G/G/k queuing model based simulator</a:t>
            </a:r>
          </a:p>
          <a:p>
            <a:pPr lvl="1"/>
            <a:r>
              <a:rPr lang="en-US" dirty="0" smtClean="0"/>
              <a:t>Based on concept of Capability</a:t>
            </a:r>
          </a:p>
        </p:txBody>
      </p:sp>
      <p:pic>
        <p:nvPicPr>
          <p:cNvPr id="5" name="Picture 4" descr="Simulat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23" y="1863774"/>
            <a:ext cx="6084232" cy="427263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2"/>
          </p:cNvCxnSpPr>
          <p:nvPr/>
        </p:nvCxnSpPr>
        <p:spPr>
          <a:xfrm flipV="1">
            <a:off x="5894679" y="2171429"/>
            <a:ext cx="1572115" cy="424050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94679" y="1556118"/>
            <a:ext cx="3144230" cy="615311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Utilization trace as proxy for 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time-varying arrival rate</a:t>
            </a:r>
          </a:p>
        </p:txBody>
      </p:sp>
      <p:cxnSp>
        <p:nvCxnSpPr>
          <p:cNvPr id="11" name="Straight Arrow Connector 10"/>
          <p:cNvCxnSpPr>
            <a:endCxn id="12" idx="3"/>
          </p:cNvCxnSpPr>
          <p:nvPr/>
        </p:nvCxnSpPr>
        <p:spPr>
          <a:xfrm flipH="1" flipV="1">
            <a:off x="2388243" y="5353381"/>
            <a:ext cx="381490" cy="134587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10" y="4538842"/>
            <a:ext cx="2360633" cy="1629078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Lack of service 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request time in traces.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Service rate: Exp.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w/ mean of 1s</a:t>
            </a:r>
          </a:p>
        </p:txBody>
      </p:sp>
      <p:cxnSp>
        <p:nvCxnSpPr>
          <p:cNvPr id="22" name="Straight Arrow Connector 21"/>
          <p:cNvCxnSpPr>
            <a:endCxn id="23" idx="3"/>
          </p:cNvCxnSpPr>
          <p:nvPr/>
        </p:nvCxnSpPr>
        <p:spPr>
          <a:xfrm flipH="1" flipV="1">
            <a:off x="2389103" y="3892244"/>
            <a:ext cx="380630" cy="1461138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70" y="3298291"/>
            <a:ext cx="2360633" cy="1187905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k represents capability</a:t>
            </a:r>
            <a:b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</a:br>
            <a: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of server.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Baseline, k = 100</a:t>
            </a:r>
          </a:p>
        </p:txBody>
      </p:sp>
      <p:cxnSp>
        <p:nvCxnSpPr>
          <p:cNvPr id="26" name="Straight Arrow Connector 25"/>
          <p:cNvCxnSpPr>
            <a:endCxn id="27" idx="3"/>
          </p:cNvCxnSpPr>
          <p:nvPr/>
        </p:nvCxnSpPr>
        <p:spPr>
          <a:xfrm flipH="1" flipV="1">
            <a:off x="2388243" y="2728689"/>
            <a:ext cx="381490" cy="830650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10" y="2280003"/>
            <a:ext cx="2360633" cy="897372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Uniform L.B.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&amp;</a:t>
            </a:r>
            <a:endParaRPr lang="en-US" dirty="0" smtClean="0">
              <a:solidFill>
                <a:srgbClr val="990000"/>
              </a:solidFill>
              <a:latin typeface="Arial"/>
              <a:ea typeface="+mj-ea"/>
              <a:cs typeface="Arial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Packing</a:t>
            </a:r>
            <a:r>
              <a:rPr kumimoji="0" lang="en-US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(</a:t>
            </a:r>
            <a:r>
              <a:rPr kumimoji="0" lang="en-US" u="none" strike="noStrike" kern="1200" cap="none" spc="0" normalizeH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Autoscale</a:t>
            </a:r>
            <a:r>
              <a:rPr kumimoji="0" lang="en-US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62839" y="2519163"/>
            <a:ext cx="121632" cy="121632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303" y="2635368"/>
            <a:ext cx="556908" cy="486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30%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2301340"/>
            <a:ext cx="588278" cy="5882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42182" y="2994872"/>
            <a:ext cx="2360633" cy="89737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30n requests generated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Cluster-Wide EP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</a:t>
            </a: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11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3300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7037E-7 C 0.02466 -0.00856 0.04948 -0.01713 0.06042 0.0044 C 0.07136 0.02593 0.06841 0.07732 0.06546 0.12871 " pathEditMode="relative" ptsTypes="a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23" grpId="0" animBg="1"/>
      <p:bldP spid="27" grpId="0" animBg="1"/>
      <p:bldP spid="24" grpId="0" animBg="1"/>
      <p:bldP spid="24" grpId="1" animBg="1"/>
      <p:bldP spid="17" grpId="0"/>
      <p:bldP spid="17" grpId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 techniques are highly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Cluster-wide EP tracks Server EP</a:t>
            </a:r>
          </a:p>
          <a:p>
            <a:r>
              <a:rPr lang="en-US" dirty="0" smtClean="0"/>
              <a:t>When server EP is poor, packing improves </a:t>
            </a:r>
            <a:r>
              <a:rPr lang="en-US" dirty="0" smtClean="0"/>
              <a:t>Cluster</a:t>
            </a:r>
            <a:r>
              <a:rPr lang="en-US" dirty="0" smtClean="0"/>
              <a:t>-EP</a:t>
            </a:r>
            <a:endParaRPr lang="en-US" dirty="0" smtClean="0"/>
          </a:p>
          <a:p>
            <a:pPr lvl="1"/>
            <a:r>
              <a:rPr lang="en-US" dirty="0" smtClean="0"/>
              <a:t>Turning off idle servers, higher util. </a:t>
            </a:r>
            <a:r>
              <a:rPr lang="en-US" dirty="0"/>
              <a:t>for active </a:t>
            </a:r>
            <a:r>
              <a:rPr lang="en-US" dirty="0" smtClean="0"/>
              <a:t>servers</a:t>
            </a:r>
            <a:endParaRPr lang="en-US" dirty="0"/>
          </a:p>
        </p:txBody>
      </p:sp>
      <p:pic>
        <p:nvPicPr>
          <p:cNvPr id="4" name="Picture 3" descr="Uniform-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" y="2633730"/>
            <a:ext cx="4145279" cy="3108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097" y="2516383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Uniform</a:t>
            </a:r>
          </a:p>
        </p:txBody>
      </p:sp>
      <p:pic>
        <p:nvPicPr>
          <p:cNvPr id="7" name="Picture 6" descr="Autoscale-Lo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13" y="2633730"/>
            <a:ext cx="4145280" cy="310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982" y="2516383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Packing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098" y="5637014"/>
            <a:ext cx="7576140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LowEP</a:t>
            </a: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 (0.24)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097" y="2971972"/>
            <a:ext cx="3213254" cy="105491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Cluster EP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0.24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4982" y="2971972"/>
            <a:ext cx="3213254" cy="105491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Cluster EP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0.69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12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7915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server EP </a:t>
            </a:r>
            <a:r>
              <a:rPr lang="en-US" dirty="0" smtClean="0"/>
              <a:t>improvements??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Packing </a:t>
            </a:r>
            <a:r>
              <a:rPr lang="en-US" dirty="0" smtClean="0"/>
              <a:t>benefits </a:t>
            </a:r>
            <a:r>
              <a:rPr lang="en-US" dirty="0" smtClean="0"/>
              <a:t>diminish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" y="2633730"/>
            <a:ext cx="4145279" cy="3108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097" y="2516383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Uniform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13" y="2633730"/>
            <a:ext cx="4145280" cy="310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982" y="2516383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Packing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098" y="5637014"/>
            <a:ext cx="7576140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MidEP</a:t>
            </a: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 (0.73)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097" y="2971972"/>
            <a:ext cx="3213254" cy="105491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Cluster EP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0.73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4981" y="2971972"/>
            <a:ext cx="3213254" cy="105491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Cluster EP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0.79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13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764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near perfect EP??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favorable to forego </a:t>
            </a:r>
            <a:br>
              <a:rPr lang="en-US" dirty="0"/>
            </a:br>
            <a:r>
              <a:rPr lang="en-US" dirty="0"/>
              <a:t>cluster-level packing </a:t>
            </a:r>
            <a:r>
              <a:rPr lang="en-US" dirty="0" smtClean="0"/>
              <a:t>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" y="2633730"/>
            <a:ext cx="4145278" cy="3108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097" y="2516383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Uniform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13" y="2633730"/>
            <a:ext cx="4145280" cy="310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982" y="2516383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Packing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098" y="5637014"/>
            <a:ext cx="7576140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HighEP</a:t>
            </a: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 (1.05)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097" y="2971972"/>
            <a:ext cx="3213254" cy="105491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Cluster EP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1.05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4981" y="2971972"/>
            <a:ext cx="3213254" cy="105491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Cluster EP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0.82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14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622" y="3717151"/>
            <a:ext cx="7936160" cy="160245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We may have now reached a turning point where </a:t>
            </a:r>
            <a:endParaRPr lang="en-US" sz="2800" dirty="0" smtClean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servers </a:t>
            </a:r>
            <a:r>
              <a:rPr lang="en-US" sz="2800" dirty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alone may offer more energy proportionality </a:t>
            </a:r>
            <a:endParaRPr lang="en-US" sz="2800" dirty="0" smtClean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than </a:t>
            </a:r>
            <a:r>
              <a:rPr lang="en-US" sz="2800" dirty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cluster-level packing techniques can achieve </a:t>
            </a:r>
          </a:p>
        </p:txBody>
      </p:sp>
    </p:spTree>
    <p:extLst>
      <p:ext uri="{BB962C8B-B14F-4D97-AF65-F5344CB8AC3E}">
        <p14:creationId xmlns:p14="http://schemas.microsoft.com/office/powerpoint/2010/main" val="416294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Packing hinders Cluster</a:t>
            </a:r>
            <a:r>
              <a:rPr lang="en-US" dirty="0" smtClean="0"/>
              <a:t>-Wide </a:t>
            </a:r>
            <a:r>
              <a:rPr lang="en-US" dirty="0" smtClean="0"/>
              <a:t>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has wakeup delays</a:t>
            </a:r>
          </a:p>
          <a:p>
            <a:r>
              <a:rPr lang="en-US" dirty="0" smtClean="0"/>
              <a:t>Require standby servers to meet </a:t>
            </a:r>
            <a:r>
              <a:rPr lang="en-US" dirty="0" err="1" smtClean="0"/>
              <a:t>QoS</a:t>
            </a:r>
            <a:r>
              <a:rPr lang="en-US" dirty="0" smtClean="0"/>
              <a:t> levels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71" y="2124634"/>
            <a:ext cx="6075829" cy="373169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22659" y="4967258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9255" y="3465215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03986" y="3465215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051995" y="2662838"/>
            <a:ext cx="2875534" cy="2194899"/>
            <a:chOff x="3051995" y="2662838"/>
            <a:chExt cx="2875534" cy="2194899"/>
          </a:xfrm>
        </p:grpSpPr>
        <p:sp>
          <p:nvSpPr>
            <p:cNvPr id="11" name="Oval 10"/>
            <p:cNvSpPr/>
            <p:nvPr/>
          </p:nvSpPr>
          <p:spPr>
            <a:xfrm>
              <a:off x="3120575" y="472057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1555" y="451483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25375" y="420767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51995" y="434483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0387" y="427625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257735" y="407051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79947" y="414181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69507" y="393335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38087" y="360807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24439" y="332805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048527" y="339663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00927" y="354903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65347" y="374523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72566" y="371648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924966" y="386888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53227" y="400193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77406" y="331606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93019" y="3100806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89255" y="2963646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78815" y="2978886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89255" y="317890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48022" y="364790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69002" y="353379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790369" y="266283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2368" y="281523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21789" y="290938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22368" y="319894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36494" y="332805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61599" y="367095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 40"/>
          <p:cNvSpPr/>
          <p:nvPr/>
        </p:nvSpPr>
        <p:spPr>
          <a:xfrm>
            <a:off x="2882632" y="2314549"/>
            <a:ext cx="4269637" cy="2723982"/>
          </a:xfrm>
          <a:custGeom>
            <a:avLst/>
            <a:gdLst>
              <a:gd name="connsiteX0" fmla="*/ 0 w 4269637"/>
              <a:gd name="connsiteY0" fmla="*/ 2723982 h 2723982"/>
              <a:gd name="connsiteX1" fmla="*/ 944166 w 4269637"/>
              <a:gd name="connsiteY1" fmla="*/ 1587597 h 2723982"/>
              <a:gd name="connsiteX2" fmla="*/ 2782366 w 4269637"/>
              <a:gd name="connsiteY2" fmla="*/ 534769 h 2723982"/>
              <a:gd name="connsiteX3" fmla="*/ 4269637 w 4269637"/>
              <a:gd name="connsiteY3" fmla="*/ 0 h 272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637" h="2723982">
                <a:moveTo>
                  <a:pt x="0" y="2723982"/>
                </a:moveTo>
                <a:cubicBezTo>
                  <a:pt x="240219" y="2338224"/>
                  <a:pt x="480438" y="1952466"/>
                  <a:pt x="944166" y="1587597"/>
                </a:cubicBezTo>
                <a:cubicBezTo>
                  <a:pt x="1407894" y="1222728"/>
                  <a:pt x="2228121" y="799368"/>
                  <a:pt x="2782366" y="534769"/>
                </a:cubicBezTo>
                <a:cubicBezTo>
                  <a:pt x="3336611" y="270170"/>
                  <a:pt x="4020366" y="13926"/>
                  <a:pt x="4269637" y="0"/>
                </a:cubicBezTo>
              </a:path>
            </a:pathLst>
          </a:custGeom>
          <a:ln w="57150" cmpd="sng">
            <a:solidFill>
              <a:srgbClr val="3366FF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15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295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46 L 0.30983 -0.26383 " pathEditMode="relative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83 -0.26383 L 0.13598 -0.1152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01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8 -0.11525 L 0.25877 -0.220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" y="-5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77 -0.22032 L 0.09604 -0.2203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4 -0.22032 L 0.09604 -0.1314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1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Cluster-level Packing may hinder </a:t>
            </a:r>
            <a:br>
              <a:rPr lang="en-US" dirty="0" smtClean="0"/>
            </a:br>
            <a:r>
              <a:rPr lang="en-US" dirty="0" smtClean="0"/>
              <a:t>Cluster-Wide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has wakeup delays</a:t>
            </a:r>
          </a:p>
          <a:p>
            <a:r>
              <a:rPr lang="en-US" dirty="0" smtClean="0"/>
              <a:t>Require standby servers to meet </a:t>
            </a:r>
            <a:r>
              <a:rPr lang="en-US" dirty="0" err="1" smtClean="0"/>
              <a:t>QoS</a:t>
            </a:r>
            <a:r>
              <a:rPr lang="en-US" dirty="0" smtClean="0"/>
              <a:t> levels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71" y="2124634"/>
            <a:ext cx="6075829" cy="373169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698084" y="4065533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9255" y="3465215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03986" y="3465215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051995" y="2662838"/>
            <a:ext cx="2875534" cy="2194899"/>
            <a:chOff x="3051995" y="2662838"/>
            <a:chExt cx="2875534" cy="2194899"/>
          </a:xfrm>
        </p:grpSpPr>
        <p:sp>
          <p:nvSpPr>
            <p:cNvPr id="11" name="Oval 10"/>
            <p:cNvSpPr/>
            <p:nvPr/>
          </p:nvSpPr>
          <p:spPr>
            <a:xfrm>
              <a:off x="3120575" y="472057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1555" y="451483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25375" y="420767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51995" y="434483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0387" y="427625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257735" y="407051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79947" y="414181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69507" y="393335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38087" y="360807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24439" y="332805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048527" y="339663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00927" y="354903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65347" y="374523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72566" y="371648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924966" y="386888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53227" y="400193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77406" y="331606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93019" y="3100806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89255" y="2963646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78815" y="2978886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89255" y="317890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48022" y="3647900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69002" y="353379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790369" y="266283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2368" y="2815238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21789" y="290938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22368" y="3198947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36494" y="332805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61599" y="367095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 40"/>
          <p:cNvSpPr/>
          <p:nvPr/>
        </p:nvSpPr>
        <p:spPr>
          <a:xfrm>
            <a:off x="2882632" y="2314549"/>
            <a:ext cx="4269637" cy="2723982"/>
          </a:xfrm>
          <a:custGeom>
            <a:avLst/>
            <a:gdLst>
              <a:gd name="connsiteX0" fmla="*/ 0 w 4269637"/>
              <a:gd name="connsiteY0" fmla="*/ 2723982 h 2723982"/>
              <a:gd name="connsiteX1" fmla="*/ 944166 w 4269637"/>
              <a:gd name="connsiteY1" fmla="*/ 1587597 h 2723982"/>
              <a:gd name="connsiteX2" fmla="*/ 2782366 w 4269637"/>
              <a:gd name="connsiteY2" fmla="*/ 534769 h 2723982"/>
              <a:gd name="connsiteX3" fmla="*/ 4269637 w 4269637"/>
              <a:gd name="connsiteY3" fmla="*/ 0 h 272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637" h="2723982">
                <a:moveTo>
                  <a:pt x="0" y="2723982"/>
                </a:moveTo>
                <a:cubicBezTo>
                  <a:pt x="240219" y="2338224"/>
                  <a:pt x="480438" y="1952466"/>
                  <a:pt x="944166" y="1587597"/>
                </a:cubicBezTo>
                <a:cubicBezTo>
                  <a:pt x="1407894" y="1222728"/>
                  <a:pt x="2228121" y="799368"/>
                  <a:pt x="2782366" y="534769"/>
                </a:cubicBezTo>
                <a:cubicBezTo>
                  <a:pt x="3336611" y="270170"/>
                  <a:pt x="4020366" y="13926"/>
                  <a:pt x="4269637" y="0"/>
                </a:cubicBezTo>
              </a:path>
            </a:pathLst>
          </a:custGeom>
          <a:ln w="57150" cmpd="sng">
            <a:solidFill>
              <a:srgbClr val="3366FF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6622" y="1931343"/>
            <a:ext cx="7936160" cy="160245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By foregoing Cluster-level Packing, 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Uniform Load Balancing 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can expose underlying Server’s EP</a:t>
            </a:r>
            <a:endParaRPr lang="en-US" sz="2800" dirty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6622" y="4131758"/>
            <a:ext cx="7936160" cy="160245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Enable Server-level EP improvements</a:t>
            </a:r>
            <a:b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</a:b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to translate to Cluster-wide EP improvements</a:t>
            </a:r>
            <a:endParaRPr lang="en-US" sz="2800" dirty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16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0084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KnightShift</a:t>
            </a:r>
            <a:r>
              <a:rPr lang="en-US" dirty="0" smtClean="0"/>
              <a:t> – Improving Server-level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Idea -- fronts a high-power </a:t>
            </a:r>
            <a:r>
              <a:rPr lang="en-US" sz="2800" i="1" dirty="0"/>
              <a:t>primary server</a:t>
            </a:r>
            <a:r>
              <a:rPr lang="en-US" sz="2800" dirty="0"/>
              <a:t> with a low-power compute node, called the </a:t>
            </a:r>
            <a:r>
              <a:rPr lang="en-US" sz="2800" i="1" dirty="0" smtClean="0"/>
              <a:t>Knight</a:t>
            </a:r>
          </a:p>
          <a:p>
            <a:endParaRPr lang="en-US" sz="2800" dirty="0" smtClean="0"/>
          </a:p>
          <a:p>
            <a:r>
              <a:rPr lang="en-US" sz="2800" dirty="0" smtClean="0"/>
              <a:t>During low utilization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work shifts to Knight node</a:t>
            </a:r>
          </a:p>
          <a:p>
            <a:endParaRPr lang="en-US" sz="2800" dirty="0" smtClean="0"/>
          </a:p>
          <a:p>
            <a:r>
              <a:rPr lang="en-US" sz="2800" dirty="0" smtClean="0"/>
              <a:t>During high utilization</a:t>
            </a:r>
            <a:br>
              <a:rPr lang="en-US" sz="2800" dirty="0" smtClean="0"/>
            </a:br>
            <a:r>
              <a:rPr lang="en-US" sz="2800" dirty="0" smtClean="0"/>
              <a:t>work shifts back to primary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52" y="2100524"/>
            <a:ext cx="3617148" cy="383452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6048119" y="3144589"/>
            <a:ext cx="1088661" cy="544255"/>
          </a:xfrm>
          <a:prstGeom prst="leftArrow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048119" y="3144589"/>
            <a:ext cx="1088661" cy="544255"/>
          </a:xfrm>
          <a:prstGeom prst="leftArrow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17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5313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Cluster-EP with </a:t>
            </a:r>
            <a:r>
              <a:rPr lang="en-US" dirty="0" err="1" smtClean="0"/>
              <a:t>KnighShift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Cluster-level packing mask Server EP</a:t>
            </a:r>
          </a:p>
          <a:p>
            <a:r>
              <a:rPr lang="en-US" dirty="0" smtClean="0"/>
              <a:t>If we forego Cluster-level packing, EP improvements by server-level low power modes can now translate into cluster-wide EP improvements!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" y="2633730"/>
            <a:ext cx="4145278" cy="3108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13" y="2633730"/>
            <a:ext cx="4145280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97" y="5637014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Uniform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097" y="2971972"/>
            <a:ext cx="3213254" cy="105491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Average Power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890W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4981" y="2971972"/>
            <a:ext cx="3213254" cy="105491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Average Power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= 505W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4980" y="5637014"/>
            <a:ext cx="3213255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w/ </a:t>
            </a:r>
            <a:r>
              <a:rPr kumimoji="0" lang="en-US" sz="240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KnightShift</a:t>
            </a:r>
            <a:endParaRPr kumimoji="0" lang="en-US" sz="24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80410" y="4834250"/>
            <a:ext cx="1009751" cy="586715"/>
          </a:xfrm>
          <a:prstGeom prst="ellipse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18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32850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Cluster-level Packing techniques may hinder </a:t>
            </a:r>
            <a:br>
              <a:rPr lang="en-US" dirty="0" smtClean="0"/>
            </a:br>
            <a:r>
              <a:rPr lang="en-US" dirty="0" smtClean="0"/>
              <a:t>Cluster-wide EP by masking underlying Server’s EP</a:t>
            </a:r>
          </a:p>
          <a:p>
            <a:endParaRPr lang="en-US" dirty="0" smtClean="0"/>
          </a:p>
          <a:p>
            <a:r>
              <a:rPr lang="en-US" dirty="0" smtClean="0"/>
              <a:t>Server-level low power modes make it even more attractive to use Uniform Load Balancing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Myriad Pro"/>
                <a:cs typeface="Myriad Pro"/>
              </a:rPr>
              <a:t>Cluster-Wide EP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19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9006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Part I – Effect of High EP Server on Cluster-wide EP </a:t>
            </a:r>
          </a:p>
          <a:p>
            <a:pPr lvl="1"/>
            <a:r>
              <a:rPr lang="en-US" dirty="0" smtClean="0"/>
              <a:t>Cluster-level Packing may hinder Cluster EP </a:t>
            </a:r>
          </a:p>
          <a:p>
            <a:r>
              <a:rPr lang="en-US" dirty="0" smtClean="0"/>
              <a:t>Part II – Server-level Low Power Mode Scaling</a:t>
            </a:r>
          </a:p>
          <a:p>
            <a:pPr lvl="1"/>
            <a:r>
              <a:rPr lang="en-US" dirty="0" smtClean="0"/>
              <a:t>Active Low Power Mode can overcome multi-core scaling challenges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Overview 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002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Server-level Low Power Mode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II –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20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1844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Server-level Inactive 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PowerNap</a:t>
            </a:r>
            <a:r>
              <a:rPr lang="en-US" dirty="0" smtClean="0"/>
              <a:t> – Sleep for fine-grain idle periods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PowerNap</a:t>
            </a:r>
            <a:r>
              <a:rPr lang="en-US" dirty="0" smtClean="0"/>
              <a:t> w/ Multi-Core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08337" y="286263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6431" y="1583717"/>
            <a:ext cx="7981313" cy="331025"/>
            <a:chOff x="246431" y="1583717"/>
            <a:chExt cx="7981313" cy="331025"/>
          </a:xfrm>
        </p:grpSpPr>
        <p:sp>
          <p:nvSpPr>
            <p:cNvPr id="4" name="Rounded Rectangle 3"/>
            <p:cNvSpPr/>
            <p:nvPr/>
          </p:nvSpPr>
          <p:spPr>
            <a:xfrm>
              <a:off x="1402760" y="1592459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12868" y="1592459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03480" y="1583717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431" y="1592458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1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4913" y="1583716"/>
            <a:ext cx="3868567" cy="331026"/>
            <a:chOff x="2634913" y="1583716"/>
            <a:chExt cx="3868567" cy="331026"/>
          </a:xfrm>
        </p:grpSpPr>
        <p:sp>
          <p:nvSpPr>
            <p:cNvPr id="11" name="Rounded Rectangle 10"/>
            <p:cNvSpPr/>
            <p:nvPr/>
          </p:nvSpPr>
          <p:spPr>
            <a:xfrm>
              <a:off x="2634913" y="1583716"/>
              <a:ext cx="777955" cy="331026"/>
            </a:xfrm>
            <a:prstGeom prst="round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37132" y="1583717"/>
              <a:ext cx="1366348" cy="322282"/>
            </a:xfrm>
            <a:prstGeom prst="round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6431" y="2930461"/>
            <a:ext cx="7981313" cy="1720841"/>
            <a:chOff x="246431" y="2930461"/>
            <a:chExt cx="7981313" cy="1720841"/>
          </a:xfrm>
        </p:grpSpPr>
        <p:sp>
          <p:nvSpPr>
            <p:cNvPr id="13" name="Rounded Rectangle 12"/>
            <p:cNvSpPr/>
            <p:nvPr/>
          </p:nvSpPr>
          <p:spPr>
            <a:xfrm>
              <a:off x="1402760" y="2939203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93327" y="2939203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503480" y="2930461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6431" y="2939202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18836" y="3399350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76919" y="3399350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76757" y="3390607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6431" y="3399349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2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668897" y="3854338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93327" y="3845595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391245" y="3845596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6431" y="3854337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018836" y="4329019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75000" y="4329019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503480" y="4320277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6431" y="4329018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250989" y="2930460"/>
            <a:ext cx="3025769" cy="1720842"/>
            <a:chOff x="3250989" y="2930460"/>
            <a:chExt cx="3025769" cy="1720842"/>
          </a:xfrm>
        </p:grpSpPr>
        <p:sp>
          <p:nvSpPr>
            <p:cNvPr id="37" name="Rounded Rectangle 36"/>
            <p:cNvSpPr/>
            <p:nvPr/>
          </p:nvSpPr>
          <p:spPr>
            <a:xfrm>
              <a:off x="3250989" y="2930460"/>
              <a:ext cx="342338" cy="1720841"/>
            </a:xfrm>
            <a:prstGeom prst="round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99264" y="2930461"/>
              <a:ext cx="277494" cy="1720841"/>
            </a:xfrm>
            <a:prstGeom prst="round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1357" y="4967686"/>
            <a:ext cx="8056387" cy="528708"/>
            <a:chOff x="171357" y="4967686"/>
            <a:chExt cx="8056387" cy="528708"/>
          </a:xfrm>
        </p:grpSpPr>
        <p:grpSp>
          <p:nvGrpSpPr>
            <p:cNvPr id="49" name="Group 48"/>
            <p:cNvGrpSpPr/>
            <p:nvPr/>
          </p:nvGrpSpPr>
          <p:grpSpPr>
            <a:xfrm>
              <a:off x="171357" y="4967686"/>
              <a:ext cx="8056387" cy="528708"/>
              <a:chOff x="171357" y="4967686"/>
              <a:chExt cx="8056387" cy="52870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71357" y="5174111"/>
                <a:ext cx="1232153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Requests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403510" y="5174111"/>
                <a:ext cx="1232153" cy="322283"/>
              </a:xfrm>
              <a:prstGeom prst="roundRect">
                <a:avLst/>
              </a:prstGeom>
              <a:solidFill>
                <a:srgbClr val="990000"/>
              </a:solidFill>
              <a:ln>
                <a:solidFill>
                  <a:srgbClr val="99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Idle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1402760" y="4967686"/>
                <a:ext cx="6824984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393240" y="5021712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Time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56622" y="4372885"/>
            <a:ext cx="7936160" cy="160245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Naturally occurring idle periods are </a:t>
            </a:r>
          </a:p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disappearing with multi-core scaling</a:t>
            </a:r>
            <a:endParaRPr lang="en-US" sz="2800" dirty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21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0097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6431" y="2446294"/>
            <a:ext cx="7981313" cy="1731059"/>
            <a:chOff x="246431" y="1517352"/>
            <a:chExt cx="7981313" cy="1731059"/>
          </a:xfrm>
        </p:grpSpPr>
        <p:grpSp>
          <p:nvGrpSpPr>
            <p:cNvPr id="61" name="Group 60"/>
            <p:cNvGrpSpPr/>
            <p:nvPr/>
          </p:nvGrpSpPr>
          <p:grpSpPr>
            <a:xfrm>
              <a:off x="246431" y="1517352"/>
              <a:ext cx="7981313" cy="1720841"/>
              <a:chOff x="246431" y="2930461"/>
              <a:chExt cx="7981313" cy="17208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402760" y="2939203"/>
                <a:ext cx="1232153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593327" y="2939203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6503480" y="2930461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46431" y="2939202"/>
                <a:ext cx="914400" cy="313541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marL="0" marR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Myriad Pro"/>
                    <a:ea typeface="+mj-ea"/>
                    <a:cs typeface="Myriad Pro"/>
                  </a:rPr>
                  <a:t>Core 1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018836" y="3399350"/>
                <a:ext cx="1232153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876919" y="3399350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6276757" y="3390607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46431" y="3399349"/>
                <a:ext cx="914400" cy="313541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marL="0" marR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Myriad Pro"/>
                    <a:ea typeface="+mj-ea"/>
                    <a:cs typeface="Myriad Pro"/>
                  </a:rPr>
                  <a:t>Core 2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668897" y="3854338"/>
                <a:ext cx="1232153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593327" y="3845595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391245" y="3845596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46431" y="3854337"/>
                <a:ext cx="914400" cy="313541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marL="0" marR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Myriad Pro"/>
                    <a:ea typeface="+mj-ea"/>
                    <a:cs typeface="Myriad Pro"/>
                  </a:rPr>
                  <a:t>Core 3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018836" y="4329019"/>
                <a:ext cx="1232153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75000" y="4329019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6503480" y="4320277"/>
                <a:ext cx="1724264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46431" y="4329018"/>
                <a:ext cx="914400" cy="313541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marL="0" marR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Myriad Pro"/>
                    <a:ea typeface="+mj-ea"/>
                    <a:cs typeface="Myriad Pro"/>
                  </a:rPr>
                  <a:t>Core 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250989" y="1527569"/>
              <a:ext cx="3025769" cy="1720842"/>
              <a:chOff x="3250989" y="2930460"/>
              <a:chExt cx="3025769" cy="1720842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250989" y="2930460"/>
                <a:ext cx="342338" cy="1720841"/>
              </a:xfrm>
              <a:prstGeom prst="roundRect">
                <a:avLst/>
              </a:prstGeom>
              <a:solidFill>
                <a:srgbClr val="990000"/>
              </a:solidFill>
              <a:ln>
                <a:solidFill>
                  <a:srgbClr val="99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5999264" y="2930461"/>
                <a:ext cx="277494" cy="1720841"/>
              </a:xfrm>
              <a:prstGeom prst="roundRect">
                <a:avLst/>
              </a:prstGeom>
              <a:solidFill>
                <a:srgbClr val="990000"/>
              </a:solidFill>
              <a:ln>
                <a:solidFill>
                  <a:srgbClr val="99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Server-level Inactive 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Idleness scheduling algorithms used to create artificial idle periods</a:t>
            </a:r>
          </a:p>
          <a:p>
            <a:r>
              <a:rPr lang="en-US" dirty="0" smtClean="0"/>
              <a:t>Batching – Timeout-based queuing of requests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Dreamweaver – Batching + Preemption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08337" y="286263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1357" y="4436862"/>
            <a:ext cx="8056387" cy="528708"/>
            <a:chOff x="171357" y="4967686"/>
            <a:chExt cx="8056387" cy="528708"/>
          </a:xfrm>
        </p:grpSpPr>
        <p:grpSp>
          <p:nvGrpSpPr>
            <p:cNvPr id="49" name="Group 48"/>
            <p:cNvGrpSpPr/>
            <p:nvPr/>
          </p:nvGrpSpPr>
          <p:grpSpPr>
            <a:xfrm>
              <a:off x="171357" y="4967686"/>
              <a:ext cx="8056387" cy="528708"/>
              <a:chOff x="171357" y="4967686"/>
              <a:chExt cx="8056387" cy="52870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71357" y="5174111"/>
                <a:ext cx="1232153" cy="32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Requests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403510" y="5174111"/>
                <a:ext cx="1232153" cy="322283"/>
              </a:xfrm>
              <a:prstGeom prst="roundRect">
                <a:avLst/>
              </a:prstGeom>
              <a:solidFill>
                <a:srgbClr val="990000"/>
              </a:solidFill>
              <a:ln>
                <a:solidFill>
                  <a:srgbClr val="99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Idle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1402760" y="4967686"/>
                <a:ext cx="6824984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393240" y="5021712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Time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2635663" y="4643287"/>
            <a:ext cx="1232153" cy="322283"/>
          </a:xfrm>
          <a:prstGeom prst="roundRect">
            <a:avLst/>
          </a:prstGeom>
          <a:solidFill>
            <a:srgbClr val="EF892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6431" y="2447766"/>
            <a:ext cx="8370667" cy="1729586"/>
            <a:chOff x="246431" y="1518824"/>
            <a:chExt cx="8370667" cy="1729586"/>
          </a:xfrm>
        </p:grpSpPr>
        <p:sp>
          <p:nvSpPr>
            <p:cNvPr id="13" name="Rounded Rectangle 12"/>
            <p:cNvSpPr/>
            <p:nvPr/>
          </p:nvSpPr>
          <p:spPr>
            <a:xfrm>
              <a:off x="2018836" y="1536311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09404" y="1527568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92834" y="1518824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6431" y="1536310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18836" y="1996458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09404" y="1996458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92834" y="1987715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6431" y="1996457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2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19586" y="2451446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09404" y="2442703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892834" y="2432488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6431" y="2451445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018836" y="2926127"/>
              <a:ext cx="1232153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75000" y="2926127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892834" y="2907169"/>
              <a:ext cx="1724264" cy="32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6431" y="2926126"/>
              <a:ext cx="914400" cy="31354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Myriad Pro"/>
                  <a:ea typeface="+mj-ea"/>
                  <a:cs typeface="Myriad Pro"/>
                </a:rPr>
                <a:t>Core 4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403510" y="1527569"/>
              <a:ext cx="615326" cy="1720841"/>
            </a:xfrm>
            <a:prstGeom prst="round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402759" y="1527568"/>
              <a:ext cx="616077" cy="331026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68897" y="2451446"/>
              <a:ext cx="349939" cy="313540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250989" y="1527569"/>
              <a:ext cx="958416" cy="1720841"/>
            </a:xfrm>
            <a:prstGeom prst="round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593327" y="1527569"/>
              <a:ext cx="616077" cy="331026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593328" y="2433960"/>
              <a:ext cx="616077" cy="331026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67817" y="1978972"/>
              <a:ext cx="341588" cy="331026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999264" y="1527569"/>
              <a:ext cx="893570" cy="1720841"/>
            </a:xfrm>
            <a:prstGeom prst="roundRect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276757" y="1978972"/>
              <a:ext cx="616077" cy="331026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391245" y="2433959"/>
              <a:ext cx="501589" cy="331027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497757" y="2897690"/>
              <a:ext cx="395077" cy="331027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497757" y="1518824"/>
              <a:ext cx="395077" cy="331027"/>
            </a:xfrm>
            <a:prstGeom prst="roundRect">
              <a:avLst/>
            </a:prstGeom>
            <a:solidFill>
              <a:srgbClr val="EF8925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22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8862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count </a:t>
            </a:r>
            <a:r>
              <a:rPr lang="en-US" dirty="0" err="1" smtClean="0"/>
              <a:t>vs</a:t>
            </a:r>
            <a:r>
              <a:rPr lang="en-US" dirty="0" smtClean="0"/>
              <a:t> Idle Periods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Apache workload @ 30% Utilization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core count increases, idleness scheduling algorithms </a:t>
            </a:r>
            <a:r>
              <a:rPr lang="en-US" dirty="0" smtClean="0"/>
              <a:t>require </a:t>
            </a:r>
            <a:r>
              <a:rPr lang="en-US" dirty="0"/>
              <a:t>greater latency penalty to remain </a:t>
            </a:r>
            <a:r>
              <a:rPr lang="en-US" dirty="0" smtClean="0"/>
              <a:t>effective</a:t>
            </a:r>
          </a:p>
          <a:p>
            <a:r>
              <a:rPr lang="en-US" dirty="0" smtClean="0"/>
              <a:t>Possible Solution – Active Low Power Mode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42" y="1560071"/>
            <a:ext cx="4935363" cy="308460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23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28028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Server-level Low Power Mode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tradeoff of response time</a:t>
            </a:r>
          </a:p>
          <a:p>
            <a:pPr lvl="1"/>
            <a:r>
              <a:rPr lang="en-US" i="1" dirty="0" smtClean="0"/>
              <a:t>Latency Slack</a:t>
            </a:r>
            <a:r>
              <a:rPr lang="en-US" dirty="0" smtClean="0"/>
              <a:t>: 99</a:t>
            </a:r>
            <a:r>
              <a:rPr lang="en-US" baseline="30000" dirty="0" smtClean="0"/>
              <a:t>th</a:t>
            </a:r>
            <a:r>
              <a:rPr lang="en-US" dirty="0" smtClean="0"/>
              <a:t> percentile response time impact required before low power mode can be effective</a:t>
            </a:r>
          </a:p>
          <a:p>
            <a:r>
              <a:rPr lang="en-US" dirty="0" smtClean="0"/>
              <a:t>As server core count increases, so does the required latency slack due to disappearing idle periods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133100"/>
            <a:ext cx="7936160" cy="1602452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How does increasing core count impact latency </a:t>
            </a:r>
            <a:b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</a:b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slack of various server-level low power modes?</a:t>
            </a:r>
            <a:endParaRPr lang="en-US" sz="2800" dirty="0">
              <a:solidFill>
                <a:srgbClr val="990000"/>
              </a:solidFill>
              <a:ea typeface="+mj-ea"/>
              <a:cs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24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2868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BigHouse</a:t>
            </a:r>
            <a:r>
              <a:rPr lang="en-US" dirty="0" smtClean="0"/>
              <a:t> simulator</a:t>
            </a:r>
          </a:p>
          <a:p>
            <a:pPr lvl="1"/>
            <a:r>
              <a:rPr lang="en-US" dirty="0" smtClean="0"/>
              <a:t>Stochastic queuing simulation</a:t>
            </a:r>
          </a:p>
          <a:p>
            <a:pPr lvl="1"/>
            <a:r>
              <a:rPr lang="en-US" dirty="0" smtClean="0"/>
              <a:t>Synthetic arrival/service traces</a:t>
            </a:r>
          </a:p>
          <a:p>
            <a:pPr lvl="1"/>
            <a:r>
              <a:rPr lang="en-US" dirty="0" smtClean="0"/>
              <a:t>4 workloads (Apache, DNS, Mail, Shell) derived from departmental servers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25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0952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core count on energy savings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</a:t>
            </a:r>
            <a:r>
              <a:rPr lang="en-US" dirty="0"/>
              <a:t>slack </a:t>
            </a:r>
            <a:r>
              <a:rPr lang="en-US" dirty="0" err="1"/>
              <a:t>vs</a:t>
            </a:r>
            <a:r>
              <a:rPr lang="en-US" dirty="0"/>
              <a:t> Energy Savings tradeoff </a:t>
            </a:r>
            <a:r>
              <a:rPr lang="en-US" dirty="0" smtClean="0"/>
              <a:t>curves</a:t>
            </a:r>
          </a:p>
          <a:p>
            <a:r>
              <a:rPr lang="en-US" dirty="0" smtClean="0"/>
              <a:t>Dreamweaver running Apache @ 30% Utilization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404235"/>
              </p:ext>
            </p:extLst>
          </p:nvPr>
        </p:nvGraphicFramePr>
        <p:xfrm>
          <a:off x="1196843" y="1901316"/>
          <a:ext cx="6898863" cy="4222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032701" y="2651665"/>
            <a:ext cx="3549722" cy="137160"/>
            <a:chOff x="3032701" y="2367295"/>
            <a:chExt cx="3549722" cy="137160"/>
          </a:xfrm>
        </p:grpSpPr>
        <p:sp>
          <p:nvSpPr>
            <p:cNvPr id="8" name="Oval 7"/>
            <p:cNvSpPr/>
            <p:nvPr/>
          </p:nvSpPr>
          <p:spPr>
            <a:xfrm>
              <a:off x="3032701" y="236729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81043" y="236729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57333" y="236729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45263" y="2367295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9540" y="3427330"/>
            <a:ext cx="8556816" cy="778443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As core count increases, latency slack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required to achieve 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similar energy savings at low core count increases</a:t>
            </a:r>
            <a:endParaRPr kumimoji="0" lang="en-US" sz="24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540" y="5325985"/>
            <a:ext cx="8556816" cy="778443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At higher core counts, </a:t>
            </a: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inactive low </a:t>
            </a: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power modes become</a:t>
            </a:r>
            <a:b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increasingly ineffective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26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7042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 animBg="0"/>
        </p:bldSub>
      </p:bldGraphic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w/ 32-core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Low Power Mode are dependent on </a:t>
            </a:r>
            <a:br>
              <a:rPr lang="en-US" dirty="0" smtClean="0"/>
            </a:br>
            <a:r>
              <a:rPr lang="en-US" i="1" dirty="0" smtClean="0"/>
              <a:t>low utilization </a:t>
            </a:r>
            <a:r>
              <a:rPr lang="en-US" dirty="0" smtClean="0"/>
              <a:t>periods</a:t>
            </a:r>
          </a:p>
        </p:txBody>
      </p:sp>
      <p:pic>
        <p:nvPicPr>
          <p:cNvPr id="5" name="Picture 4" descr="ww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19" y="2388395"/>
            <a:ext cx="3964169" cy="3306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8319" y="5694914"/>
            <a:ext cx="3964169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apache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 flipV="1">
            <a:off x="6433069" y="4356668"/>
            <a:ext cx="1427164" cy="309676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81557" y="3741357"/>
            <a:ext cx="2357352" cy="615311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Batching provides 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linear</a:t>
            </a:r>
            <a:r>
              <a:rPr kumimoji="0" lang="en-US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tradeoff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cxnSp>
        <p:nvCxnSpPr>
          <p:cNvPr id="10" name="Straight Arrow Connector 9"/>
          <p:cNvCxnSpPr>
            <a:endCxn id="11" idx="2"/>
          </p:cNvCxnSpPr>
          <p:nvPr/>
        </p:nvCxnSpPr>
        <p:spPr>
          <a:xfrm flipV="1">
            <a:off x="6433069" y="3893757"/>
            <a:ext cx="1355465" cy="309676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3068" y="3278446"/>
            <a:ext cx="2710931" cy="615311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Dreamweaver</a:t>
            </a:r>
            <a:r>
              <a:rPr kumimoji="0" lang="en-US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consistently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baseline="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utperforms</a:t>
            </a:r>
            <a: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Batching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86373" y="4065375"/>
            <a:ext cx="276115" cy="276115"/>
          </a:xfrm>
          <a:prstGeom prst="ellipse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0190" y="4065375"/>
            <a:ext cx="276115" cy="276115"/>
          </a:xfrm>
          <a:prstGeom prst="ellipse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9" idx="2"/>
          </p:cNvCxnSpPr>
          <p:nvPr/>
        </p:nvCxnSpPr>
        <p:spPr>
          <a:xfrm flipV="1">
            <a:off x="6433069" y="3563489"/>
            <a:ext cx="1355465" cy="309676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3068" y="2948178"/>
            <a:ext cx="2710931" cy="615311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Knightshift</a:t>
            </a: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consistently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erforms best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2362" y="4115067"/>
            <a:ext cx="538389" cy="48320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3x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2813" y="4115067"/>
            <a:ext cx="538389" cy="48320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1.3x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27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6610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  <p:bldP spid="16" grpId="0" animBg="1"/>
      <p:bldP spid="17" grpId="0" animBg="1"/>
      <p:bldP spid="19" grpId="0" animBg="1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32-core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ww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22" y="905934"/>
            <a:ext cx="2740674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8323" y="3191935"/>
            <a:ext cx="2740674" cy="287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Apache</a:t>
            </a:r>
          </a:p>
        </p:txBody>
      </p:sp>
      <p:pic>
        <p:nvPicPr>
          <p:cNvPr id="7" name="Picture 6" descr="csedn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37" y="905934"/>
            <a:ext cx="2740674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2537" y="3191934"/>
            <a:ext cx="2740674" cy="287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DNS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22" y="3631447"/>
            <a:ext cx="2740674" cy="2285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8323" y="5917448"/>
            <a:ext cx="2740674" cy="287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Mail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37" y="3631447"/>
            <a:ext cx="2740674" cy="22859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2537" y="5917447"/>
            <a:ext cx="2740674" cy="287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Shell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9" y="4133100"/>
            <a:ext cx="8065911" cy="1085469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990000"/>
                </a:solidFill>
                <a:ea typeface="+mj-ea"/>
                <a:cs typeface="Arial"/>
              </a:rPr>
              <a:t>Server-level </a:t>
            </a:r>
            <a:r>
              <a:rPr lang="en-US" sz="2800" i="1" dirty="0">
                <a:solidFill>
                  <a:srgbClr val="990000"/>
                </a:solidFill>
                <a:ea typeface="+mj-ea"/>
                <a:cs typeface="Arial"/>
              </a:rPr>
              <a:t>active</a:t>
            </a:r>
            <a:r>
              <a:rPr lang="en-US" sz="2800" dirty="0">
                <a:solidFill>
                  <a:srgbClr val="990000"/>
                </a:solidFill>
                <a:ea typeface="+mj-ea"/>
                <a:cs typeface="Arial"/>
              </a:rPr>
              <a:t> low power modes outperform </a:t>
            </a:r>
            <a:endParaRPr lang="en-US" sz="2800" dirty="0" smtClean="0">
              <a:solidFill>
                <a:srgbClr val="990000"/>
              </a:solidFill>
              <a:ea typeface="+mj-ea"/>
              <a:cs typeface="Arial"/>
            </a:endParaRPr>
          </a:p>
          <a:p>
            <a:pPr algn="ctr">
              <a:spcBef>
                <a:spcPct val="0"/>
              </a:spcBef>
            </a:pPr>
            <a:r>
              <a:rPr lang="en-US" sz="2800" i="1" dirty="0" smtClean="0">
                <a:solidFill>
                  <a:srgbClr val="990000"/>
                </a:solidFill>
                <a:ea typeface="+mj-ea"/>
                <a:cs typeface="Arial"/>
              </a:rPr>
              <a:t>inactive</a:t>
            </a:r>
            <a:r>
              <a:rPr lang="en-US" sz="2800" dirty="0" smtClean="0">
                <a:solidFill>
                  <a:srgbClr val="990000"/>
                </a:solidFill>
                <a:ea typeface="+mj-ea"/>
                <a:cs typeface="Arial"/>
              </a:rPr>
              <a:t> </a:t>
            </a:r>
            <a:r>
              <a:rPr lang="en-US" sz="2800" dirty="0">
                <a:solidFill>
                  <a:srgbClr val="990000"/>
                </a:solidFill>
                <a:ea typeface="+mj-ea"/>
                <a:cs typeface="Arial"/>
              </a:rPr>
              <a:t>low power modes at every latency slack. 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28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45541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69540" y="5352008"/>
            <a:ext cx="8556816" cy="778443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Active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low power modes can sustain significant energy savings</a:t>
            </a:r>
            <a:b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independent of core count and maintain low latency slack</a:t>
            </a:r>
            <a:endParaRPr kumimoji="0" lang="en-US" sz="2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to Core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space exploration of</a:t>
            </a:r>
            <a:br>
              <a:rPr lang="en-US" dirty="0" smtClean="0"/>
            </a:br>
            <a:r>
              <a:rPr lang="en-US" dirty="0" smtClean="0"/>
              <a:t>cores and latency slack </a:t>
            </a:r>
            <a:r>
              <a:rPr lang="en-US" dirty="0" err="1" smtClean="0"/>
              <a:t>vs</a:t>
            </a:r>
            <a:r>
              <a:rPr lang="en-US" dirty="0" smtClean="0"/>
              <a:t> energy savings</a:t>
            </a:r>
            <a:endParaRPr lang="en-US" dirty="0"/>
          </a:p>
        </p:txBody>
      </p:sp>
      <p:pic>
        <p:nvPicPr>
          <p:cNvPr id="5" name="Picture 4" descr="DreamWeaver-ww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7" y="2098472"/>
            <a:ext cx="3657600" cy="2743200"/>
          </a:xfrm>
          <a:prstGeom prst="rect">
            <a:avLst/>
          </a:prstGeom>
        </p:spPr>
      </p:pic>
      <p:pic>
        <p:nvPicPr>
          <p:cNvPr id="6" name="Picture 5" descr="KnightShift-ww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16" y="2098472"/>
            <a:ext cx="36576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167" y="4841672"/>
            <a:ext cx="3657600" cy="287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Dreamweaver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2416" y="4841672"/>
            <a:ext cx="3657600" cy="287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KnightShift</a:t>
            </a:r>
            <a:endParaRPr kumimoji="0" lang="en-US" sz="16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0778" y="4745030"/>
            <a:ext cx="1207170" cy="628285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540" y="5373315"/>
            <a:ext cx="8556816" cy="778443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As core count increases, latency slack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required to achieve 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similar energy savings at low core counts increases drastically</a:t>
            </a:r>
            <a:endParaRPr kumimoji="0" lang="en-US" sz="2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 flipH="1">
            <a:off x="4547948" y="4723723"/>
            <a:ext cx="1042892" cy="628285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29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62958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Energy Proportionality and Cluster-level Techniques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Background 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3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15320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Server-level low power modes challenges</a:t>
            </a:r>
          </a:p>
          <a:p>
            <a:pPr lvl="1"/>
            <a:r>
              <a:rPr lang="en-US" dirty="0" smtClean="0"/>
              <a:t>Multi-core scaling reduces idle cycles</a:t>
            </a:r>
          </a:p>
          <a:p>
            <a:pPr lvl="1"/>
            <a:r>
              <a:rPr lang="en-US" dirty="0" smtClean="0"/>
              <a:t>Server-level Active low power modes remain effective with multi-core scaling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1216" y="6373278"/>
            <a:ext cx="2545140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Myriad Pro"/>
                <a:cs typeface="Myriad Pro"/>
              </a:rPr>
              <a:t>Low Power Mode Scaling | </a:t>
            </a:r>
            <a:fld id="{AF539124-2264-EB43-B6F0-FDE3BB5FD652}" type="slidenum">
              <a:rPr lang="en-US" sz="1100" b="1">
                <a:solidFill>
                  <a:schemeClr val="bg1"/>
                </a:solidFill>
                <a:latin typeface="Myriad Pro"/>
                <a:cs typeface="Myriad Pro"/>
              </a:rPr>
              <a:pPr lvl="0" algn="r">
                <a:spcBef>
                  <a:spcPct val="20000"/>
                </a:spcBef>
                <a:defRPr/>
              </a:pPr>
              <a:t>30</a:t>
            </a:fld>
            <a:endParaRPr lang="en-US" sz="11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52808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effectiveness of Cluster-level Packing techniques</a:t>
            </a:r>
          </a:p>
          <a:p>
            <a:pPr lvl="1"/>
            <a:r>
              <a:rPr lang="en-US" dirty="0" smtClean="0"/>
              <a:t>Packing techniques are highly effective at masking server EP</a:t>
            </a:r>
          </a:p>
          <a:p>
            <a:pPr lvl="1"/>
            <a:r>
              <a:rPr lang="en-US" dirty="0" smtClean="0"/>
              <a:t>With improving server EP, it may be favorable to forego cluster-level packing techniques</a:t>
            </a:r>
          </a:p>
          <a:p>
            <a:pPr lvl="1"/>
            <a:r>
              <a:rPr lang="en-US" dirty="0" smtClean="0"/>
              <a:t>Enable server-level low power modes improvements to translate into cluster-wide improvements</a:t>
            </a:r>
          </a:p>
          <a:p>
            <a:r>
              <a:rPr lang="en-US" dirty="0" smtClean="0"/>
              <a:t>Server-level low power modes challenges</a:t>
            </a:r>
          </a:p>
          <a:p>
            <a:pPr lvl="1"/>
            <a:r>
              <a:rPr lang="en-US" dirty="0" smtClean="0"/>
              <a:t>Multi-core scaling requires larger latency slack</a:t>
            </a:r>
          </a:p>
          <a:p>
            <a:pPr lvl="1"/>
            <a:r>
              <a:rPr lang="en-US" dirty="0"/>
              <a:t>Server-level active low power modes </a:t>
            </a:r>
            <a:r>
              <a:rPr lang="en-US" dirty="0" smtClean="0"/>
              <a:t>outperform inactive </a:t>
            </a:r>
            <a:r>
              <a:rPr lang="en-US" dirty="0"/>
              <a:t>low power modes at every latency slack.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Conclusion 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31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606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990000"/>
                </a:solidFill>
              </a:rPr>
              <a:t>Thank you!</a:t>
            </a:r>
            <a:br>
              <a:rPr lang="en-US" sz="4000" dirty="0" smtClean="0">
                <a:solidFill>
                  <a:srgbClr val="990000"/>
                </a:solidFill>
              </a:rPr>
            </a:br>
            <a:endParaRPr lang="en-US" sz="4000" dirty="0">
              <a:solidFill>
                <a:srgbClr val="990000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990000"/>
                </a:solidFill>
              </a:rPr>
              <a:t>Questions?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Conclusion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</a:t>
            </a:r>
            <a:fld id="{0B8BBD9A-53CC-A94D-9A76-B033C59C389C}" type="slidenum">
              <a:rPr kumimoji="0" lang="en-US" sz="1100" b="1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1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7"/>
    </mc:Choice>
    <mc:Fallback xmlns="">
      <p:transition xmlns:p14="http://schemas.microsoft.com/office/powerpoint/2010/main" spd="slow" advTm="97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70" y="2504401"/>
            <a:ext cx="5628999" cy="374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EP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Server EP prompted Cluster-level techniques to mask Server EP and improve cluster-wide EP</a:t>
            </a:r>
          </a:p>
          <a:p>
            <a:pPr lvl="1"/>
            <a:r>
              <a:rPr lang="en-US" dirty="0" smtClean="0"/>
              <a:t>Ex. Packing techniques</a:t>
            </a:r>
          </a:p>
        </p:txBody>
      </p:sp>
      <p:sp>
        <p:nvSpPr>
          <p:cNvPr id="113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Background 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4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1491" y="2504401"/>
            <a:ext cx="2173328" cy="33047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09952" y="3331402"/>
            <a:ext cx="2331540" cy="1374202"/>
          </a:xfrm>
          <a:prstGeom prst="ellipse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4133100"/>
            <a:ext cx="7936160" cy="160245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How does Cluster-level techniques impact the </a:t>
            </a:r>
            <a:b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</a:b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perceived Energy Proportionality of Clusters?</a:t>
            </a:r>
            <a:endParaRPr lang="en-US" sz="2800" dirty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7344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Load Balancing</a:t>
            </a:r>
          </a:p>
          <a:p>
            <a:pPr lvl="1"/>
            <a:r>
              <a:rPr lang="en-US" dirty="0" smtClean="0"/>
              <a:t>Minimize response time</a:t>
            </a:r>
            <a:endParaRPr lang="en-US" dirty="0"/>
          </a:p>
        </p:txBody>
      </p:sp>
      <p:pic>
        <p:nvPicPr>
          <p:cNvPr id="5" name="Picture 4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252919"/>
            <a:ext cx="1371600" cy="4526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210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52919"/>
            <a:ext cx="1371600" cy="45262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16666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252919"/>
            <a:ext cx="1371600" cy="45262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6122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252919"/>
            <a:ext cx="1371600" cy="45262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55578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978454" y="3561766"/>
            <a:ext cx="6675120" cy="137157"/>
            <a:chOff x="1978454" y="3561766"/>
            <a:chExt cx="6675120" cy="137157"/>
          </a:xfrm>
        </p:grpSpPr>
        <p:sp>
          <p:nvSpPr>
            <p:cNvPr id="8" name="Rectangle 7"/>
            <p:cNvSpPr/>
            <p:nvPr/>
          </p:nvSpPr>
          <p:spPr>
            <a:xfrm>
              <a:off x="197845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45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845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7301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01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7301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6757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6757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757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56213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6213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56213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978454" y="3424609"/>
            <a:ext cx="6675120" cy="137157"/>
            <a:chOff x="1978454" y="3424609"/>
            <a:chExt cx="6675120" cy="137157"/>
          </a:xfrm>
        </p:grpSpPr>
        <p:sp>
          <p:nvSpPr>
            <p:cNvPr id="11" name="Rectangle 10"/>
            <p:cNvSpPr/>
            <p:nvPr/>
          </p:nvSpPr>
          <p:spPr>
            <a:xfrm>
              <a:off x="197845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845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845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7301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7301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301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6757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6757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757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6213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56213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56213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14400" y="2112278"/>
            <a:ext cx="7171958" cy="588278"/>
            <a:chOff x="914400" y="2112278"/>
            <a:chExt cx="7171958" cy="58827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2112278"/>
              <a:ext cx="588278" cy="588278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8960" y="2112278"/>
              <a:ext cx="588278" cy="58827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3520" y="2112278"/>
              <a:ext cx="588278" cy="588278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8080" y="2112278"/>
              <a:ext cx="588278" cy="588278"/>
            </a:xfrm>
            <a:prstGeom prst="rect">
              <a:avLst/>
            </a:prstGeom>
          </p:spPr>
        </p:pic>
      </p:grpSp>
      <p:sp>
        <p:nvSpPr>
          <p:cNvPr id="84" name="TextBox 83"/>
          <p:cNvSpPr txBox="1"/>
          <p:nvPr/>
        </p:nvSpPr>
        <p:spPr>
          <a:xfrm rot="16200000">
            <a:off x="1966476" y="3356141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4162236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6356204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8540898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103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Background 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5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1632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124E-6 -3.5354E-6 L -3.98124E-6 0.11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422E-6 1.53312E-6 L 0.00017 0.1178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Load Balancing</a:t>
            </a:r>
          </a:p>
          <a:p>
            <a:pPr lvl="1"/>
            <a:r>
              <a:rPr lang="en-US" dirty="0" smtClean="0"/>
              <a:t>Cluster-wide EP tracks server EP</a:t>
            </a:r>
          </a:p>
        </p:txBody>
      </p:sp>
      <p:pic>
        <p:nvPicPr>
          <p:cNvPr id="5" name="Picture 4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252919"/>
            <a:ext cx="1371600" cy="4526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210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52919"/>
            <a:ext cx="1371600" cy="45262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16666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252919"/>
            <a:ext cx="1371600" cy="45262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6122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Red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252919"/>
            <a:ext cx="1371600" cy="45262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55578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978454" y="3561766"/>
            <a:ext cx="6675120" cy="137157"/>
            <a:chOff x="1978454" y="3561766"/>
            <a:chExt cx="6675120" cy="137157"/>
          </a:xfrm>
        </p:grpSpPr>
        <p:sp>
          <p:nvSpPr>
            <p:cNvPr id="8" name="Rectangle 7"/>
            <p:cNvSpPr/>
            <p:nvPr/>
          </p:nvSpPr>
          <p:spPr>
            <a:xfrm>
              <a:off x="197845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45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845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7301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01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7301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6757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6757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757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56213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6213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56213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978454" y="3424609"/>
            <a:ext cx="6675120" cy="137157"/>
            <a:chOff x="1978454" y="3424609"/>
            <a:chExt cx="6675120" cy="137157"/>
          </a:xfrm>
        </p:grpSpPr>
        <p:sp>
          <p:nvSpPr>
            <p:cNvPr id="11" name="Rectangle 10"/>
            <p:cNvSpPr/>
            <p:nvPr/>
          </p:nvSpPr>
          <p:spPr>
            <a:xfrm>
              <a:off x="197845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845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845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7301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7301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301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6757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6757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757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6213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56213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56213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14400" y="2112278"/>
            <a:ext cx="7171958" cy="588278"/>
            <a:chOff x="914400" y="2112278"/>
            <a:chExt cx="7171958" cy="58827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2112278"/>
              <a:ext cx="588278" cy="588278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8960" y="2112278"/>
              <a:ext cx="588278" cy="58827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3520" y="2112278"/>
              <a:ext cx="588278" cy="588278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8080" y="2112278"/>
              <a:ext cx="588278" cy="588278"/>
            </a:xfrm>
            <a:prstGeom prst="rect">
              <a:avLst/>
            </a:prstGeom>
          </p:spPr>
        </p:pic>
      </p:grpSp>
      <p:sp>
        <p:nvSpPr>
          <p:cNvPr id="84" name="TextBox 83"/>
          <p:cNvSpPr txBox="1"/>
          <p:nvPr/>
        </p:nvSpPr>
        <p:spPr>
          <a:xfrm rot="16200000">
            <a:off x="1966476" y="3356141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4162236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6356204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8540898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582" y="4363153"/>
            <a:ext cx="2982747" cy="18288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003581" y="3907565"/>
            <a:ext cx="2982748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Server EP Curve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37760" y="3907565"/>
            <a:ext cx="2982749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Cluster EP Curve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4363153"/>
            <a:ext cx="2982748" cy="1828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02762" y="5192864"/>
            <a:ext cx="4074982" cy="137160"/>
            <a:chOff x="2234378" y="4846483"/>
            <a:chExt cx="4074982" cy="137160"/>
          </a:xfrm>
        </p:grpSpPr>
        <p:sp>
          <p:nvSpPr>
            <p:cNvPr id="4" name="Oval 3"/>
            <p:cNvSpPr/>
            <p:nvPr/>
          </p:nvSpPr>
          <p:spPr>
            <a:xfrm>
              <a:off x="2234378" y="4846483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172200" y="4846483"/>
              <a:ext cx="137160" cy="137160"/>
            </a:xfrm>
            <a:prstGeom prst="ellipse">
              <a:avLst/>
            </a:prstGeom>
            <a:solidFill>
              <a:srgbClr val="99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Background 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6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6622" y="4131758"/>
            <a:ext cx="7936160" cy="160245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If Server’s EP is poor, then </a:t>
            </a:r>
            <a:b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</a:b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the Cluster’s EP will be poor</a:t>
            </a:r>
            <a:endParaRPr lang="en-US" sz="2800" dirty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2763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124E-6 -3.5354E-6 L -3.98124E-6 0.11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166E-6 1.43254E-6 C 0.00556 -0.00856 0.01129 -0.01713 0.0231 -0.02569 C 0.03491 -0.03425 0.06339 -0.0479 0.07138 -0.05161 " pathEditMode="relative" ptsTypes="a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422E-6 1.53312E-6 L 0.00017 0.1178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38 -0.05161 C 0.07138 -0.05138 0.10403 -0.06364 0.13686 -0.075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5" y="-1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6 -0.07544 L 0.07121 -0.05114 " pathEditMode="relative" ptsTypes="AA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19" y="4363153"/>
            <a:ext cx="2977590" cy="1828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2" y="4363153"/>
            <a:ext cx="2982747" cy="1828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602762" y="5192864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02762" y="5192864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02762" y="5192864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5623560" y="2116538"/>
            <a:ext cx="3266744" cy="1136381"/>
            <a:chOff x="5623560" y="2116538"/>
            <a:chExt cx="3266744" cy="1136381"/>
          </a:xfrm>
        </p:grpSpPr>
        <p:sp>
          <p:nvSpPr>
            <p:cNvPr id="109" name="TextBox 108"/>
            <p:cNvSpPr txBox="1"/>
            <p:nvPr/>
          </p:nvSpPr>
          <p:spPr>
            <a:xfrm>
              <a:off x="6560112" y="2116538"/>
              <a:ext cx="2330192" cy="615311"/>
            </a:xfrm>
            <a:prstGeom prst="rect">
              <a:avLst/>
            </a:prstGeom>
            <a:ln>
              <a:solidFill>
                <a:srgbClr val="990000"/>
              </a:solidFill>
            </a:ln>
          </p:spPr>
          <p:txBody>
            <a:bodyPr vert="horz" wrap="none" lIns="91440" tIns="45720" rIns="91440" bIns="45720" rtlCol="0" anchor="ctr">
              <a:normAutofit lnSpcReduction="10000"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u="none" strike="noStrike" kern="1200" cap="none" spc="0" normalizeH="0" baseline="0" noProof="0" dirty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Turn on servers</a:t>
              </a: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990000"/>
                  </a:solidFill>
                  <a:latin typeface="Arial"/>
                  <a:ea typeface="+mj-ea"/>
                  <a:cs typeface="Arial"/>
                </a:rPr>
                <a:t>w</a:t>
              </a:r>
              <a:r>
                <a:rPr lang="en-US" dirty="0" smtClean="0">
                  <a:solidFill>
                    <a:srgbClr val="990000"/>
                  </a:solidFill>
                  <a:latin typeface="Arial"/>
                  <a:ea typeface="+mj-ea"/>
                  <a:cs typeface="Arial"/>
                </a:rPr>
                <a:t>hen capacity needed</a:t>
              </a:r>
              <a:endPara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endParaRPr>
            </a:p>
          </p:txBody>
        </p:sp>
        <p:cxnSp>
          <p:nvCxnSpPr>
            <p:cNvPr id="110" name="Straight Arrow Connector 109"/>
            <p:cNvCxnSpPr>
              <a:stCxn id="42" idx="0"/>
              <a:endCxn id="109" idx="2"/>
            </p:cNvCxnSpPr>
            <p:nvPr/>
          </p:nvCxnSpPr>
          <p:spPr>
            <a:xfrm flipV="1">
              <a:off x="5623560" y="2731849"/>
              <a:ext cx="2101648" cy="521070"/>
            </a:xfrm>
            <a:prstGeom prst="straightConnector1">
              <a:avLst/>
            </a:prstGeom>
            <a:ln>
              <a:solidFill>
                <a:srgbClr val="99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server EP is poor, we need to mask the poor EP with Dynamic Capacity Management</a:t>
            </a:r>
          </a:p>
          <a:p>
            <a:pPr lvl="1"/>
            <a:r>
              <a:rPr lang="en-US" sz="2400" dirty="0" smtClean="0"/>
              <a:t>Uses </a:t>
            </a:r>
            <a:r>
              <a:rPr lang="en-US" sz="2400" i="1" dirty="0" smtClean="0"/>
              <a:t>Packing</a:t>
            </a:r>
            <a:r>
              <a:rPr lang="en-US" sz="2400" dirty="0" smtClean="0"/>
              <a:t> algorithms, to minimize active server</a:t>
            </a:r>
          </a:p>
          <a:p>
            <a:endParaRPr lang="en-US" sz="2400" dirty="0" smtClean="0"/>
          </a:p>
        </p:txBody>
      </p:sp>
      <p:pic>
        <p:nvPicPr>
          <p:cNvPr id="5" name="Picture 4" descr="Red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252919"/>
            <a:ext cx="1371600" cy="4526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210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Red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52919"/>
            <a:ext cx="1371600" cy="45262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16666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Red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252919"/>
            <a:ext cx="1371600" cy="45262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6122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Red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3252919"/>
            <a:ext cx="1371600" cy="45262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555784" y="3237318"/>
            <a:ext cx="103937" cy="466343"/>
          </a:xfrm>
          <a:prstGeom prst="rect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78454" y="3424609"/>
            <a:ext cx="2286000" cy="274314"/>
            <a:chOff x="1978454" y="3424609"/>
            <a:chExt cx="2286000" cy="274314"/>
          </a:xfrm>
        </p:grpSpPr>
        <p:sp>
          <p:nvSpPr>
            <p:cNvPr id="8" name="Rectangle 7"/>
            <p:cNvSpPr/>
            <p:nvPr/>
          </p:nvSpPr>
          <p:spPr>
            <a:xfrm>
              <a:off x="197845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45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845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7301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01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7301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7845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845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845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7301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7301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301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67574" y="3561766"/>
            <a:ext cx="91440" cy="137157"/>
            <a:chOff x="6367574" y="3561766"/>
            <a:chExt cx="91440" cy="137157"/>
          </a:xfrm>
        </p:grpSpPr>
        <p:sp>
          <p:nvSpPr>
            <p:cNvPr id="44" name="Rectangle 43"/>
            <p:cNvSpPr/>
            <p:nvPr/>
          </p:nvSpPr>
          <p:spPr>
            <a:xfrm>
              <a:off x="6367574" y="365320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67574" y="3607485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7574" y="3561766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7574" y="3424609"/>
            <a:ext cx="91440" cy="137157"/>
            <a:chOff x="6367574" y="3424609"/>
            <a:chExt cx="91440" cy="137157"/>
          </a:xfrm>
        </p:grpSpPr>
        <p:sp>
          <p:nvSpPr>
            <p:cNvPr id="47" name="Rectangle 46"/>
            <p:cNvSpPr/>
            <p:nvPr/>
          </p:nvSpPr>
          <p:spPr>
            <a:xfrm>
              <a:off x="6367574" y="3516047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67574" y="3470328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7574" y="3424609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 rot="16200000">
            <a:off x="1966476" y="3356141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4162236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6356204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8540898" y="3356142"/>
            <a:ext cx="468229" cy="2305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Util.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03581" y="3907565"/>
            <a:ext cx="2982748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Server EP Curve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37760" y="3907565"/>
            <a:ext cx="2982749" cy="45558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Cluster EP Curve</a:t>
            </a:r>
          </a:p>
        </p:txBody>
      </p:sp>
      <p:sp>
        <p:nvSpPr>
          <p:cNvPr id="72" name="Oval 71"/>
          <p:cNvSpPr/>
          <p:nvPr/>
        </p:nvSpPr>
        <p:spPr>
          <a:xfrm>
            <a:off x="5530391" y="5627067"/>
            <a:ext cx="137160" cy="137160"/>
          </a:xfrm>
          <a:prstGeom prst="ellips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78454" y="3287044"/>
            <a:ext cx="2286000" cy="137157"/>
            <a:chOff x="1978454" y="3287044"/>
            <a:chExt cx="2286000" cy="137157"/>
          </a:xfrm>
        </p:grpSpPr>
        <p:sp>
          <p:nvSpPr>
            <p:cNvPr id="73" name="Rectangle 72"/>
            <p:cNvSpPr/>
            <p:nvPr/>
          </p:nvSpPr>
          <p:spPr>
            <a:xfrm>
              <a:off x="4173014" y="3378482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73014" y="3332763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73014" y="328704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78454" y="3378482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78454" y="3332763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78454" y="3287044"/>
              <a:ext cx="91440" cy="45719"/>
            </a:xfrm>
            <a:prstGeom prst="rect">
              <a:avLst/>
            </a:prstGeom>
            <a:solidFill>
              <a:srgbClr val="008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14400" y="2112278"/>
            <a:ext cx="3200400" cy="588278"/>
            <a:chOff x="914400" y="2112278"/>
            <a:chExt cx="3200400" cy="58827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400" y="2112278"/>
              <a:ext cx="588278" cy="588278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8960" y="2112278"/>
              <a:ext cx="588278" cy="588278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1962" y="2112278"/>
              <a:ext cx="588278" cy="58827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6522" y="2112278"/>
              <a:ext cx="588278" cy="588278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914400" y="2112278"/>
            <a:ext cx="5394960" cy="588278"/>
            <a:chOff x="914400" y="2112278"/>
            <a:chExt cx="5394960" cy="588278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400" y="2112278"/>
              <a:ext cx="588278" cy="58827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8960" y="2112278"/>
              <a:ext cx="588278" cy="588278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3520" y="2112278"/>
              <a:ext cx="588278" cy="588278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1082" y="2112278"/>
              <a:ext cx="588278" cy="58827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5623560" y="2116538"/>
            <a:ext cx="2882254" cy="1136381"/>
            <a:chOff x="5623560" y="2116538"/>
            <a:chExt cx="2882254" cy="1136381"/>
          </a:xfrm>
        </p:grpSpPr>
        <p:sp>
          <p:nvSpPr>
            <p:cNvPr id="106" name="TextBox 105"/>
            <p:cNvSpPr txBox="1"/>
            <p:nvPr/>
          </p:nvSpPr>
          <p:spPr>
            <a:xfrm>
              <a:off x="6562006" y="2116538"/>
              <a:ext cx="1943808" cy="615311"/>
            </a:xfrm>
            <a:prstGeom prst="rect">
              <a:avLst/>
            </a:prstGeom>
            <a:ln>
              <a:solidFill>
                <a:srgbClr val="990000"/>
              </a:solidFill>
            </a:ln>
          </p:spPr>
          <p:txBody>
            <a:bodyPr vert="horz" wrap="none" lIns="91440" tIns="45720" rIns="91440" bIns="45720" rtlCol="0" anchor="ctr">
              <a:normAutofit lnSpcReduction="10000"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u="none" strike="noStrike" kern="1200" cap="none" spc="0" normalizeH="0" baseline="0" noProof="0" dirty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Turn off server </a:t>
              </a: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990000"/>
                  </a:solidFill>
                  <a:latin typeface="Arial"/>
                  <a:ea typeface="+mj-ea"/>
                  <a:cs typeface="Arial"/>
                </a:rPr>
                <a:t>w</a:t>
              </a:r>
              <a:r>
                <a:rPr lang="en-US" dirty="0" smtClean="0">
                  <a:solidFill>
                    <a:srgbClr val="990000"/>
                  </a:solidFill>
                  <a:latin typeface="Arial"/>
                  <a:ea typeface="+mj-ea"/>
                  <a:cs typeface="Arial"/>
                </a:rPr>
                <a:t>hen not needed</a:t>
              </a:r>
              <a:endPara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endParaRPr>
            </a:p>
          </p:txBody>
        </p:sp>
        <p:cxnSp>
          <p:nvCxnSpPr>
            <p:cNvPr id="107" name="Straight Arrow Connector 106"/>
            <p:cNvCxnSpPr>
              <a:stCxn id="42" idx="0"/>
              <a:endCxn id="106" idx="2"/>
            </p:cNvCxnSpPr>
            <p:nvPr/>
          </p:nvCxnSpPr>
          <p:spPr>
            <a:xfrm flipV="1">
              <a:off x="5623560" y="2731849"/>
              <a:ext cx="1910350" cy="521070"/>
            </a:xfrm>
            <a:prstGeom prst="straightConnector1">
              <a:avLst/>
            </a:prstGeom>
            <a:ln>
              <a:solidFill>
                <a:srgbClr val="99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54" idx="0"/>
              <a:endCxn id="106" idx="2"/>
            </p:cNvCxnSpPr>
            <p:nvPr/>
          </p:nvCxnSpPr>
          <p:spPr>
            <a:xfrm flipH="1" flipV="1">
              <a:off x="7533910" y="2731849"/>
              <a:ext cx="284210" cy="521070"/>
            </a:xfrm>
            <a:prstGeom prst="straightConnector1">
              <a:avLst/>
            </a:prstGeom>
            <a:ln>
              <a:solidFill>
                <a:srgbClr val="99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Background 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7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02366" y="4247535"/>
            <a:ext cx="1583963" cy="781701"/>
          </a:xfrm>
          <a:prstGeom prst="ellipse">
            <a:avLst/>
          </a:prstGeom>
          <a:noFill/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754363" y="4914759"/>
            <a:ext cx="231966" cy="380491"/>
          </a:xfrm>
          <a:prstGeom prst="straightConnector1">
            <a:avLst/>
          </a:prstGeom>
          <a:ln>
            <a:solidFill>
              <a:srgbClr val="99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982084" y="5241594"/>
            <a:ext cx="1943808" cy="615311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Active servers</a:t>
            </a:r>
            <a:r>
              <a:rPr kumimoji="0" lang="en-US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run</a:t>
            </a:r>
            <a:br>
              <a:rPr kumimoji="0" lang="en-US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at higher utilization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622" y="4131758"/>
            <a:ext cx="7936160" cy="160245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Packing enables near-perfect cluste</a:t>
            </a: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r proportionality</a:t>
            </a:r>
            <a:b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</a:br>
            <a:r>
              <a:rPr lang="en-US" sz="2800" dirty="0" smtClean="0">
                <a:solidFill>
                  <a:schemeClr val="bg1"/>
                </a:solidFill>
                <a:latin typeface="Myriad Pro"/>
                <a:ea typeface="+mj-ea"/>
                <a:cs typeface="Myriad Pro"/>
              </a:rPr>
              <a:t>in the presence of low server EP</a:t>
            </a:r>
            <a:endParaRPr lang="en-US" sz="2800" dirty="0">
              <a:solidFill>
                <a:schemeClr val="bg1"/>
              </a:solidFill>
              <a:latin typeface="Myriad Pro"/>
              <a:ea typeface="+mj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8613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038E-6 -3.5354E-6 L -3.3038E-6 0.1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C 0.00174 -0.00857 0.00364 -0.01713 0.02604 -0.03033 C 0.04844 -0.04352 0.09149 -0.06158 0.13472 -0.07963 " pathEditMode="relative" ptsTypes="aaA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379E-6 0.00023 L -4.24379E-6 0.07938 " pathEditMode="relative" ptsTypes="AA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915 " pathEditMode="relative" ptsTypes="AA">
                                      <p:cBhvr>
                                        <p:cTn id="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C 0.01232 -0.01319 0.02465 -0.02592 0.03645 -0.03864 C 0.04825 -0.05137 0.05971 -0.06433 0.07116 -0.07683 " pathEditMode="relative" rAng="0" ptsTypes="aaA">
                                      <p:cBhvr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" y="-38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775E-6 -3.5354E-6 L -2.20775E-6 0.10273 " pathEditMode="relative" ptsTypes="AA">
                                      <p:cBhvr>
                                        <p:cTn id="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631E-6 0.07938 L -0.00017 -6.66512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2.22222E-6 C 0.00174 -0.00857 0.00364 -0.01713 0.02604 -0.03033 C 0.04844 -0.04352 0.09149 -0.06158 0.13472 -0.07963 " pathEditMode="relative" ptsTypes="aaA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2 -0.07963 L 0.21198 -0.1106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15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17 -0.07683 C 0.08332 -0.08748 0.09547 -0.09789 0.10675 -0.10622 C 0.11804 -0.11455 0.12828 -0.1208 0.13852 -0.12705 " pathEditMode="relative" ptsTypes="aaA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5 -0.07961 L 0.06755 -0.0504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9" y="145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02 -0.11062 L 0.13457 -0.0796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155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1 -0.12705 C 0.12931 -0.12034 0.12011 -0.1134 0.10935 -0.1053 C 0.09859 -0.0972 0.08609 -0.08748 0.07377 -0.07776 " pathEditMode="relative" rAng="0" ptsTypes="aaA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6" y="24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5" grpId="3" animBg="1"/>
      <p:bldP spid="72" grpId="0" animBg="1"/>
      <p:bldP spid="72" grpId="1" animBg="1"/>
      <p:bldP spid="72" grpId="2" animBg="1"/>
      <p:bldP spid="81" grpId="0" animBg="1"/>
      <p:bldP spid="83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3345252"/>
            <a:ext cx="8795679" cy="13620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Today server </a:t>
            </a:r>
            <a:r>
              <a:rPr lang="en-US" sz="3200" dirty="0" err="1" smtClean="0"/>
              <a:t>ep</a:t>
            </a:r>
            <a:r>
              <a:rPr lang="en-US" sz="3200" dirty="0" smtClean="0"/>
              <a:t> is getting better. </a:t>
            </a:r>
            <a:br>
              <a:rPr lang="en-US" sz="3200" dirty="0" smtClean="0"/>
            </a:br>
            <a:r>
              <a:rPr lang="en-US" sz="3200" dirty="0" smtClean="0"/>
              <a:t>what does this mean for cluster wide </a:t>
            </a:r>
            <a:r>
              <a:rPr lang="en-US" sz="3200" dirty="0" err="1" smtClean="0"/>
              <a:t>ep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45065"/>
            <a:ext cx="7772400" cy="1500187"/>
          </a:xfrm>
        </p:spPr>
        <p:txBody>
          <a:bodyPr/>
          <a:lstStyle/>
          <a:p>
            <a:r>
              <a:rPr lang="en-US" dirty="0"/>
              <a:t>Part I </a:t>
            </a:r>
            <a:r>
              <a:rPr lang="en-US" dirty="0" smtClean="0"/>
              <a:t>–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Cluster-Wide EP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</a:t>
            </a: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8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6266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Cluster-wide EP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9-day utilization traces from </a:t>
            </a:r>
            <a:br>
              <a:rPr lang="en-US" dirty="0" smtClean="0"/>
            </a:br>
            <a:r>
              <a:rPr lang="en-US" dirty="0" smtClean="0"/>
              <a:t>various USC data center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Significant low utilization periods</a:t>
            </a:r>
            <a:endParaRPr lang="en-US" dirty="0" smtClean="0"/>
          </a:p>
          <a:p>
            <a:r>
              <a:rPr lang="en-US" dirty="0" smtClean="0"/>
              <a:t>Evaluated 3 servers</a:t>
            </a:r>
          </a:p>
          <a:p>
            <a:pPr lvl="1"/>
            <a:r>
              <a:rPr lang="en-US" dirty="0" err="1" smtClean="0"/>
              <a:t>LowEP</a:t>
            </a:r>
            <a:r>
              <a:rPr lang="en-US" dirty="0" smtClean="0"/>
              <a:t>: EP = 0.24</a:t>
            </a:r>
          </a:p>
          <a:p>
            <a:pPr lvl="1"/>
            <a:r>
              <a:rPr lang="it-IT" dirty="0" err="1" smtClean="0"/>
              <a:t>MidEP</a:t>
            </a:r>
            <a:r>
              <a:rPr lang="it-IT" dirty="0"/>
              <a:t>:</a:t>
            </a:r>
            <a:r>
              <a:rPr lang="it-IT" dirty="0" smtClean="0"/>
              <a:t> EP = 0.73</a:t>
            </a:r>
          </a:p>
          <a:p>
            <a:pPr lvl="1"/>
            <a:r>
              <a:rPr lang="it-IT" dirty="0" err="1" smtClean="0"/>
              <a:t>HighEP</a:t>
            </a:r>
            <a:r>
              <a:rPr lang="it-IT" dirty="0"/>
              <a:t>:</a:t>
            </a:r>
            <a:r>
              <a:rPr lang="it-IT" dirty="0" smtClean="0"/>
              <a:t> EP = 1.05</a:t>
            </a:r>
          </a:p>
          <a:p>
            <a:pPr lvl="1"/>
            <a:r>
              <a:rPr lang="it-IT" dirty="0" smtClean="0"/>
              <a:t>EP curve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model</a:t>
            </a:r>
          </a:p>
          <a:p>
            <a:pPr lvl="1"/>
            <a:r>
              <a:rPr lang="it-IT" dirty="0" err="1" smtClean="0"/>
              <a:t>Modeled</a:t>
            </a:r>
            <a:r>
              <a:rPr lang="it-IT" dirty="0" smtClean="0"/>
              <a:t> on/off </a:t>
            </a:r>
            <a:r>
              <a:rPr lang="it-IT" dirty="0" err="1" smtClean="0"/>
              <a:t>power</a:t>
            </a:r>
            <a:r>
              <a:rPr lang="it-IT" dirty="0" smtClean="0"/>
              <a:t> penalty</a:t>
            </a:r>
          </a:p>
          <a:p>
            <a:r>
              <a:rPr lang="it-IT" dirty="0" smtClean="0"/>
              <a:t>Cluster </a:t>
            </a:r>
            <a:r>
              <a:rPr lang="it-IT" dirty="0" err="1" smtClean="0"/>
              <a:t>w</a:t>
            </a:r>
            <a:r>
              <a:rPr lang="it-IT" dirty="0" smtClean="0"/>
              <a:t>/ 20 </a:t>
            </a:r>
            <a:r>
              <a:rPr lang="it-IT" dirty="0" err="1" smtClean="0"/>
              <a:t>servers</a:t>
            </a:r>
            <a:endParaRPr lang="it-IT" dirty="0" smtClean="0"/>
          </a:p>
          <a:p>
            <a:r>
              <a:rPr lang="it-IT" dirty="0" err="1" smtClean="0"/>
              <a:t>Measured</a:t>
            </a:r>
            <a:r>
              <a:rPr lang="it-IT" dirty="0" smtClean="0"/>
              <a:t> </a:t>
            </a:r>
            <a:r>
              <a:rPr lang="it-IT" dirty="0" err="1" smtClean="0"/>
              <a:t>Util</a:t>
            </a:r>
            <a:r>
              <a:rPr lang="it-IT" dirty="0" smtClean="0"/>
              <a:t> &amp; </a:t>
            </a:r>
            <a:r>
              <a:rPr lang="it-IT" dirty="0" err="1" smtClean="0"/>
              <a:t>Power</a:t>
            </a:r>
            <a:r>
              <a:rPr lang="it-IT" dirty="0" smtClean="0"/>
              <a:t> @ 1min </a:t>
            </a:r>
          </a:p>
          <a:p>
            <a:endParaRPr lang="it-IT" dirty="0"/>
          </a:p>
          <a:p>
            <a:pPr lvl="1"/>
            <a:endParaRPr lang="en-US" dirty="0"/>
          </a:p>
        </p:txBody>
      </p:sp>
      <p:pic>
        <p:nvPicPr>
          <p:cNvPr id="9" name="Picture 8" descr="Screen Shot 2014-02-11 at 11.2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42" y="907904"/>
            <a:ext cx="2148610" cy="526326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Cluster-Wide EP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 </a:t>
            </a: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| </a:t>
            </a:r>
            <a:fld id="{AF539124-2264-EB43-B6F0-FDE3BB5FD652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9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297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Viterbi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00FF"/>
      </a:accent1>
      <a:accent2>
        <a:srgbClr val="FF0000"/>
      </a:accent2>
      <a:accent3>
        <a:srgbClr val="00FF00"/>
      </a:accent3>
      <a:accent4>
        <a:srgbClr val="800080"/>
      </a:accent4>
      <a:accent5>
        <a:srgbClr val="00FFFF"/>
      </a:accent5>
      <a:accent6>
        <a:srgbClr val="FF8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1" u="none" strike="noStrike" kern="1200" cap="none" spc="0" normalizeH="0" baseline="0" noProof="0" dirty="0" smtClean="0">
            <a:ln>
              <a:noFill/>
            </a:ln>
            <a:solidFill>
              <a:srgbClr val="990000"/>
            </a:solidFill>
            <a:effectLst/>
            <a:uLnTx/>
            <a:uFillTx/>
            <a:latin typeface="Arial"/>
            <a:ea typeface="+mj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CustomViterbiTemplate.potx</Template>
  <TotalTime>21557</TotalTime>
  <Words>1281</Words>
  <Application>Microsoft Macintosh PowerPoint</Application>
  <PresentationFormat>On-screen Show (4:3)</PresentationFormat>
  <Paragraphs>328</Paragraphs>
  <Slides>32</Slides>
  <Notes>32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CustomViterbiTemplate</vt:lpstr>
      <vt:lpstr>Equation</vt:lpstr>
      <vt:lpstr>PowerPoint Presentation</vt:lpstr>
      <vt:lpstr>Overview</vt:lpstr>
      <vt:lpstr>Background</vt:lpstr>
      <vt:lpstr>Background – EP Trends</vt:lpstr>
      <vt:lpstr>Background</vt:lpstr>
      <vt:lpstr>Background</vt:lpstr>
      <vt:lpstr>Background</vt:lpstr>
      <vt:lpstr>Today server ep is getting better.  what does this mean for cluster wide ep?</vt:lpstr>
      <vt:lpstr>Cluster-wide EP Methodology</vt:lpstr>
      <vt:lpstr>Measuring Energy Proportionality</vt:lpstr>
      <vt:lpstr>Cluster-wide EP Methodology</vt:lpstr>
      <vt:lpstr>Packing techniques are highly effective</vt:lpstr>
      <vt:lpstr>With server EP improvements??</vt:lpstr>
      <vt:lpstr>With near perfect EP??</vt:lpstr>
      <vt:lpstr>Why Packing hinders Cluster-Wide EP</vt:lpstr>
      <vt:lpstr>Cluster-level Packing may hinder  Cluster-Wide EP</vt:lpstr>
      <vt:lpstr>KnightShift – Improving Server-level EP</vt:lpstr>
      <vt:lpstr>Cluster-EP with KnighShift</vt:lpstr>
      <vt:lpstr>Part I – Take away</vt:lpstr>
      <vt:lpstr>Server-level Low Power Mode Scaling</vt:lpstr>
      <vt:lpstr>Server-level Inactive Low Power Modes</vt:lpstr>
      <vt:lpstr>Server-level Inactive Low Power Modes</vt:lpstr>
      <vt:lpstr>Core count vs Idle Periods</vt:lpstr>
      <vt:lpstr>Server-level Low Power Mode Challenges</vt:lpstr>
      <vt:lpstr>Methodology</vt:lpstr>
      <vt:lpstr>Effect of core count on energy savings</vt:lpstr>
      <vt:lpstr>Case Study w/ 32-core Server</vt:lpstr>
      <vt:lpstr>32-core Server</vt:lpstr>
      <vt:lpstr>Sensitivity to Core Count</vt:lpstr>
      <vt:lpstr>Summary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</dc:creator>
  <cp:keywords/>
  <dc:description/>
  <cp:lastModifiedBy>Daniel</cp:lastModifiedBy>
  <cp:revision>631</cp:revision>
  <dcterms:created xsi:type="dcterms:W3CDTF">2012-11-24T22:36:19Z</dcterms:created>
  <dcterms:modified xsi:type="dcterms:W3CDTF">2014-02-17T21:32:03Z</dcterms:modified>
  <cp:category/>
</cp:coreProperties>
</file>