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60" r:id="rId2"/>
    <p:sldId id="288" r:id="rId3"/>
    <p:sldId id="289" r:id="rId4"/>
    <p:sldId id="290" r:id="rId5"/>
    <p:sldId id="287" r:id="rId6"/>
    <p:sldId id="291" r:id="rId7"/>
    <p:sldId id="292" r:id="rId8"/>
    <p:sldId id="314" r:id="rId9"/>
    <p:sldId id="315" r:id="rId10"/>
    <p:sldId id="295" r:id="rId11"/>
    <p:sldId id="297" r:id="rId12"/>
    <p:sldId id="316" r:id="rId13"/>
    <p:sldId id="317" r:id="rId14"/>
    <p:sldId id="298" r:id="rId15"/>
    <p:sldId id="300" r:id="rId16"/>
    <p:sldId id="321" r:id="rId17"/>
    <p:sldId id="322" r:id="rId18"/>
    <p:sldId id="318" r:id="rId19"/>
    <p:sldId id="302" r:id="rId20"/>
    <p:sldId id="303" r:id="rId21"/>
    <p:sldId id="305" r:id="rId22"/>
    <p:sldId id="319" r:id="rId23"/>
    <p:sldId id="304" r:id="rId24"/>
    <p:sldId id="308" r:id="rId25"/>
    <p:sldId id="309" r:id="rId26"/>
    <p:sldId id="310" r:id="rId27"/>
    <p:sldId id="311" r:id="rId28"/>
    <p:sldId id="313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9278"/>
    <a:srgbClr val="00804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 autoAdjust="0"/>
    <p:restoredTop sz="72241" autoAdjust="0"/>
  </p:normalViewPr>
  <p:slideViewPr>
    <p:cSldViewPr snapToGrid="0" snapToObjects="1">
      <p:cViewPr varScale="1">
        <p:scale>
          <a:sx n="65" d="100"/>
          <a:sy n="65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213ED-A82C-3240-8827-014196164243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CEA302AC-6006-F041-B179-1C5938C2B383}">
      <dgm:prSet phldrT="[Text]"/>
      <dgm:spPr/>
      <dgm:t>
        <a:bodyPr/>
        <a:lstStyle/>
        <a:p>
          <a:r>
            <a:rPr lang="en-US" dirty="0" smtClean="0">
              <a:latin typeface="Myriad Pro"/>
              <a:cs typeface="Myriad Pro"/>
            </a:rPr>
            <a:t>GATES</a:t>
          </a:r>
          <a:endParaRPr lang="en-US" dirty="0">
            <a:latin typeface="Myriad Pro"/>
            <a:cs typeface="Myriad Pro"/>
          </a:endParaRPr>
        </a:p>
      </dgm:t>
    </dgm:pt>
    <dgm:pt modelId="{EE4A860D-DA82-D747-8293-92C791B1BC44}" type="parTrans" cxnId="{18929057-D943-C64A-AA14-091AE569B074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C267E7F6-4CB8-0541-AAF2-30C21DCBA80A}" type="sibTrans" cxnId="{18929057-D943-C64A-AA14-091AE569B074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BF8F7A1E-CC5F-4746-8585-F5350AFFD711}">
      <dgm:prSet phldrT="[Text]"/>
      <dgm:spPr/>
      <dgm:t>
        <a:bodyPr/>
        <a:lstStyle/>
        <a:p>
          <a:r>
            <a:rPr lang="en-US" dirty="0" smtClean="0">
              <a:latin typeface="Myriad Pro"/>
              <a:cs typeface="Myriad Pro"/>
            </a:rPr>
            <a:t>Blackout</a:t>
          </a:r>
          <a:endParaRPr lang="en-US" dirty="0">
            <a:latin typeface="Myriad Pro"/>
            <a:cs typeface="Myriad Pro"/>
          </a:endParaRPr>
        </a:p>
      </dgm:t>
    </dgm:pt>
    <dgm:pt modelId="{85653DF7-AA58-FB46-8FF4-C4A8F66D5303}" type="parTrans" cxnId="{D6E74064-A7DF-D74C-B1DB-7F693B374C06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812E4710-61AE-604A-8712-D6F4491C8C21}" type="sibTrans" cxnId="{D6E74064-A7DF-D74C-B1DB-7F693B374C06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861B3CE3-3236-C444-9A02-5E0C22408B87}">
      <dgm:prSet phldrT="[Text]"/>
      <dgm:spPr/>
      <dgm:t>
        <a:bodyPr/>
        <a:lstStyle/>
        <a:p>
          <a:r>
            <a:rPr lang="en-US" dirty="0" smtClean="0">
              <a:latin typeface="Myriad Pro"/>
              <a:cs typeface="Myriad Pro"/>
            </a:rPr>
            <a:t>Adaptive Idle Detect</a:t>
          </a:r>
          <a:endParaRPr lang="en-US" dirty="0">
            <a:latin typeface="Myriad Pro"/>
            <a:cs typeface="Myriad Pro"/>
          </a:endParaRPr>
        </a:p>
      </dgm:t>
    </dgm:pt>
    <dgm:pt modelId="{A728A38F-AA09-904B-A041-22E4D7EE4B5F}" type="parTrans" cxnId="{AE7DAA28-19D8-0A49-9251-6D17B5021874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2C22C687-9D3A-3840-B0CC-3166EBD462B9}" type="sibTrans" cxnId="{AE7DAA28-19D8-0A49-9251-6D17B5021874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7DB22A55-D093-9C41-8AE5-3162B0D8201B}" type="pres">
      <dgm:prSet presAssocID="{EEE213ED-A82C-3240-8827-014196164243}" presName="compositeShape" presStyleCnt="0">
        <dgm:presLayoutVars>
          <dgm:chMax val="7"/>
          <dgm:dir/>
          <dgm:resizeHandles val="exact"/>
        </dgm:presLayoutVars>
      </dgm:prSet>
      <dgm:spPr/>
    </dgm:pt>
    <dgm:pt modelId="{8349AAD2-61C6-7048-A420-C015984D563C}" type="pres">
      <dgm:prSet presAssocID="{CEA302AC-6006-F041-B179-1C5938C2B383}" presName="circ1" presStyleLbl="vennNode1" presStyleIdx="0" presStyleCnt="3"/>
      <dgm:spPr/>
      <dgm:t>
        <a:bodyPr/>
        <a:lstStyle/>
        <a:p>
          <a:endParaRPr lang="en-US"/>
        </a:p>
      </dgm:t>
    </dgm:pt>
    <dgm:pt modelId="{C00817AA-04D4-8944-B562-EC4761BFA2B4}" type="pres">
      <dgm:prSet presAssocID="{CEA302AC-6006-F041-B179-1C5938C2B3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6E1F0-18B8-7F4C-A2EE-2713930AEA94}" type="pres">
      <dgm:prSet presAssocID="{861B3CE3-3236-C444-9A02-5E0C22408B87}" presName="circ2" presStyleLbl="vennNode1" presStyleIdx="1" presStyleCnt="3"/>
      <dgm:spPr/>
      <dgm:t>
        <a:bodyPr/>
        <a:lstStyle/>
        <a:p>
          <a:endParaRPr lang="en-US"/>
        </a:p>
      </dgm:t>
    </dgm:pt>
    <dgm:pt modelId="{F8A104C8-1289-6645-A801-B770F6AA5739}" type="pres">
      <dgm:prSet presAssocID="{861B3CE3-3236-C444-9A02-5E0C22408B8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B375-F8FB-A443-A96C-A9CE848E38A2}" type="pres">
      <dgm:prSet presAssocID="{BF8F7A1E-CC5F-4746-8585-F5350AFFD711}" presName="circ3" presStyleLbl="vennNode1" presStyleIdx="2" presStyleCnt="3"/>
      <dgm:spPr/>
      <dgm:t>
        <a:bodyPr/>
        <a:lstStyle/>
        <a:p>
          <a:endParaRPr lang="en-US"/>
        </a:p>
      </dgm:t>
    </dgm:pt>
    <dgm:pt modelId="{E2561272-F748-0B40-8732-2ECAF15B2934}" type="pres">
      <dgm:prSet presAssocID="{BF8F7A1E-CC5F-4746-8585-F5350AFFD71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74064-A7DF-D74C-B1DB-7F693B374C06}" srcId="{EEE213ED-A82C-3240-8827-014196164243}" destId="{BF8F7A1E-CC5F-4746-8585-F5350AFFD711}" srcOrd="2" destOrd="0" parTransId="{85653DF7-AA58-FB46-8FF4-C4A8F66D5303}" sibTransId="{812E4710-61AE-604A-8712-D6F4491C8C21}"/>
    <dgm:cxn modelId="{94AD7B05-B587-9C42-904B-A7B6B3B5A235}" type="presOf" srcId="{CEA302AC-6006-F041-B179-1C5938C2B383}" destId="{8349AAD2-61C6-7048-A420-C015984D563C}" srcOrd="0" destOrd="0" presId="urn:microsoft.com/office/officeart/2005/8/layout/venn1"/>
    <dgm:cxn modelId="{02A029CD-948B-B440-8B8D-CF58A165D3FE}" type="presOf" srcId="{BF8F7A1E-CC5F-4746-8585-F5350AFFD711}" destId="{E2561272-F748-0B40-8732-2ECAF15B2934}" srcOrd="1" destOrd="0" presId="urn:microsoft.com/office/officeart/2005/8/layout/venn1"/>
    <dgm:cxn modelId="{18929057-D943-C64A-AA14-091AE569B074}" srcId="{EEE213ED-A82C-3240-8827-014196164243}" destId="{CEA302AC-6006-F041-B179-1C5938C2B383}" srcOrd="0" destOrd="0" parTransId="{EE4A860D-DA82-D747-8293-92C791B1BC44}" sibTransId="{C267E7F6-4CB8-0541-AAF2-30C21DCBA80A}"/>
    <dgm:cxn modelId="{AE7DAA28-19D8-0A49-9251-6D17B5021874}" srcId="{EEE213ED-A82C-3240-8827-014196164243}" destId="{861B3CE3-3236-C444-9A02-5E0C22408B87}" srcOrd="1" destOrd="0" parTransId="{A728A38F-AA09-904B-A041-22E4D7EE4B5F}" sibTransId="{2C22C687-9D3A-3840-B0CC-3166EBD462B9}"/>
    <dgm:cxn modelId="{00CA9A24-44A2-3244-9E6A-D9A7978EA14B}" type="presOf" srcId="{CEA302AC-6006-F041-B179-1C5938C2B383}" destId="{C00817AA-04D4-8944-B562-EC4761BFA2B4}" srcOrd="1" destOrd="0" presId="urn:microsoft.com/office/officeart/2005/8/layout/venn1"/>
    <dgm:cxn modelId="{1562C8D5-B9F6-DC4D-8544-16308D2E87D1}" type="presOf" srcId="{861B3CE3-3236-C444-9A02-5E0C22408B87}" destId="{41E6E1F0-18B8-7F4C-A2EE-2713930AEA94}" srcOrd="0" destOrd="0" presId="urn:microsoft.com/office/officeart/2005/8/layout/venn1"/>
    <dgm:cxn modelId="{3E47F0F0-D668-F047-8A9F-1994EDD01F9C}" type="presOf" srcId="{861B3CE3-3236-C444-9A02-5E0C22408B87}" destId="{F8A104C8-1289-6645-A801-B770F6AA5739}" srcOrd="1" destOrd="0" presId="urn:microsoft.com/office/officeart/2005/8/layout/venn1"/>
    <dgm:cxn modelId="{9451C6B4-A305-8746-A383-7F889CB20795}" type="presOf" srcId="{BF8F7A1E-CC5F-4746-8585-F5350AFFD711}" destId="{62A4B375-F8FB-A443-A96C-A9CE848E38A2}" srcOrd="0" destOrd="0" presId="urn:microsoft.com/office/officeart/2005/8/layout/venn1"/>
    <dgm:cxn modelId="{B108111B-1CD7-C64F-B8B8-0FE43E83F73A}" type="presOf" srcId="{EEE213ED-A82C-3240-8827-014196164243}" destId="{7DB22A55-D093-9C41-8AE5-3162B0D8201B}" srcOrd="0" destOrd="0" presId="urn:microsoft.com/office/officeart/2005/8/layout/venn1"/>
    <dgm:cxn modelId="{D6864746-CEF0-664F-857E-2567D7E8061F}" type="presParOf" srcId="{7DB22A55-D093-9C41-8AE5-3162B0D8201B}" destId="{8349AAD2-61C6-7048-A420-C015984D563C}" srcOrd="0" destOrd="0" presId="urn:microsoft.com/office/officeart/2005/8/layout/venn1"/>
    <dgm:cxn modelId="{3FFEE9E8-8F20-9D40-A6F0-D783B8FAEB11}" type="presParOf" srcId="{7DB22A55-D093-9C41-8AE5-3162B0D8201B}" destId="{C00817AA-04D4-8944-B562-EC4761BFA2B4}" srcOrd="1" destOrd="0" presId="urn:microsoft.com/office/officeart/2005/8/layout/venn1"/>
    <dgm:cxn modelId="{04EA2B82-5E56-E04A-8097-0F194C97F9AA}" type="presParOf" srcId="{7DB22A55-D093-9C41-8AE5-3162B0D8201B}" destId="{41E6E1F0-18B8-7F4C-A2EE-2713930AEA94}" srcOrd="2" destOrd="0" presId="urn:microsoft.com/office/officeart/2005/8/layout/venn1"/>
    <dgm:cxn modelId="{03E7F8C8-FE5F-A145-8E38-DB304B64C747}" type="presParOf" srcId="{7DB22A55-D093-9C41-8AE5-3162B0D8201B}" destId="{F8A104C8-1289-6645-A801-B770F6AA5739}" srcOrd="3" destOrd="0" presId="urn:microsoft.com/office/officeart/2005/8/layout/venn1"/>
    <dgm:cxn modelId="{097519D7-2E78-5346-AB7A-EBAC8325EB11}" type="presParOf" srcId="{7DB22A55-D093-9C41-8AE5-3162B0D8201B}" destId="{62A4B375-F8FB-A443-A96C-A9CE848E38A2}" srcOrd="4" destOrd="0" presId="urn:microsoft.com/office/officeart/2005/8/layout/venn1"/>
    <dgm:cxn modelId="{841DD180-ED8E-2540-9511-9CF6773705C5}" type="presParOf" srcId="{7DB22A55-D093-9C41-8AE5-3162B0D8201B}" destId="{E2561272-F748-0B40-8732-2ECAF15B293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AAD2-61C6-7048-A420-C015984D563C}">
      <dsp:nvSpPr>
        <dsp:cNvPr id="0" name=""/>
        <dsp:cNvSpPr/>
      </dsp:nvSpPr>
      <dsp:spPr>
        <a:xfrm>
          <a:off x="1707518" y="36694"/>
          <a:ext cx="1761347" cy="17613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Myriad Pro"/>
              <a:cs typeface="Myriad Pro"/>
            </a:rPr>
            <a:t>GATES</a:t>
          </a:r>
          <a:endParaRPr lang="en-US" sz="2200" kern="1200" dirty="0">
            <a:latin typeface="Myriad Pro"/>
            <a:cs typeface="Myriad Pro"/>
          </a:endParaRPr>
        </a:p>
      </dsp:txBody>
      <dsp:txXfrm>
        <a:off x="1942365" y="344930"/>
        <a:ext cx="1291654" cy="792606"/>
      </dsp:txXfrm>
    </dsp:sp>
    <dsp:sp modelId="{41E6E1F0-18B8-7F4C-A2EE-2713930AEA94}">
      <dsp:nvSpPr>
        <dsp:cNvPr id="0" name=""/>
        <dsp:cNvSpPr/>
      </dsp:nvSpPr>
      <dsp:spPr>
        <a:xfrm>
          <a:off x="2343071" y="1137536"/>
          <a:ext cx="1761347" cy="1761347"/>
        </a:xfrm>
        <a:prstGeom prst="ellipse">
          <a:avLst/>
        </a:prstGeom>
        <a:solidFill>
          <a:schemeClr val="accent4">
            <a:alpha val="50000"/>
            <a:hueOff val="-3600000"/>
            <a:satOff val="0"/>
            <a:lumOff val="1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Myriad Pro"/>
              <a:cs typeface="Myriad Pro"/>
            </a:rPr>
            <a:t>Adaptive Idle Detect</a:t>
          </a:r>
          <a:endParaRPr lang="en-US" sz="2200" kern="1200" dirty="0">
            <a:latin typeface="Myriad Pro"/>
            <a:cs typeface="Myriad Pro"/>
          </a:endParaRPr>
        </a:p>
      </dsp:txBody>
      <dsp:txXfrm>
        <a:off x="2881750" y="1592551"/>
        <a:ext cx="1056808" cy="968741"/>
      </dsp:txXfrm>
    </dsp:sp>
    <dsp:sp modelId="{62A4B375-F8FB-A443-A96C-A9CE848E38A2}">
      <dsp:nvSpPr>
        <dsp:cNvPr id="0" name=""/>
        <dsp:cNvSpPr/>
      </dsp:nvSpPr>
      <dsp:spPr>
        <a:xfrm>
          <a:off x="1071965" y="1137536"/>
          <a:ext cx="1761347" cy="1761347"/>
        </a:xfrm>
        <a:prstGeom prst="ellipse">
          <a:avLst/>
        </a:prstGeom>
        <a:solidFill>
          <a:schemeClr val="accent4">
            <a:alpha val="50000"/>
            <a:hueOff val="-7200000"/>
            <a:satOff val="0"/>
            <a:lumOff val="2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Myriad Pro"/>
              <a:cs typeface="Myriad Pro"/>
            </a:rPr>
            <a:t>Blackout</a:t>
          </a:r>
          <a:endParaRPr lang="en-US" sz="2200" kern="1200" dirty="0">
            <a:latin typeface="Myriad Pro"/>
            <a:cs typeface="Myriad Pro"/>
          </a:endParaRPr>
        </a:p>
      </dsp:txBody>
      <dsp:txXfrm>
        <a:off x="1237826" y="1592551"/>
        <a:ext cx="1056808" cy="968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4B51-C764-D04B-8E5F-89E1D1AD0FF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DACBA-C9B8-3542-94C7-57F07925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5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1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7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7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6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8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7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5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9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8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7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DACBA-C9B8-3542-94C7-57F079254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43642"/>
            <a:ext cx="9143999" cy="1347257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u="none" strike="noStrike" kern="1200" cap="none" spc="0" normalizeH="0" baseline="0" noProof="0">
                <a:latin typeface="Myriad Pro"/>
                <a:cs typeface="Myriad Pro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TITLE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Presentation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45400" y="2836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99366"/>
            <a:ext cx="9143999" cy="398463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i="0">
                <a:latin typeface="Times New Roman"/>
                <a:cs typeface="Times New Roman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22462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7467"/>
            <a:ext cx="4038600" cy="5342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7467"/>
            <a:ext cx="4038600" cy="5342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01689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3979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3741"/>
            <a:ext cx="4040188" cy="4666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33979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73741"/>
            <a:ext cx="4041775" cy="4666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797456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927100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027"/>
            <a:ext cx="8229600" cy="724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5934"/>
            <a:ext cx="8229600" cy="5342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9144000" cy="608218"/>
          </a:xfrm>
          <a:prstGeom prst="rect">
            <a:avLst/>
          </a:prstGeom>
          <a:solidFill>
            <a:srgbClr val="9A000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48400"/>
            <a:ext cx="9144000" cy="274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1-lineWordmark_GoldOnCard_NoBG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7700" y="6677929"/>
            <a:ext cx="1822126" cy="154821"/>
          </a:xfrm>
          <a:prstGeom prst="rect">
            <a:avLst/>
          </a:prstGeom>
        </p:spPr>
      </p:pic>
      <p:pic>
        <p:nvPicPr>
          <p:cNvPr id="14" name="Picture 13" descr="Formal_Viterbi_GoldOnCard_NoBG.ep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102" y="6398685"/>
            <a:ext cx="1358898" cy="366761"/>
          </a:xfrm>
          <a:prstGeom prst="rect">
            <a:avLst/>
          </a:prstGeom>
        </p:spPr>
      </p:pic>
      <p:pic>
        <p:nvPicPr>
          <p:cNvPr id="16" name="Picture 15" descr="Small Use Shield_GoldOnTrans.eps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027" y="73027"/>
            <a:ext cx="748239" cy="74823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892800" y="6356350"/>
            <a:ext cx="2927026" cy="321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54DDED-3955-0A43-BCDF-464082F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FontTx/>
        <a:buNone/>
        <a:defRPr sz="3500" b="1" i="0" kern="1200">
          <a:solidFill>
            <a:srgbClr val="99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0000"/>
        </a:buClr>
        <a:buFont typeface="Lucida Grande"/>
        <a:buChar char="|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4B329"/>
        </a:buClr>
        <a:buSzPct val="100000"/>
        <a:buFont typeface="Arial Unicode MS"/>
        <a:buChar char="❖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Menlo Regular"/>
        <a:buChar char="✒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9.emf"/><Relationship Id="rId5" Type="http://schemas.openxmlformats.org/officeDocument/2006/relationships/image" Target="../media/image11.em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2.emf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3.emf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4.emf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5.emf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6.emf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7.emf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54966"/>
            <a:ext cx="9143999" cy="1735934"/>
          </a:xfrm>
        </p:spPr>
        <p:txBody>
          <a:bodyPr>
            <a:noAutofit/>
          </a:bodyPr>
          <a:lstStyle/>
          <a:p>
            <a:r>
              <a:rPr lang="en-US" sz="4000" dirty="0" smtClean="0"/>
              <a:t>Warped Gates: Gating Aware Scheduling </a:t>
            </a:r>
          </a:p>
          <a:p>
            <a:r>
              <a:rPr lang="en-US" sz="4000" dirty="0"/>
              <a:t>a</a:t>
            </a:r>
            <a:r>
              <a:rPr lang="en-US" sz="4000" dirty="0" smtClean="0"/>
              <a:t>nd Power Gating for GPGPUs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640666"/>
            <a:ext cx="9143999" cy="2132466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latin typeface="Myriad Pro"/>
                <a:cs typeface="Myriad Pro"/>
              </a:rPr>
              <a:t>Mohammad Abdel-</a:t>
            </a:r>
            <a:r>
              <a:rPr lang="en-US" i="1" dirty="0" err="1" smtClean="0">
                <a:latin typeface="Myriad Pro"/>
                <a:cs typeface="Myriad Pro"/>
              </a:rPr>
              <a:t>Majeed</a:t>
            </a:r>
            <a:r>
              <a:rPr lang="en-US" i="1" dirty="0" smtClean="0">
                <a:latin typeface="Myriad Pro"/>
                <a:cs typeface="Myriad Pro"/>
              </a:rPr>
              <a:t>*       </a:t>
            </a:r>
            <a:r>
              <a:rPr lang="en-US" b="1" i="1" dirty="0" smtClean="0">
                <a:latin typeface="Myriad Pro"/>
                <a:cs typeface="Myriad Pro"/>
              </a:rPr>
              <a:t>Daniel Wong</a:t>
            </a:r>
            <a:r>
              <a:rPr lang="en-US" i="1" dirty="0" smtClean="0">
                <a:latin typeface="Myriad Pro"/>
                <a:cs typeface="Myriad Pro"/>
              </a:rPr>
              <a:t>*       </a:t>
            </a:r>
          </a:p>
          <a:p>
            <a:r>
              <a:rPr lang="en-US" i="1" dirty="0" err="1" smtClean="0">
                <a:latin typeface="Myriad Pro"/>
                <a:cs typeface="Myriad Pro"/>
              </a:rPr>
              <a:t>Murali</a:t>
            </a:r>
            <a:r>
              <a:rPr lang="en-US" i="1" dirty="0" smtClean="0">
                <a:latin typeface="Myriad Pro"/>
                <a:cs typeface="Myriad Pro"/>
              </a:rPr>
              <a:t> </a:t>
            </a:r>
            <a:r>
              <a:rPr lang="en-US" i="1" dirty="0" err="1" smtClean="0">
                <a:latin typeface="Myriad Pro"/>
                <a:cs typeface="Myriad Pro"/>
              </a:rPr>
              <a:t>Annavaram</a:t>
            </a:r>
            <a:endParaRPr lang="en-US" i="1" dirty="0" smtClean="0">
              <a:latin typeface="Myriad Pro"/>
              <a:cs typeface="Myriad Pro"/>
            </a:endParaRPr>
          </a:p>
          <a:p>
            <a:endParaRPr lang="en-US" i="1" dirty="0" smtClean="0">
              <a:latin typeface="Myriad Pro"/>
              <a:cs typeface="Myriad Pro"/>
            </a:endParaRPr>
          </a:p>
          <a:p>
            <a:r>
              <a:rPr lang="en-US" i="1" dirty="0" smtClean="0">
                <a:latin typeface="Myriad Pro"/>
                <a:cs typeface="Myriad Pro"/>
              </a:rPr>
              <a:t>Ming Hsieh Department of Electrical Engineering</a:t>
            </a:r>
          </a:p>
          <a:p>
            <a:r>
              <a:rPr lang="en-US" i="1" dirty="0" smtClean="0">
                <a:latin typeface="Myriad Pro"/>
                <a:cs typeface="Myriad Pro"/>
              </a:rPr>
              <a:t>University of Southern California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MICRO-2013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677" y="5907840"/>
            <a:ext cx="2020242" cy="4155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yriad Pro"/>
                <a:ea typeface="+mj-ea"/>
                <a:cs typeface="Myriad Pro"/>
              </a:rPr>
              <a:t>* Equal Contribution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5352" y="10078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</a:t>
            </a:r>
            <a:r>
              <a:rPr lang="en-US" sz="110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upported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by</a:t>
            </a:r>
            <a:endParaRPr lang="en-US" sz="110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5" y="360644"/>
            <a:ext cx="756019" cy="4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69"/>
    </mc:Choice>
    <mc:Fallback xmlns="">
      <p:transition xmlns:p14="http://schemas.microsoft.com/office/powerpoint/2010/main" spd="slow" advTm="197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39" y="2966799"/>
            <a:ext cx="4406426" cy="3185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Gating Aware Two-level </a:t>
            </a:r>
            <a:r>
              <a:rPr lang="en-US" dirty="0" smtClean="0"/>
              <a:t>Scheduler (GATES)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 instruction type active warps subset</a:t>
            </a:r>
          </a:p>
          <a:p>
            <a:r>
              <a:rPr lang="en-US" sz="2400" dirty="0" smtClean="0"/>
              <a:t>Instruction Issue Priority </a:t>
            </a:r>
          </a:p>
          <a:p>
            <a:r>
              <a:rPr lang="en-US" sz="2400" dirty="0" smtClean="0"/>
              <a:t>Dynamic priority switching</a:t>
            </a:r>
          </a:p>
          <a:p>
            <a:pPr lvl="1"/>
            <a:r>
              <a:rPr lang="en-US" sz="2400" dirty="0" smtClean="0"/>
              <a:t>Switch highest priority when it out of ready warps</a:t>
            </a:r>
            <a:endParaRPr lang="en-US" sz="2400" dirty="0"/>
          </a:p>
        </p:txBody>
      </p:sp>
      <p:pic>
        <p:nvPicPr>
          <p:cNvPr id="4" name="Picture 3" descr="TwoLevelDiagram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3" y="2969155"/>
            <a:ext cx="3038962" cy="318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373" y="2613555"/>
            <a:ext cx="3038962" cy="3556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Two-level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6720" y="2613555"/>
            <a:ext cx="3513752" cy="3556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GATES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4443" y="4503208"/>
            <a:ext cx="2259738" cy="55742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90734" y="5060634"/>
            <a:ext cx="3383891" cy="469152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GATES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10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84"/>
    </mc:Choice>
    <mc:Fallback xmlns="">
      <p:transition xmlns:p14="http://schemas.microsoft.com/office/powerpoint/2010/main" spd="slow" advTm="492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905934"/>
            <a:ext cx="8229600" cy="534246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~3x increase in positive power gating events </a:t>
            </a:r>
          </a:p>
          <a:p>
            <a:r>
              <a:rPr lang="en-US" dirty="0" smtClean="0"/>
              <a:t>~2x increase in negative power gating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GATES on Idle Period Length</a:t>
            </a:r>
            <a:endParaRPr lang="en-US" dirty="0"/>
          </a:p>
        </p:txBody>
      </p:sp>
      <p:pic>
        <p:nvPicPr>
          <p:cNvPr id="4" name="Picture 3" descr="OffPeriod-EA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1539"/>
            <a:ext cx="4572000" cy="2743200"/>
          </a:xfrm>
          <a:prstGeom prst="rect">
            <a:avLst/>
          </a:prstGeom>
        </p:spPr>
      </p:pic>
      <p:pic>
        <p:nvPicPr>
          <p:cNvPr id="5" name="Picture 4" descr="OffPeriod-TwoLeve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539"/>
            <a:ext cx="45720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24775"/>
            <a:ext cx="8229600" cy="113538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Need to further stretch idle periods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2539" y="4974739"/>
            <a:ext cx="3325092" cy="36681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Two-level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4223" y="4974739"/>
            <a:ext cx="3258255" cy="36681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GATES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8069000" y="2456598"/>
            <a:ext cx="803475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3491312" y="2456598"/>
            <a:ext cx="803475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6260170" y="2456598"/>
            <a:ext cx="1801246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1682482" y="2456598"/>
            <a:ext cx="1801246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GATES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11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2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19"/>
    </mc:Choice>
    <mc:Fallback xmlns="">
      <p:transition xmlns:p14="http://schemas.microsoft.com/office/powerpoint/2010/main" spd="slow" advTm="285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6" grpId="0" animBg="1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Blackout Power Gating</a:t>
            </a:r>
          </a:p>
          <a:p>
            <a:r>
              <a:rPr lang="en-US" sz="2400" dirty="0" smtClean="0"/>
              <a:t>Forced </a:t>
            </a:r>
            <a:r>
              <a:rPr lang="en-US" sz="2400" dirty="0"/>
              <a:t>idleness </a:t>
            </a:r>
            <a:r>
              <a:rPr lang="en-US" sz="2400" dirty="0" smtClean="0"/>
              <a:t>of execution units to meet BET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Blackout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12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961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6"/>
    </mc:Choice>
    <mc:Fallback xmlns="">
      <p:transition xmlns:p14="http://schemas.microsoft.com/office/powerpoint/2010/main" spd="slow" advTm="597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Blackout Power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idleness until break even time has </a:t>
            </a:r>
            <a:r>
              <a:rPr lang="en-US" dirty="0" smtClean="0"/>
              <a:t>passed</a:t>
            </a:r>
          </a:p>
          <a:p>
            <a:pPr lvl="1"/>
            <a:r>
              <a:rPr lang="en-US" dirty="0" smtClean="0"/>
              <a:t>Even when there are pending instructions</a:t>
            </a:r>
            <a:endParaRPr lang="en-US" dirty="0"/>
          </a:p>
          <a:p>
            <a:r>
              <a:rPr lang="en-US" dirty="0" smtClean="0"/>
              <a:t>Would this not cause performance loss?</a:t>
            </a:r>
          </a:p>
          <a:p>
            <a:pPr lvl="1"/>
            <a:r>
              <a:rPr lang="en-US" dirty="0" smtClean="0"/>
              <a:t>No, because of GPGPU-specific </a:t>
            </a:r>
            <a:r>
              <a:rPr lang="en-US" dirty="0"/>
              <a:t>large heterogeneity of execution </a:t>
            </a:r>
            <a:r>
              <a:rPr lang="en-US" dirty="0" smtClean="0"/>
              <a:t>units</a:t>
            </a:r>
            <a:r>
              <a:rPr lang="en-US" dirty="0"/>
              <a:t> </a:t>
            </a:r>
            <a:r>
              <a:rPr lang="en-US" dirty="0" smtClean="0"/>
              <a:t>and good mix of instruction types</a:t>
            </a:r>
            <a:endParaRPr lang="en-US" dirty="0"/>
          </a:p>
          <a:p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Blackout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13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807504" y="4092448"/>
            <a:ext cx="3101580" cy="1577928"/>
            <a:chOff x="6141196" y="4260203"/>
            <a:chExt cx="3101580" cy="1577928"/>
          </a:xfrm>
        </p:grpSpPr>
        <p:sp>
          <p:nvSpPr>
            <p:cNvPr id="59" name="Oval 58"/>
            <p:cNvSpPr/>
            <p:nvPr/>
          </p:nvSpPr>
          <p:spPr>
            <a:xfrm>
              <a:off x="7329239" y="4799227"/>
              <a:ext cx="974256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Wakeup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60" name="Straight Arrow Connector 59"/>
            <p:cNvCxnSpPr>
              <a:stCxn id="68" idx="6"/>
              <a:endCxn id="59" idx="1"/>
            </p:cNvCxnSpPr>
            <p:nvPr/>
          </p:nvCxnSpPr>
          <p:spPr>
            <a:xfrm>
              <a:off x="6144242" y="4747879"/>
              <a:ext cx="1327673" cy="106878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69" idx="6"/>
              <a:endCxn id="59" idx="3"/>
            </p:cNvCxnSpPr>
            <p:nvPr/>
          </p:nvCxnSpPr>
          <p:spPr>
            <a:xfrm flipV="1">
              <a:off x="6141196" y="5122881"/>
              <a:ext cx="1330719" cy="379391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 flipH="1">
              <a:off x="6675664" y="4862194"/>
              <a:ext cx="10829" cy="448026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63" name="Straight Arrow Connector 62"/>
            <p:cNvCxnSpPr>
              <a:stCxn id="59" idx="0"/>
              <a:endCxn id="78" idx="5"/>
            </p:cNvCxnSpPr>
            <p:nvPr/>
          </p:nvCxnSpPr>
          <p:spPr>
            <a:xfrm flipH="1" flipV="1">
              <a:off x="7564827" y="4260203"/>
              <a:ext cx="251540" cy="539024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74" idx="7"/>
              <a:endCxn id="59" idx="4"/>
            </p:cNvCxnSpPr>
            <p:nvPr/>
          </p:nvCxnSpPr>
          <p:spPr>
            <a:xfrm flipV="1">
              <a:off x="7333838" y="5178411"/>
              <a:ext cx="482529" cy="65972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7726267" y="4270075"/>
              <a:ext cx="15165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Cycles&gt;wakeup_delay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66056" y="3636263"/>
            <a:ext cx="1643094" cy="2045880"/>
            <a:chOff x="5099748" y="3804018"/>
            <a:chExt cx="1643094" cy="2045880"/>
          </a:xfrm>
        </p:grpSpPr>
        <p:sp>
          <p:nvSpPr>
            <p:cNvPr id="67" name="Oval 66"/>
            <p:cNvSpPr/>
            <p:nvPr/>
          </p:nvSpPr>
          <p:spPr>
            <a:xfrm>
              <a:off x="5099748" y="4064567"/>
              <a:ext cx="1365182" cy="1785331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Uncompensated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457071" y="4558287"/>
              <a:ext cx="687171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Cycle 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374618" y="5312680"/>
              <a:ext cx="766578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Cycle 1+BET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5757908" y="4973032"/>
              <a:ext cx="19851" cy="304101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71" name="Straight Arrow Connector 70"/>
            <p:cNvCxnSpPr>
              <a:stCxn id="78" idx="2"/>
              <a:endCxn id="67" idx="7"/>
            </p:cNvCxnSpPr>
            <p:nvPr/>
          </p:nvCxnSpPr>
          <p:spPr>
            <a:xfrm flipH="1">
              <a:off x="6265004" y="4126141"/>
              <a:ext cx="358889" cy="199882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5414310" y="3804018"/>
              <a:ext cx="1328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Cycles&gt;idle_detect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30812" y="5524109"/>
            <a:ext cx="2240635" cy="469921"/>
            <a:chOff x="5264504" y="5691864"/>
            <a:chExt cx="2240635" cy="469921"/>
          </a:xfrm>
        </p:grpSpPr>
        <p:sp>
          <p:nvSpPr>
            <p:cNvPr id="74" name="Oval 73"/>
            <p:cNvSpPr/>
            <p:nvPr/>
          </p:nvSpPr>
          <p:spPr>
            <a:xfrm>
              <a:off x="6335420" y="5782601"/>
              <a:ext cx="1169719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Compensated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75" name="Straight Arrow Connector 74"/>
            <p:cNvCxnSpPr>
              <a:endCxn id="74" idx="2"/>
            </p:cNvCxnSpPr>
            <p:nvPr/>
          </p:nvCxnSpPr>
          <p:spPr>
            <a:xfrm>
              <a:off x="6141196" y="5691864"/>
              <a:ext cx="194224" cy="280329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5264504" y="5949779"/>
              <a:ext cx="1328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Cycles&gt;BET time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290201" y="3503693"/>
            <a:ext cx="1102373" cy="644285"/>
            <a:chOff x="6623893" y="3671448"/>
            <a:chExt cx="1102373" cy="644285"/>
          </a:xfrm>
        </p:grpSpPr>
        <p:sp>
          <p:nvSpPr>
            <p:cNvPr id="78" name="Oval 77"/>
            <p:cNvSpPr/>
            <p:nvPr/>
          </p:nvSpPr>
          <p:spPr>
            <a:xfrm>
              <a:off x="6623893" y="3936549"/>
              <a:ext cx="1102373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Idle_detect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79" name="Curved Connector 78"/>
            <p:cNvCxnSpPr/>
            <p:nvPr/>
          </p:nvCxnSpPr>
          <p:spPr>
            <a:xfrm rot="16200000" flipH="1" flipV="1">
              <a:off x="7081960" y="3792086"/>
              <a:ext cx="55530" cy="344452"/>
            </a:xfrm>
            <a:prstGeom prst="curvedConnector3">
              <a:avLst>
                <a:gd name="adj1" fmla="val -366092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7279219" y="3671448"/>
              <a:ext cx="3255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Busy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43592" y="41581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40860" y="466897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3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54"/>
    </mc:Choice>
    <mc:Fallback xmlns="">
      <p:transition xmlns:p14="http://schemas.microsoft.com/office/powerpoint/2010/main" spd="slow" advTm="452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2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2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2"/>
      <p:bldP spid="31" grpId="0"/>
      <p:bldP spid="3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ffPeriod-EA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177"/>
            <a:ext cx="45720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Blackout Power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~2.4x increase in positive PG events over GATES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(GATES ~3x </a:t>
            </a:r>
            <a:r>
              <a:rPr lang="en-US" dirty="0" err="1" smtClean="0"/>
              <a:t>w.r.t</a:t>
            </a:r>
            <a:r>
              <a:rPr lang="en-US" dirty="0" smtClean="0"/>
              <a:t>. baseline)</a:t>
            </a:r>
          </a:p>
        </p:txBody>
      </p:sp>
      <p:pic>
        <p:nvPicPr>
          <p:cNvPr id="4" name="Picture 3" descr="OffPeriod-Blackou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2720"/>
            <a:ext cx="45720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539" y="4838659"/>
            <a:ext cx="3325092" cy="36681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GATES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223" y="4838659"/>
            <a:ext cx="3258255" cy="36681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GATES + Blackout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8069000" y="2320518"/>
            <a:ext cx="803475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3491312" y="2320518"/>
            <a:ext cx="803475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6260170" y="2320518"/>
            <a:ext cx="1801246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1682482" y="2320518"/>
            <a:ext cx="1801246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Blackout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14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0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5"/>
    </mc:Choice>
    <mc:Fallback xmlns="">
      <p:transition xmlns:p14="http://schemas.microsoft.com/office/powerpoint/2010/main" spd="slow" advTm="195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Blackout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Blackout</a:t>
            </a:r>
          </a:p>
          <a:p>
            <a:pPr lvl="1"/>
            <a:r>
              <a:rPr lang="en-US" dirty="0" smtClean="0"/>
              <a:t>GATES and Blackout is independent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lead to overaggressive</a:t>
            </a:r>
            <a:br>
              <a:rPr lang="en-US" dirty="0" smtClean="0"/>
            </a:br>
            <a:r>
              <a:rPr lang="en-US" dirty="0" smtClean="0"/>
              <a:t>power gating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Blackout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15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grpSp>
        <p:nvGrpSpPr>
          <p:cNvPr id="7" name="Group 23"/>
          <p:cNvGrpSpPr/>
          <p:nvPr/>
        </p:nvGrpSpPr>
        <p:grpSpPr>
          <a:xfrm>
            <a:off x="4901927" y="2302752"/>
            <a:ext cx="733861" cy="3702215"/>
            <a:chOff x="3048000" y="2057400"/>
            <a:chExt cx="838200" cy="3276600"/>
          </a:xfrm>
        </p:grpSpPr>
        <p:sp>
          <p:nvSpPr>
            <p:cNvPr id="8" name="Rounded Rectangle 7"/>
            <p:cNvSpPr/>
            <p:nvPr/>
          </p:nvSpPr>
          <p:spPr>
            <a:xfrm>
              <a:off x="3048000" y="2057400"/>
              <a:ext cx="8382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24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05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24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05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24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5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24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05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24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05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24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05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24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505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24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05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02502" y="2302752"/>
            <a:ext cx="733861" cy="3702215"/>
            <a:chOff x="3048000" y="2057400"/>
            <a:chExt cx="838200" cy="3276600"/>
          </a:xfrm>
        </p:grpSpPr>
        <p:sp>
          <p:nvSpPr>
            <p:cNvPr id="26" name="Rounded Rectangle 25"/>
            <p:cNvSpPr/>
            <p:nvPr/>
          </p:nvSpPr>
          <p:spPr>
            <a:xfrm>
              <a:off x="3048000" y="2057400"/>
              <a:ext cx="8382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24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05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505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124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05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24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05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124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505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124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505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124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505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24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05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901926" y="5710801"/>
            <a:ext cx="1531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rPr>
              <a:t>     SP0                  SP1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Myriad Pro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452161" y="2302752"/>
            <a:ext cx="2372779" cy="629569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Warp Scheduler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(GATES)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45831" y="1712708"/>
            <a:ext cx="1064704" cy="3556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Idle Detect</a:t>
            </a:r>
          </a:p>
        </p:txBody>
      </p:sp>
      <p:cxnSp>
        <p:nvCxnSpPr>
          <p:cNvPr id="96" name="Straight Arrow Connector 95"/>
          <p:cNvCxnSpPr>
            <a:stCxn id="95" idx="1"/>
          </p:cNvCxnSpPr>
          <p:nvPr/>
        </p:nvCxnSpPr>
        <p:spPr>
          <a:xfrm flipH="1">
            <a:off x="6436363" y="1890508"/>
            <a:ext cx="609468" cy="43049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5" idx="1"/>
            <a:endCxn id="8" idx="0"/>
          </p:cNvCxnSpPr>
          <p:nvPr/>
        </p:nvCxnSpPr>
        <p:spPr>
          <a:xfrm flipH="1">
            <a:off x="5268858" y="1890508"/>
            <a:ext cx="1776973" cy="412244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4904917" y="2305742"/>
            <a:ext cx="733861" cy="3702215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712488" y="2305742"/>
            <a:ext cx="733861" cy="3702215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0" name="Rounded Rectangle 109"/>
          <p:cNvSpPr/>
          <p:nvPr/>
        </p:nvSpPr>
        <p:spPr>
          <a:xfrm rot="5400000">
            <a:off x="1631531" y="2984361"/>
            <a:ext cx="430491" cy="789234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INT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cxnSp>
        <p:nvCxnSpPr>
          <p:cNvPr id="111" name="Straight Arrow Connector 110"/>
          <p:cNvCxnSpPr>
            <a:stCxn id="110" idx="0"/>
            <a:endCxn id="107" idx="1"/>
          </p:cNvCxnSpPr>
          <p:nvPr/>
        </p:nvCxnSpPr>
        <p:spPr>
          <a:xfrm>
            <a:off x="2241394" y="3378979"/>
            <a:ext cx="2663523" cy="777871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367740" y="336151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3"/>
    </mc:Choice>
    <mc:Fallback xmlns="">
      <p:transition xmlns:p14="http://schemas.microsoft.com/office/powerpoint/2010/main" spd="slow" advTm="360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/>
      <p:bldP spid="107" grpId="0" animBg="1"/>
      <p:bldP spid="108" grpId="0" animBg="1"/>
      <p:bldP spid="110" grpId="0" animBg="1"/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Blackout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Coordinated Blackout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PG only when active warps</a:t>
            </a:r>
            <a:br>
              <a:rPr lang="en-US" dirty="0" smtClean="0"/>
            </a:br>
            <a:r>
              <a:rPr lang="en-US" dirty="0" smtClean="0"/>
              <a:t>count =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Blackout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16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grpSp>
        <p:nvGrpSpPr>
          <p:cNvPr id="7" name="Group 23"/>
          <p:cNvGrpSpPr/>
          <p:nvPr/>
        </p:nvGrpSpPr>
        <p:grpSpPr>
          <a:xfrm>
            <a:off x="4901927" y="2302752"/>
            <a:ext cx="733861" cy="3702215"/>
            <a:chOff x="3048000" y="2057400"/>
            <a:chExt cx="838200" cy="3276600"/>
          </a:xfrm>
        </p:grpSpPr>
        <p:sp>
          <p:nvSpPr>
            <p:cNvPr id="8" name="Rounded Rectangle 7"/>
            <p:cNvSpPr/>
            <p:nvPr/>
          </p:nvSpPr>
          <p:spPr>
            <a:xfrm>
              <a:off x="3048000" y="2057400"/>
              <a:ext cx="8382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24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05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24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05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24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05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24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05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24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05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124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05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24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505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24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05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02502" y="2302752"/>
            <a:ext cx="733861" cy="3702215"/>
            <a:chOff x="3048000" y="2057400"/>
            <a:chExt cx="838200" cy="3276600"/>
          </a:xfrm>
        </p:grpSpPr>
        <p:sp>
          <p:nvSpPr>
            <p:cNvPr id="26" name="Rounded Rectangle 25"/>
            <p:cNvSpPr/>
            <p:nvPr/>
          </p:nvSpPr>
          <p:spPr>
            <a:xfrm>
              <a:off x="3048000" y="2057400"/>
              <a:ext cx="8382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24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05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24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505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124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05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24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05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124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505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124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505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124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505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24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05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901926" y="5710801"/>
            <a:ext cx="1531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rPr>
              <a:t>     SP0                  SP1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Myriad Pro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452161" y="2302752"/>
            <a:ext cx="2372779" cy="629569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Warp Scheduler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(GATES)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45831" y="1712708"/>
            <a:ext cx="1064704" cy="3556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Idle Detect</a:t>
            </a:r>
          </a:p>
        </p:txBody>
      </p:sp>
      <p:cxnSp>
        <p:nvCxnSpPr>
          <p:cNvPr id="96" name="Straight Arrow Connector 95"/>
          <p:cNvCxnSpPr>
            <a:stCxn id="95" idx="1"/>
          </p:cNvCxnSpPr>
          <p:nvPr/>
        </p:nvCxnSpPr>
        <p:spPr>
          <a:xfrm flipH="1">
            <a:off x="6436363" y="1890508"/>
            <a:ext cx="609468" cy="43049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5" idx="1"/>
            <a:endCxn id="8" idx="0"/>
          </p:cNvCxnSpPr>
          <p:nvPr/>
        </p:nvCxnSpPr>
        <p:spPr>
          <a:xfrm flipH="1">
            <a:off x="5268858" y="1890508"/>
            <a:ext cx="1776973" cy="412244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4904917" y="2305742"/>
            <a:ext cx="733861" cy="3702215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51948" y="2947007"/>
            <a:ext cx="2829979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dirty="0" smtClean="0">
                <a:solidFill>
                  <a:srgbClr val="800000"/>
                </a:solidFill>
                <a:latin typeface="Myriad Pro"/>
                <a:cs typeface="Myriad Pro"/>
              </a:rPr>
              <a:t>Dynamic </a:t>
            </a:r>
            <a:r>
              <a:rPr lang="en-US" dirty="0">
                <a:solidFill>
                  <a:srgbClr val="800000"/>
                </a:solidFill>
                <a:latin typeface="Myriad Pro"/>
                <a:cs typeface="Myriad Pro"/>
              </a:rPr>
              <a:t>priority switching </a:t>
            </a:r>
            <a:r>
              <a:rPr lang="en-US" dirty="0" smtClean="0">
                <a:solidFill>
                  <a:srgbClr val="8000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800000"/>
                </a:solidFill>
                <a:latin typeface="Myriad Pro"/>
                <a:cs typeface="Myriad Pro"/>
              </a:rPr>
            </a:br>
            <a:r>
              <a:rPr lang="en-US" dirty="0" smtClean="0">
                <a:solidFill>
                  <a:srgbClr val="800000"/>
                </a:solidFill>
                <a:latin typeface="Myriad Pro"/>
                <a:cs typeface="Myriad Pro"/>
              </a:rPr>
              <a:t>is </a:t>
            </a:r>
            <a:r>
              <a:rPr lang="en-US" dirty="0">
                <a:solidFill>
                  <a:srgbClr val="800000"/>
                </a:solidFill>
                <a:latin typeface="Myriad Pro"/>
                <a:cs typeface="Myriad Pro"/>
              </a:rPr>
              <a:t>Blackout aware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45831" y="2302752"/>
            <a:ext cx="1410876" cy="64425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Active Warp </a:t>
            </a:r>
            <a:b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</a:b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Count Based</a:t>
            </a:r>
          </a:p>
        </p:txBody>
      </p:sp>
      <p:cxnSp>
        <p:nvCxnSpPr>
          <p:cNvPr id="52" name="Straight Arrow Connector 51"/>
          <p:cNvCxnSpPr>
            <a:stCxn id="51" idx="1"/>
          </p:cNvCxnSpPr>
          <p:nvPr/>
        </p:nvCxnSpPr>
        <p:spPr>
          <a:xfrm flipH="1">
            <a:off x="6433841" y="2624880"/>
            <a:ext cx="611990" cy="522686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 rot="5400000">
            <a:off x="1631532" y="3546988"/>
            <a:ext cx="430491" cy="789234"/>
          </a:xfrm>
          <a:prstGeom prst="roundRect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INT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cxnSp>
        <p:nvCxnSpPr>
          <p:cNvPr id="56" name="Straight Arrow Connector 55"/>
          <p:cNvCxnSpPr>
            <a:stCxn id="55" idx="0"/>
            <a:endCxn id="26" idx="1"/>
          </p:cNvCxnSpPr>
          <p:nvPr/>
        </p:nvCxnSpPr>
        <p:spPr>
          <a:xfrm>
            <a:off x="2241395" y="3941606"/>
            <a:ext cx="3461107" cy="212254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2682" y="33709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51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2"/>
    </mc:Choice>
    <mc:Fallback xmlns="">
      <p:transition xmlns:p14="http://schemas.microsoft.com/office/powerpoint/2010/main" spd="slow" advTm="6214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/>
      <p:bldP spid="107" grpId="0" animBg="1"/>
      <p:bldP spid="114" grpId="0"/>
      <p:bldP spid="51" grpId="0"/>
      <p:bldP spid="55" grpId="0" animBg="1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Blackout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 benchmarks still show poor performance</a:t>
            </a:r>
          </a:p>
          <a:p>
            <a:pPr lvl="1"/>
            <a:r>
              <a:rPr lang="en-US" dirty="0" smtClean="0"/>
              <a:t>Not enough active warps to hide forced idleness</a:t>
            </a:r>
          </a:p>
          <a:p>
            <a:r>
              <a:rPr lang="en-US" dirty="0" smtClean="0"/>
              <a:t>Goal is as close to 0% overhead as possible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5934"/>
            <a:ext cx="9144000" cy="3657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2301378" y="1651500"/>
            <a:ext cx="461578" cy="160100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3141073" y="1651500"/>
            <a:ext cx="461578" cy="160100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6565590" y="1651501"/>
            <a:ext cx="461578" cy="160100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1022414" y="1651500"/>
            <a:ext cx="461578" cy="160100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0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37"/>
    </mc:Choice>
    <mc:Fallback xmlns="">
      <p:transition xmlns:p14="http://schemas.microsoft.com/office/powerpoint/2010/main" spd="slow" advTm="224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Adaptive Idle Detect</a:t>
            </a:r>
          </a:p>
          <a:p>
            <a:r>
              <a:rPr lang="en-US" sz="2400" dirty="0" smtClean="0"/>
              <a:t>Reducing Worst </a:t>
            </a:r>
            <a:r>
              <a:rPr lang="en-US" sz="2400" dirty="0"/>
              <a:t>C</a:t>
            </a:r>
            <a:r>
              <a:rPr lang="en-US" sz="2400" dirty="0" smtClean="0"/>
              <a:t>ase Blackout Impact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Adaptive Idle Detect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18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835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"/>
    </mc:Choice>
    <mc:Fallback xmlns="">
      <p:transition xmlns:p14="http://schemas.microsoft.com/office/powerpoint/2010/main" spd="slow" advTm="5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Idle Detect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change idle detect to avoid aggressive PG</a:t>
            </a:r>
          </a:p>
          <a:p>
            <a:r>
              <a:rPr lang="en-US" dirty="0" smtClean="0"/>
              <a:t>Infer performance loss due to Blackout</a:t>
            </a:r>
          </a:p>
          <a:p>
            <a:pPr lvl="1"/>
            <a:r>
              <a:rPr lang="en-US" dirty="0" smtClean="0"/>
              <a:t>“Critical Wakeup” – Wakeup that occur the moment blackout period ends</a:t>
            </a:r>
            <a:endParaRPr lang="en-US" dirty="0"/>
          </a:p>
        </p:txBody>
      </p:sp>
      <p:pic>
        <p:nvPicPr>
          <p:cNvPr id="4" name="Picture 3" descr="CriticalWakeupCorrelatio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2" y="2840603"/>
            <a:ext cx="6095286" cy="3170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1525481" y="5320721"/>
            <a:ext cx="5762225" cy="36415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35286" y="5181344"/>
            <a:ext cx="3325092" cy="5769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High Correlation</a:t>
            </a:r>
            <a:b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</a:b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</a:t>
            </a:r>
            <a:r>
              <a:rPr kumimoji="0" lang="en-US" sz="16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vs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Runtime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Adaptive Idle Detect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19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5"/>
    </mc:Choice>
    <mc:Fallback xmlns="">
      <p:transition xmlns:p14="http://schemas.microsoft.com/office/powerpoint/2010/main" spd="slow" advTm="65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934"/>
            <a:ext cx="4872391" cy="5342466"/>
          </a:xfrm>
        </p:spPr>
        <p:txBody>
          <a:bodyPr/>
          <a:lstStyle/>
          <a:p>
            <a:r>
              <a:rPr lang="en-US" dirty="0"/>
              <a:t>Execution unit accounts for majority of energy consumption in </a:t>
            </a:r>
            <a:r>
              <a:rPr lang="en-US" dirty="0" smtClean="0"/>
              <a:t>GPGPU, </a:t>
            </a:r>
            <a:br>
              <a:rPr lang="en-US" dirty="0" smtClean="0"/>
            </a:br>
            <a:r>
              <a:rPr lang="en-US" dirty="0" smtClean="0"/>
              <a:t>even more </a:t>
            </a:r>
            <a:r>
              <a:rPr lang="en-US" dirty="0"/>
              <a:t>than </a:t>
            </a:r>
            <a:r>
              <a:rPr lang="en-US" dirty="0" err="1" smtClean="0"/>
              <a:t>Mem</a:t>
            </a:r>
            <a:r>
              <a:rPr lang="en-US" dirty="0" smtClean="0"/>
              <a:t> and </a:t>
            </a:r>
            <a:r>
              <a:rPr lang="en-US" dirty="0" err="1" smtClean="0"/>
              <a:t>Reg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Leakage energy is becoming a greater concern with technology scaling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4733967"/>
            <a:ext cx="8229600" cy="1135383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Traditional microprocessor power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gating techniques are ineffective in GPGPUs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590" y="797456"/>
            <a:ext cx="3814409" cy="3206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29590" y="4003944"/>
            <a:ext cx="3814409" cy="5773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Component Energy Breakdown </a:t>
            </a:r>
            <a:b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</a:b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for GTX480</a:t>
            </a:r>
            <a:r>
              <a:rPr kumimoji="0" lang="en-US" sz="1400" b="1" u="none" strike="noStrike" kern="1200" cap="none" spc="0" normalizeH="0" baseline="3000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[1]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5925372"/>
            <a:ext cx="9143998" cy="3790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0" lang="en-US" sz="8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[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1] 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J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. 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Leng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, T. Hetherington, A. 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ElTantawy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, S. 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Gilani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, N. S. Kim, T. M. 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Aamodt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, and V. J. 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Reddi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, “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GPUWattch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: enabling energy optimizations in GPGPUs,” presented at the ISCA '13: Proceedings of the 40th Annual International Symposium on Computer Architecture, 2013.</a:t>
            </a:r>
            <a:endParaRPr kumimoji="0" lang="en-US" sz="8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Overview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9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65"/>
    </mc:Choice>
    <mc:Fallback xmlns="">
      <p:transition xmlns:p14="http://schemas.microsoft.com/office/powerpoint/2010/main" spd="slow" advTm="499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Idle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idle detect values for INT and FP </a:t>
            </a:r>
            <a:r>
              <a:rPr lang="en-US" dirty="0" smtClean="0"/>
              <a:t>pipelines</a:t>
            </a:r>
          </a:p>
          <a:p>
            <a:r>
              <a:rPr lang="en-US" dirty="0" smtClean="0"/>
              <a:t>Break execution time into epoch (1000 cycles)</a:t>
            </a:r>
          </a:p>
          <a:p>
            <a:r>
              <a:rPr lang="en-US" dirty="0" smtClean="0"/>
              <a:t>If critical wakeup &gt; threshold, </a:t>
            </a:r>
            <a:r>
              <a:rPr lang="en-US" dirty="0" err="1" smtClean="0"/>
              <a:t>idleDetect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Conservatively decrement </a:t>
            </a:r>
            <a:r>
              <a:rPr lang="en-US" dirty="0" err="1" smtClean="0"/>
              <a:t>idleDetect</a:t>
            </a:r>
            <a:r>
              <a:rPr lang="en-US" dirty="0" smtClean="0"/>
              <a:t> every 4 epochs</a:t>
            </a:r>
          </a:p>
          <a:p>
            <a:r>
              <a:rPr lang="en-US" dirty="0" smtClean="0"/>
              <a:t>Bound idle detect between 5 – 10 cycles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0249634"/>
              </p:ext>
            </p:extLst>
          </p:nvPr>
        </p:nvGraphicFramePr>
        <p:xfrm>
          <a:off x="2057822" y="3312820"/>
          <a:ext cx="5176385" cy="293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2039" y="4199151"/>
            <a:ext cx="3423823" cy="914400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Warped Gates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Adaptive Idle Detect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20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8"/>
    </mc:Choice>
    <mc:Fallback xmlns="">
      <p:transition xmlns:p14="http://schemas.microsoft.com/office/powerpoint/2010/main" spd="slow" advTm="3165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chitecturalSuppor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" y="1398747"/>
            <a:ext cx="9045191" cy="4398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Support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7967" y="2496624"/>
            <a:ext cx="2049111" cy="31927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2-bit type indicator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1525479" y="2834303"/>
            <a:ext cx="628215" cy="1085869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3554" y="5067848"/>
            <a:ext cx="2957947" cy="7295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2 counters keep track of number </a:t>
            </a:r>
            <a:b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</a:b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of INT/FP </a:t>
            </a:r>
            <a:r>
              <a:rPr kumimoji="0" lang="en-US" sz="16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instr</a:t>
            </a: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in active subset.</a:t>
            </a:r>
            <a:b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</a:b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Used to determine dynamic priority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071591" y="4277593"/>
            <a:ext cx="1740002" cy="692116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5874311" y="3707975"/>
            <a:ext cx="1343080" cy="42556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5874311" y="4467783"/>
            <a:ext cx="1414070" cy="1227659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Architectural Support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21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2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5"/>
    </mc:Choice>
    <mc:Fallback xmlns="">
      <p:transition xmlns:p14="http://schemas.microsoft.com/office/powerpoint/2010/main" spd="slow" advTm="6813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Evaluation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Evaluation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22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903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0"/>
    </mc:Choice>
    <mc:Fallback xmlns="">
      <p:transition xmlns:p14="http://schemas.microsoft.com/office/powerpoint/2010/main" spd="slow" advTm="31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v3.0.2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GTX480</a:t>
            </a:r>
          </a:p>
          <a:p>
            <a:r>
              <a:rPr lang="en-US" dirty="0" err="1" smtClean="0"/>
              <a:t>GPUWattch</a:t>
            </a:r>
            <a:r>
              <a:rPr lang="en-US" dirty="0" smtClean="0"/>
              <a:t> and </a:t>
            </a:r>
            <a:r>
              <a:rPr lang="en-US" dirty="0" err="1" smtClean="0"/>
              <a:t>McPAT</a:t>
            </a:r>
            <a:r>
              <a:rPr lang="en-US" dirty="0" smtClean="0"/>
              <a:t> for Energy and Area estimation</a:t>
            </a:r>
          </a:p>
          <a:p>
            <a:r>
              <a:rPr lang="en-US" dirty="0" smtClean="0"/>
              <a:t>18 Benchmarks from ISPASS, </a:t>
            </a:r>
            <a:r>
              <a:rPr lang="en-US" dirty="0" err="1" smtClean="0"/>
              <a:t>Rodinia</a:t>
            </a:r>
            <a:r>
              <a:rPr lang="en-US" dirty="0" smtClean="0"/>
              <a:t>, Parboil</a:t>
            </a:r>
          </a:p>
          <a:p>
            <a:r>
              <a:rPr lang="en-US" dirty="0" smtClean="0"/>
              <a:t>Power Gating parameters</a:t>
            </a:r>
          </a:p>
          <a:p>
            <a:pPr lvl="1"/>
            <a:r>
              <a:rPr lang="en-US" dirty="0" smtClean="0"/>
              <a:t>Wakeup delay – 3 cycles</a:t>
            </a:r>
          </a:p>
          <a:p>
            <a:pPr lvl="1"/>
            <a:r>
              <a:rPr lang="en-US" dirty="0" smtClean="0"/>
              <a:t>Breakeven time – 14 cycles</a:t>
            </a:r>
          </a:p>
          <a:p>
            <a:pPr lvl="1"/>
            <a:r>
              <a:rPr lang="en-US" dirty="0" smtClean="0"/>
              <a:t>Idle detect – 5 cycles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Evaluation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23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467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07"/>
    </mc:Choice>
    <mc:Fallback xmlns="">
      <p:transition xmlns:p14="http://schemas.microsoft.com/office/powerpoint/2010/main" spd="slow" advTm="215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 Wakeups /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Coalescing idle periods – fewer, but longer, idle periods</a:t>
            </a:r>
          </a:p>
          <a:p>
            <a:r>
              <a:rPr lang="en-US" dirty="0" smtClean="0"/>
              <a:t>Blackout reduces PG overhead by 26%</a:t>
            </a:r>
          </a:p>
          <a:p>
            <a:r>
              <a:rPr lang="en-US" dirty="0" smtClean="0"/>
              <a:t>Warped Gates reduces PG overhead by 46%</a:t>
            </a:r>
            <a:endParaRPr lang="en-US" dirty="0"/>
          </a:p>
        </p:txBody>
      </p:sp>
      <p:pic>
        <p:nvPicPr>
          <p:cNvPr id="4" name="Picture 3" descr="NormalizedWakeup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5" y="905934"/>
            <a:ext cx="7772400" cy="36576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Evaluation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24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214365" y="1706573"/>
            <a:ext cx="611990" cy="522686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08151" y="1976201"/>
            <a:ext cx="611990" cy="522686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04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1"/>
    </mc:Choice>
    <mc:Fallback xmlns="">
      <p:transition xmlns:p14="http://schemas.microsoft.com/office/powerpoint/2010/main" spd="slow" advTm="4068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Unit Static Energy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Blackout/Warped Gates is able to save energy when </a:t>
            </a:r>
            <a:r>
              <a:rPr lang="en-US" dirty="0" err="1" smtClean="0"/>
              <a:t>ConvPG</a:t>
            </a:r>
            <a:r>
              <a:rPr lang="en-US" dirty="0" smtClean="0"/>
              <a:t> cannot</a:t>
            </a:r>
          </a:p>
          <a:p>
            <a:r>
              <a:rPr lang="en-US" dirty="0" smtClean="0"/>
              <a:t>Warped Gates saves ~1.5x static energy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dirty="0" err="1" smtClean="0"/>
              <a:t>ConvPG</a:t>
            </a:r>
            <a:endParaRPr lang="en-US" dirty="0"/>
          </a:p>
        </p:txBody>
      </p:sp>
      <p:pic>
        <p:nvPicPr>
          <p:cNvPr id="4" name="Picture 3" descr="IntStaticEnergyB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934"/>
            <a:ext cx="9144000" cy="3652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2290089" y="2300112"/>
            <a:ext cx="461578" cy="944424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5702155" y="2300112"/>
            <a:ext cx="461578" cy="944424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H="1">
            <a:off x="1031378" y="2300112"/>
            <a:ext cx="461578" cy="944424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8682422" y="1679222"/>
            <a:ext cx="461578" cy="1227667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Evaluation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25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8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6"/>
    </mc:Choice>
    <mc:Fallback xmlns="">
      <p:transition xmlns:p14="http://schemas.microsoft.com/office/powerpoint/2010/main" spd="slow" advTm="3493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Unit </a:t>
            </a:r>
            <a:r>
              <a:rPr lang="en-US" dirty="0"/>
              <a:t>Static Energy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Warped Gates save ~1.5x static energy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dirty="0" err="1" smtClean="0"/>
              <a:t>ConvPG</a:t>
            </a:r>
            <a:endParaRPr lang="en-US" dirty="0" smtClean="0"/>
          </a:p>
          <a:p>
            <a:pPr lvl="1"/>
            <a:r>
              <a:rPr lang="en-US" dirty="0" smtClean="0"/>
              <a:t>(Ignores Integer only benchmarks)</a:t>
            </a:r>
            <a:endParaRPr lang="en-US" dirty="0"/>
          </a:p>
        </p:txBody>
      </p:sp>
      <p:pic>
        <p:nvPicPr>
          <p:cNvPr id="4" name="Picture 3" descr="FpStaticEnergyB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934"/>
            <a:ext cx="91440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8682422" y="1580444"/>
            <a:ext cx="461578" cy="1326445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Evaluation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26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8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7"/>
    </mc:Choice>
    <mc:Fallback xmlns="">
      <p:transition xmlns:p14="http://schemas.microsoft.com/office/powerpoint/2010/main" spd="slow" advTm="116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</a:t>
            </a:r>
            <a:r>
              <a:rPr lang="nl-NL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Blackout has high overhead due to aggressive PG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ConvPG</a:t>
            </a:r>
            <a:r>
              <a:rPr lang="en-US" dirty="0" smtClean="0"/>
              <a:t> and Warped Gates has ~1% overhead</a:t>
            </a:r>
            <a:endParaRPr lang="en-US" dirty="0"/>
          </a:p>
        </p:txBody>
      </p:sp>
      <p:pic>
        <p:nvPicPr>
          <p:cNvPr id="4" name="Picture 3" descr="PerformanceImpac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934"/>
            <a:ext cx="9144000" cy="36576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Evaluation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27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2818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42"/>
    </mc:Choice>
    <mc:Fallback xmlns="">
      <p:transition xmlns:p14="http://schemas.microsoft.com/office/powerpoint/2010/main" spd="slow" advTm="221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units – largest energy usage  in GPGPUs</a:t>
            </a:r>
          </a:p>
          <a:p>
            <a:r>
              <a:rPr lang="en-US" dirty="0" smtClean="0"/>
              <a:t>Static energy becoming increasingly important</a:t>
            </a:r>
          </a:p>
          <a:p>
            <a:r>
              <a:rPr lang="en-US" dirty="0" smtClean="0"/>
              <a:t>Traditional microprocessor power gating techniques ineffective in GPGPUs due to short idle periods</a:t>
            </a:r>
          </a:p>
          <a:p>
            <a:r>
              <a:rPr lang="en-US" dirty="0" smtClean="0"/>
              <a:t>GATES – Scheduler level technique to increase idle periods by coalescing instruction type issues</a:t>
            </a:r>
          </a:p>
          <a:p>
            <a:r>
              <a:rPr lang="en-US" dirty="0" smtClean="0"/>
              <a:t>Blackout – Forced idleness of execution unit to avoid negative power gating events</a:t>
            </a:r>
          </a:p>
          <a:p>
            <a:r>
              <a:rPr lang="en-US" dirty="0" smtClean="0"/>
              <a:t>Adaptive Idle Detect – Limit performance impact</a:t>
            </a:r>
            <a:endParaRPr lang="en-US" dirty="0"/>
          </a:p>
          <a:p>
            <a:r>
              <a:rPr lang="en-US" dirty="0" smtClean="0"/>
              <a:t>Warped Gates able to save 1.5x more static power than traditional microprocessor techniques, with negligible performance loss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Conclusion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28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1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57"/>
    </mc:Choice>
    <mc:Fallback xmlns="">
      <p:transition xmlns:p14="http://schemas.microsoft.com/office/powerpoint/2010/main" spd="slow" advTm="766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66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66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66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66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66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66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990000"/>
                </a:solidFill>
              </a:rPr>
              <a:t>Thank you!</a:t>
            </a:r>
            <a:br>
              <a:rPr lang="en-US" sz="4000" dirty="0" smtClean="0">
                <a:solidFill>
                  <a:srgbClr val="990000"/>
                </a:solidFill>
              </a:rPr>
            </a:br>
            <a:endParaRPr lang="en-US" sz="4000" dirty="0">
              <a:solidFill>
                <a:srgbClr val="990000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990000"/>
                </a:solidFill>
              </a:rPr>
              <a:t>Questions?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Conclusion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</a:t>
            </a:r>
            <a:fld id="{0B8BBD9A-53CC-A94D-9A76-B033C59C389C}" type="slidenum">
              <a:rPr kumimoji="0" lang="en-US" sz="1100" b="1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29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1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7"/>
    </mc:Choice>
    <mc:Fallback xmlns="">
      <p:transition xmlns:p14="http://schemas.microsoft.com/office/powerpoint/2010/main" spd="slow" advTm="97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Overview (GTX480)</a:t>
            </a:r>
            <a:endParaRPr lang="en-US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99401"/>
              </p:ext>
            </p:extLst>
          </p:nvPr>
        </p:nvGraphicFramePr>
        <p:xfrm>
          <a:off x="289000" y="1146628"/>
          <a:ext cx="1409157" cy="947940"/>
        </p:xfrm>
        <a:graphic>
          <a:graphicData uri="http://schemas.openxmlformats.org/drawingml/2006/table">
            <a:tbl>
              <a:tblPr firstRow="1" bandRow="1"/>
              <a:tblGrid>
                <a:gridCol w="247813"/>
                <a:gridCol w="863857"/>
                <a:gridCol w="297487"/>
              </a:tblGrid>
              <a:tr h="2061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 V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 Dec_INST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9311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 V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 Dec_INST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676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 V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 Dec_INST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  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35" name="Rounded Rectangle 134"/>
          <p:cNvSpPr/>
          <p:nvPr/>
        </p:nvSpPr>
        <p:spPr>
          <a:xfrm>
            <a:off x="4067994" y="1053853"/>
            <a:ext cx="3018836" cy="407530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grpSp>
        <p:nvGrpSpPr>
          <p:cNvPr id="136" name="Group 23"/>
          <p:cNvGrpSpPr/>
          <p:nvPr/>
        </p:nvGrpSpPr>
        <p:grpSpPr>
          <a:xfrm>
            <a:off x="5402286" y="1226049"/>
            <a:ext cx="733861" cy="3702215"/>
            <a:chOff x="3048000" y="2057400"/>
            <a:chExt cx="838200" cy="3276600"/>
          </a:xfrm>
        </p:grpSpPr>
        <p:sp>
          <p:nvSpPr>
            <p:cNvPr id="179" name="Rounded Rectangle 178"/>
            <p:cNvSpPr/>
            <p:nvPr/>
          </p:nvSpPr>
          <p:spPr>
            <a:xfrm>
              <a:off x="3048000" y="2057400"/>
              <a:ext cx="8382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3124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3505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124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505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3124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3505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3124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3505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3124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3505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124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3505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124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3505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3124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505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grpSp>
        <p:nvGrpSpPr>
          <p:cNvPr id="137" name="Group 24"/>
          <p:cNvGrpSpPr/>
          <p:nvPr/>
        </p:nvGrpSpPr>
        <p:grpSpPr>
          <a:xfrm>
            <a:off x="6202861" y="1226049"/>
            <a:ext cx="733861" cy="3702215"/>
            <a:chOff x="3048000" y="2057400"/>
            <a:chExt cx="838200" cy="3276600"/>
          </a:xfrm>
        </p:grpSpPr>
        <p:sp>
          <p:nvSpPr>
            <p:cNvPr id="162" name="Rounded Rectangle 161"/>
            <p:cNvSpPr/>
            <p:nvPr/>
          </p:nvSpPr>
          <p:spPr>
            <a:xfrm>
              <a:off x="3048000" y="2057400"/>
              <a:ext cx="8382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3124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505200" y="2133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3124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3505200" y="2514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3124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505200" y="2895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124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505200" y="3276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124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05200" y="3657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124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3505200" y="4038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3124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505200" y="4419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3124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3505200" y="4800600"/>
              <a:ext cx="304800" cy="304800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grpSp>
        <p:nvGrpSpPr>
          <p:cNvPr id="138" name="Group 148"/>
          <p:cNvGrpSpPr/>
          <p:nvPr/>
        </p:nvGrpSpPr>
        <p:grpSpPr>
          <a:xfrm>
            <a:off x="4740700" y="1226049"/>
            <a:ext cx="600431" cy="3702215"/>
            <a:chOff x="3581400" y="2057400"/>
            <a:chExt cx="685800" cy="3276600"/>
          </a:xfrm>
        </p:grpSpPr>
        <p:sp>
          <p:nvSpPr>
            <p:cNvPr id="145" name="Rounded Rectangle 144"/>
            <p:cNvSpPr/>
            <p:nvPr/>
          </p:nvSpPr>
          <p:spPr>
            <a:xfrm>
              <a:off x="3581400" y="2057400"/>
              <a:ext cx="685800" cy="327660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3657601" y="213360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3657601" y="231489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3657601" y="250825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3657601" y="268954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3663950" y="287655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3663950" y="305784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3663950" y="325120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3663950" y="343249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3663950" y="362585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3663950" y="380714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3663950" y="400050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663950" y="418179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3663950" y="436880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3663950" y="455009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3663950" y="4743450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3663950" y="4924742"/>
              <a:ext cx="533400" cy="12054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LD/ST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grpSp>
        <p:nvGrpSpPr>
          <p:cNvPr id="139" name="Group 160"/>
          <p:cNvGrpSpPr/>
          <p:nvPr/>
        </p:nvGrpSpPr>
        <p:grpSpPr>
          <a:xfrm>
            <a:off x="4234781" y="1240399"/>
            <a:ext cx="433645" cy="3695040"/>
            <a:chOff x="3162300" y="2070100"/>
            <a:chExt cx="495300" cy="3270250"/>
          </a:xfrm>
        </p:grpSpPr>
        <p:sp>
          <p:nvSpPr>
            <p:cNvPr id="140" name="Rounded Rectangle 139"/>
            <p:cNvSpPr/>
            <p:nvPr/>
          </p:nvSpPr>
          <p:spPr>
            <a:xfrm>
              <a:off x="3162300" y="2070100"/>
              <a:ext cx="495300" cy="327025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225800" y="2127250"/>
              <a:ext cx="381000" cy="698500"/>
            </a:xfrm>
            <a:prstGeom prst="round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SFU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3225800" y="2882900"/>
              <a:ext cx="381000" cy="698500"/>
            </a:xfrm>
            <a:prstGeom prst="round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SFU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25800" y="3632200"/>
              <a:ext cx="381000" cy="698500"/>
            </a:xfrm>
            <a:prstGeom prst="round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SFU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219450" y="4381500"/>
              <a:ext cx="381000" cy="698500"/>
            </a:xfrm>
            <a:prstGeom prst="round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SFU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190999" y="4634098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rPr>
              <a:t> SFU         LD/ST             SP0                  SP1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Myriad Pro"/>
            </a:endParaRPr>
          </a:p>
        </p:txBody>
      </p:sp>
      <p:grpSp>
        <p:nvGrpSpPr>
          <p:cNvPr id="121" name="Group 174"/>
          <p:cNvGrpSpPr/>
          <p:nvPr/>
        </p:nvGrpSpPr>
        <p:grpSpPr>
          <a:xfrm>
            <a:off x="7482316" y="1300908"/>
            <a:ext cx="1495409" cy="1530262"/>
            <a:chOff x="4861708" y="2123653"/>
            <a:chExt cx="1708024" cy="1354340"/>
          </a:xfrm>
        </p:grpSpPr>
        <p:sp>
          <p:nvSpPr>
            <p:cNvPr id="124" name="Rounded Rectangle 123"/>
            <p:cNvSpPr/>
            <p:nvPr/>
          </p:nvSpPr>
          <p:spPr>
            <a:xfrm>
              <a:off x="4861708" y="2123653"/>
              <a:ext cx="1708024" cy="1354340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5009683" y="2517582"/>
              <a:ext cx="641223" cy="520459"/>
            </a:xfrm>
            <a:prstGeom prst="round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INT Unit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009683" y="2215672"/>
              <a:ext cx="1434853" cy="184019"/>
            </a:xfrm>
            <a:prstGeom prst="roundRect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Operands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032693" y="3187542"/>
              <a:ext cx="1434853" cy="184019"/>
            </a:xfrm>
            <a:prstGeom prst="roundRect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Result Queue</a:t>
              </a: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5740027" y="2523340"/>
              <a:ext cx="641223" cy="520459"/>
            </a:xfrm>
            <a:prstGeom prst="round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FP Unit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5254091" y="2416944"/>
              <a:ext cx="45719" cy="103517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>
              <a:off x="6018937" y="2396824"/>
              <a:ext cx="60384" cy="120770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31" name="Down Arrow 130"/>
            <p:cNvSpPr/>
            <p:nvPr/>
          </p:nvSpPr>
          <p:spPr>
            <a:xfrm>
              <a:off x="5268474" y="3061026"/>
              <a:ext cx="45719" cy="103517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6024695" y="3066784"/>
              <a:ext cx="60384" cy="120770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</p:grpSp>
      <p:cxnSp>
        <p:nvCxnSpPr>
          <p:cNvPr id="122" name="Straight Connector 121"/>
          <p:cNvCxnSpPr/>
          <p:nvPr/>
        </p:nvCxnSpPr>
        <p:spPr>
          <a:xfrm flipV="1">
            <a:off x="6866153" y="1440067"/>
            <a:ext cx="637384" cy="317192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6851048" y="2078907"/>
            <a:ext cx="663917" cy="618536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12" name="Rounded Rectangle 111"/>
          <p:cNvSpPr/>
          <p:nvPr/>
        </p:nvSpPr>
        <p:spPr>
          <a:xfrm>
            <a:off x="2102320" y="2353431"/>
            <a:ext cx="1442546" cy="629569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Warp Scheduler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(2-level)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077152" y="3171925"/>
            <a:ext cx="1442546" cy="588469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Register File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128KB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092251" y="3915511"/>
            <a:ext cx="1442546" cy="344433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Execution Units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5" name="Down Arrow 114"/>
          <p:cNvSpPr/>
          <p:nvPr/>
        </p:nvSpPr>
        <p:spPr>
          <a:xfrm>
            <a:off x="2774501" y="3016469"/>
            <a:ext cx="45316" cy="146204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6" name="Down Arrow 115"/>
          <p:cNvSpPr/>
          <p:nvPr/>
        </p:nvSpPr>
        <p:spPr>
          <a:xfrm>
            <a:off x="2771990" y="3754042"/>
            <a:ext cx="47827" cy="15924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097292" y="4288153"/>
            <a:ext cx="1442546" cy="695324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64KB shared Memory/L1 cache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966373" y="949039"/>
            <a:ext cx="1661572" cy="4168259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SM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107361" y="1287222"/>
            <a:ext cx="1442546" cy="272914"/>
          </a:xfrm>
          <a:prstGeom prst="roundRect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Instruction Cache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3538053" y="1370292"/>
            <a:ext cx="575610" cy="2560803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Straight Connector 110"/>
          <p:cNvCxnSpPr/>
          <p:nvPr/>
        </p:nvCxnSpPr>
        <p:spPr>
          <a:xfrm>
            <a:off x="3538053" y="4239508"/>
            <a:ext cx="658788" cy="673102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03" name="Group 113"/>
          <p:cNvGrpSpPr/>
          <p:nvPr/>
        </p:nvGrpSpPr>
        <p:grpSpPr>
          <a:xfrm>
            <a:off x="1698162" y="1179102"/>
            <a:ext cx="1828464" cy="1186204"/>
            <a:chOff x="1104408" y="1876301"/>
            <a:chExt cx="1900051" cy="1187533"/>
          </a:xfrm>
        </p:grpSpPr>
        <p:sp>
          <p:nvSpPr>
            <p:cNvPr id="104" name="Rounded Rectangle 103"/>
            <p:cNvSpPr/>
            <p:nvPr/>
          </p:nvSpPr>
          <p:spPr>
            <a:xfrm>
              <a:off x="1518429" y="2244436"/>
              <a:ext cx="1486030" cy="819398"/>
            </a:xfrm>
            <a:prstGeom prst="roundRect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Fetch and decode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658954" y="2586836"/>
              <a:ext cx="1179251" cy="322613"/>
            </a:xfrm>
            <a:prstGeom prst="roundRect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0" tIns="0" rIns="0" bIns="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I_Buffer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104408" y="1876301"/>
              <a:ext cx="581891" cy="724395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>
            <a:xfrm>
              <a:off x="1116283" y="2802577"/>
              <a:ext cx="563848" cy="89985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93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Overview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3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457199" y="5235223"/>
            <a:ext cx="8520525" cy="9303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 accounts for 98% of Execution Unit Leakage Energy</a:t>
            </a:r>
          </a:p>
          <a:p>
            <a:r>
              <a:rPr lang="en-US" dirty="0" smtClean="0"/>
              <a:t>Execution units account for 68% of total on chip area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1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49"/>
    </mc:Choice>
    <mc:Fallback xmlns="">
      <p:transition xmlns:p14="http://schemas.microsoft.com/office/powerpoint/2010/main" spd="slow" advTm="937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Cuts off leakage current that flows </a:t>
            </a:r>
            <a:r>
              <a:rPr lang="en-US" sz="2100" dirty="0" smtClean="0"/>
              <a:t>through a </a:t>
            </a:r>
            <a:r>
              <a:rPr lang="en-US" sz="2100" dirty="0"/>
              <a:t>circuit </a:t>
            </a:r>
            <a:r>
              <a:rPr lang="en-US" sz="2100" dirty="0" smtClean="0"/>
              <a:t>block</a:t>
            </a:r>
          </a:p>
          <a:p>
            <a:r>
              <a:rPr lang="en-US" sz="2100" dirty="0" smtClean="0"/>
              <a:t>Power gate at SP granularity</a:t>
            </a:r>
            <a:endParaRPr lang="en-US" sz="2100" dirty="0"/>
          </a:p>
          <a:p>
            <a:r>
              <a:rPr lang="en-US" sz="2100" dirty="0"/>
              <a:t>Important Parameters:</a:t>
            </a:r>
          </a:p>
          <a:p>
            <a:pPr lvl="1"/>
            <a:r>
              <a:rPr lang="en-US" sz="2100" dirty="0"/>
              <a:t>Wakeup Delay – Time to return to </a:t>
            </a:r>
            <a:r>
              <a:rPr lang="en-US" sz="2100" dirty="0" err="1"/>
              <a:t>Vdd</a:t>
            </a:r>
            <a:r>
              <a:rPr lang="en-US" sz="2100" dirty="0"/>
              <a:t> (3 cycles)</a:t>
            </a:r>
          </a:p>
          <a:p>
            <a:pPr lvl="1"/>
            <a:r>
              <a:rPr lang="en-US" sz="2100" dirty="0"/>
              <a:t>Breakeven Time – # of consecutive power gated cycles required to compensate </a:t>
            </a:r>
            <a:r>
              <a:rPr lang="en-US" sz="2100" dirty="0" smtClean="0"/>
              <a:t>PG </a:t>
            </a:r>
            <a:r>
              <a:rPr lang="en-US" sz="2100" dirty="0"/>
              <a:t>energy overhead (9-24 cycles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Idle Detect - # of idle cycles before power gating</a:t>
            </a:r>
            <a:r>
              <a:rPr lang="en-US" sz="2100" baseline="30000" dirty="0" smtClean="0"/>
              <a:t>[2]</a:t>
            </a:r>
            <a:endParaRPr lang="en-US" sz="2100" dirty="0"/>
          </a:p>
        </p:txBody>
      </p:sp>
      <p:sp>
        <p:nvSpPr>
          <p:cNvPr id="43" name="TextBox 42"/>
          <p:cNvSpPr txBox="1"/>
          <p:nvPr/>
        </p:nvSpPr>
        <p:spPr>
          <a:xfrm>
            <a:off x="1980227" y="6008493"/>
            <a:ext cx="698292" cy="32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0188" y="3815263"/>
            <a:ext cx="430887" cy="16083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rPr>
              <a:t>Static Energy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Myriad Pro"/>
            </a:endParaRPr>
          </a:p>
        </p:txBody>
      </p:sp>
      <p:cxnSp>
        <p:nvCxnSpPr>
          <p:cNvPr id="61" name="Straight Arrow Connector 4"/>
          <p:cNvCxnSpPr/>
          <p:nvPr/>
        </p:nvCxnSpPr>
        <p:spPr>
          <a:xfrm>
            <a:off x="783157" y="5781429"/>
            <a:ext cx="309243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2" name="Straight Arrow Connector 5"/>
          <p:cNvCxnSpPr/>
          <p:nvPr/>
        </p:nvCxnSpPr>
        <p:spPr>
          <a:xfrm flipV="1">
            <a:off x="783157" y="3201157"/>
            <a:ext cx="0" cy="258027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2079984" y="4934222"/>
            <a:ext cx="498780" cy="1190957"/>
            <a:chOff x="3376285" y="5115217"/>
            <a:chExt cx="404668" cy="96624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3538152" y="5115217"/>
              <a:ext cx="0" cy="73269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3376285" y="5743242"/>
              <a:ext cx="404668" cy="3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t2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3157" y="3846225"/>
            <a:ext cx="2931944" cy="2278954"/>
            <a:chOff x="2324149" y="4232508"/>
            <a:chExt cx="2378732" cy="1848951"/>
          </a:xfrm>
        </p:grpSpPr>
        <p:sp>
          <p:nvSpPr>
            <p:cNvPr id="46" name="TextBox 45"/>
            <p:cNvSpPr txBox="1"/>
            <p:nvPr/>
          </p:nvSpPr>
          <p:spPr>
            <a:xfrm>
              <a:off x="2324149" y="5738218"/>
              <a:ext cx="404668" cy="3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4185621" y="4337178"/>
              <a:ext cx="0" cy="146539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>
            <a:xfrm flipV="1">
              <a:off x="4526813" y="4232508"/>
              <a:ext cx="0" cy="157006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2621434" y="5470625"/>
              <a:ext cx="379" cy="32191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469413" y="5743242"/>
              <a:ext cx="404668" cy="3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t1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23753" y="5743242"/>
              <a:ext cx="404668" cy="3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98213" y="5743242"/>
              <a:ext cx="404668" cy="3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t4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83157" y="4619675"/>
            <a:ext cx="2693411" cy="307777"/>
            <a:chOff x="2324149" y="4860021"/>
            <a:chExt cx="2185206" cy="249704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2324149" y="5069874"/>
              <a:ext cx="218520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ot"/>
              <a:tailEnd type="none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469413" y="4860021"/>
              <a:ext cx="971203" cy="24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Eoverhead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10472" y="3656981"/>
            <a:ext cx="579183" cy="30348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91763" y="4897288"/>
            <a:ext cx="3743816" cy="900963"/>
            <a:chOff x="2412263" y="5085252"/>
            <a:chExt cx="3037416" cy="730965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2486016" y="5483269"/>
              <a:ext cx="135797" cy="33294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</p:cxnSp>
        <p:cxnSp>
          <p:nvCxnSpPr>
            <p:cNvPr id="55" name="Straight Connector 46"/>
            <p:cNvCxnSpPr/>
            <p:nvPr/>
          </p:nvCxnSpPr>
          <p:spPr>
            <a:xfrm>
              <a:off x="2621813" y="5483269"/>
              <a:ext cx="152400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 flipV="1">
              <a:off x="4145813" y="5102269"/>
              <a:ext cx="381000" cy="3810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4526813" y="5085252"/>
              <a:ext cx="16186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</p:cxnSp>
        <p:cxnSp>
          <p:nvCxnSpPr>
            <p:cNvPr id="71" name="Curved Connector 70"/>
            <p:cNvCxnSpPr/>
            <p:nvPr/>
          </p:nvCxnSpPr>
          <p:spPr>
            <a:xfrm flipH="1" flipV="1">
              <a:off x="4571263" y="5101321"/>
              <a:ext cx="209550" cy="3365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4355362" y="5456921"/>
              <a:ext cx="1094317" cy="29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Overhead to sleep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and Wakeup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  <p:cxnSp>
          <p:nvCxnSpPr>
            <p:cNvPr id="59" name="Curved Connector 58"/>
            <p:cNvCxnSpPr>
              <a:stCxn id="60" idx="2"/>
            </p:cNvCxnSpPr>
            <p:nvPr/>
          </p:nvCxnSpPr>
          <p:spPr>
            <a:xfrm flipH="1">
              <a:off x="2621814" y="5298470"/>
              <a:ext cx="353394" cy="1584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412263" y="5148647"/>
              <a:ext cx="1125890" cy="1498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Overhead to Sleep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33506" y="3801429"/>
            <a:ext cx="2916785" cy="1980000"/>
            <a:chOff x="2446130" y="4196164"/>
            <a:chExt cx="2366433" cy="1606405"/>
          </a:xfrm>
        </p:grpSpPr>
        <p:grpSp>
          <p:nvGrpSpPr>
            <p:cNvPr id="5" name="Group 4"/>
            <p:cNvGrpSpPr/>
            <p:nvPr/>
          </p:nvGrpSpPr>
          <p:grpSpPr>
            <a:xfrm>
              <a:off x="2486016" y="4196164"/>
              <a:ext cx="2326547" cy="1606405"/>
              <a:chOff x="2486016" y="4196164"/>
              <a:chExt cx="2326547" cy="160640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486016" y="5802569"/>
                <a:ext cx="24280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9BBB59"/>
                </a:solidFill>
                <a:prstDash val="solid"/>
              </a:ln>
              <a:effectLst/>
            </p:spPr>
          </p:cxnSp>
          <p:sp>
            <p:nvSpPr>
              <p:cNvPr id="68" name="Freeform 67"/>
              <p:cNvSpPr/>
              <p:nvPr/>
            </p:nvSpPr>
            <p:spPr>
              <a:xfrm>
                <a:off x="2728816" y="4196164"/>
                <a:ext cx="1942405" cy="1606405"/>
              </a:xfrm>
              <a:custGeom>
                <a:avLst/>
                <a:gdLst>
                  <a:gd name="connsiteX0" fmla="*/ 0 w 1670050"/>
                  <a:gd name="connsiteY0" fmla="*/ 1169458 h 1169458"/>
                  <a:gd name="connsiteX1" fmla="*/ 450850 w 1670050"/>
                  <a:gd name="connsiteY1" fmla="*/ 972608 h 1169458"/>
                  <a:gd name="connsiteX2" fmla="*/ 1085850 w 1670050"/>
                  <a:gd name="connsiteY2" fmla="*/ 159808 h 1169458"/>
                  <a:gd name="connsiteX3" fmla="*/ 1670050 w 1670050"/>
                  <a:gd name="connsiteY3" fmla="*/ 13758 h 1169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0050" h="1169458">
                    <a:moveTo>
                      <a:pt x="0" y="1169458"/>
                    </a:moveTo>
                    <a:cubicBezTo>
                      <a:pt x="134937" y="1155170"/>
                      <a:pt x="269875" y="1140883"/>
                      <a:pt x="450850" y="972608"/>
                    </a:cubicBezTo>
                    <a:cubicBezTo>
                      <a:pt x="631825" y="804333"/>
                      <a:pt x="882650" y="319616"/>
                      <a:pt x="1085850" y="159808"/>
                    </a:cubicBezTo>
                    <a:cubicBezTo>
                      <a:pt x="1289050" y="0"/>
                      <a:pt x="1566333" y="35983"/>
                      <a:pt x="1670050" y="1375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4520463" y="4231371"/>
                <a:ext cx="2921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9BBB59"/>
                </a:solidFill>
                <a:prstDash val="solid"/>
              </a:ln>
              <a:effectLst/>
            </p:spPr>
          </p:cxnSp>
        </p:grpSp>
        <p:cxnSp>
          <p:nvCxnSpPr>
            <p:cNvPr id="75" name="Curved Connector 74"/>
            <p:cNvCxnSpPr>
              <a:stCxn id="76" idx="2"/>
            </p:cNvCxnSpPr>
            <p:nvPr/>
          </p:nvCxnSpPr>
          <p:spPr>
            <a:xfrm>
              <a:off x="3122405" y="4582962"/>
              <a:ext cx="574674" cy="26245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446130" y="4233377"/>
              <a:ext cx="1352550" cy="3495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Cumulative energy savings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042419" y="4062649"/>
            <a:ext cx="3101580" cy="1577928"/>
            <a:chOff x="6141196" y="4260203"/>
            <a:chExt cx="3101580" cy="1577928"/>
          </a:xfrm>
        </p:grpSpPr>
        <p:sp>
          <p:nvSpPr>
            <p:cNvPr id="116" name="Oval 115"/>
            <p:cNvSpPr/>
            <p:nvPr/>
          </p:nvSpPr>
          <p:spPr>
            <a:xfrm>
              <a:off x="7329239" y="4799227"/>
              <a:ext cx="974256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Wakeup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121" name="Straight Arrow Connector 120"/>
            <p:cNvCxnSpPr>
              <a:stCxn id="118" idx="6"/>
              <a:endCxn id="116" idx="1"/>
            </p:cNvCxnSpPr>
            <p:nvPr/>
          </p:nvCxnSpPr>
          <p:spPr>
            <a:xfrm>
              <a:off x="6144242" y="4747879"/>
              <a:ext cx="1327673" cy="106878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2" name="Straight Arrow Connector 121"/>
            <p:cNvCxnSpPr>
              <a:stCxn id="119" idx="6"/>
              <a:endCxn id="116" idx="3"/>
            </p:cNvCxnSpPr>
            <p:nvPr/>
          </p:nvCxnSpPr>
          <p:spPr>
            <a:xfrm flipV="1">
              <a:off x="6141196" y="5122881"/>
              <a:ext cx="1330719" cy="379391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 flipH="1">
              <a:off x="6675664" y="4862194"/>
              <a:ext cx="10829" cy="448026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124" name="Straight Arrow Connector 123"/>
            <p:cNvCxnSpPr>
              <a:stCxn id="116" idx="0"/>
              <a:endCxn id="114" idx="5"/>
            </p:cNvCxnSpPr>
            <p:nvPr/>
          </p:nvCxnSpPr>
          <p:spPr>
            <a:xfrm flipH="1" flipV="1">
              <a:off x="7564827" y="4260203"/>
              <a:ext cx="251540" cy="539024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7" name="Straight Arrow Connector 126"/>
            <p:cNvCxnSpPr>
              <a:stCxn id="117" idx="7"/>
              <a:endCxn id="116" idx="4"/>
            </p:cNvCxnSpPr>
            <p:nvPr/>
          </p:nvCxnSpPr>
          <p:spPr>
            <a:xfrm flipV="1">
              <a:off x="7333838" y="5178411"/>
              <a:ext cx="482529" cy="65972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7726267" y="4270075"/>
              <a:ext cx="15165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Cycles&gt;wakeup_delay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000971" y="3606464"/>
            <a:ext cx="1643094" cy="2045880"/>
            <a:chOff x="5099748" y="3804018"/>
            <a:chExt cx="1643094" cy="2045880"/>
          </a:xfrm>
        </p:grpSpPr>
        <p:sp>
          <p:nvSpPr>
            <p:cNvPr id="115" name="Oval 114"/>
            <p:cNvSpPr/>
            <p:nvPr/>
          </p:nvSpPr>
          <p:spPr>
            <a:xfrm>
              <a:off x="5099748" y="4064567"/>
              <a:ext cx="1365182" cy="1785331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Uncompensated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457071" y="4558287"/>
              <a:ext cx="687171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Cycle 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5374618" y="5312680"/>
              <a:ext cx="766578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Cycle 1+BET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757908" y="4973032"/>
              <a:ext cx="19851" cy="304101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125" name="Straight Arrow Connector 124"/>
            <p:cNvCxnSpPr>
              <a:stCxn id="114" idx="2"/>
              <a:endCxn id="115" idx="7"/>
            </p:cNvCxnSpPr>
            <p:nvPr/>
          </p:nvCxnSpPr>
          <p:spPr>
            <a:xfrm flipH="1">
              <a:off x="6265004" y="4126141"/>
              <a:ext cx="358889" cy="199882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5414310" y="3804018"/>
              <a:ext cx="1328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Cycles&gt;idle_detect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65727" y="5585047"/>
            <a:ext cx="2240635" cy="379184"/>
            <a:chOff x="5264504" y="5782601"/>
            <a:chExt cx="2240635" cy="379184"/>
          </a:xfrm>
        </p:grpSpPr>
        <p:sp>
          <p:nvSpPr>
            <p:cNvPr id="117" name="Oval 116"/>
            <p:cNvSpPr/>
            <p:nvPr/>
          </p:nvSpPr>
          <p:spPr>
            <a:xfrm>
              <a:off x="6335420" y="5782601"/>
              <a:ext cx="1169719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Compensated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126" name="Straight Arrow Connector 125"/>
            <p:cNvCxnSpPr>
              <a:stCxn id="115" idx="4"/>
              <a:endCxn id="117" idx="2"/>
            </p:cNvCxnSpPr>
            <p:nvPr/>
          </p:nvCxnSpPr>
          <p:spPr>
            <a:xfrm>
              <a:off x="5768228" y="5849898"/>
              <a:ext cx="567192" cy="122295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5264504" y="5949779"/>
              <a:ext cx="1328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Cycles&gt;BET time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525116" y="3473894"/>
            <a:ext cx="1102373" cy="644285"/>
            <a:chOff x="6623893" y="3671448"/>
            <a:chExt cx="1102373" cy="644285"/>
          </a:xfrm>
        </p:grpSpPr>
        <p:sp>
          <p:nvSpPr>
            <p:cNvPr id="114" name="Oval 113"/>
            <p:cNvSpPr/>
            <p:nvPr/>
          </p:nvSpPr>
          <p:spPr>
            <a:xfrm>
              <a:off x="6623893" y="3936549"/>
              <a:ext cx="1102373" cy="379184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ea typeface="+mn-ea"/>
                  <a:cs typeface="Myriad Pro"/>
                </a:rPr>
                <a:t>Idle_detect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ea typeface="+mn-ea"/>
                <a:cs typeface="Myriad Pro"/>
              </a:endParaRPr>
            </a:p>
          </p:txBody>
        </p:sp>
        <p:cxnSp>
          <p:nvCxnSpPr>
            <p:cNvPr id="107" name="Curved Connector 106"/>
            <p:cNvCxnSpPr/>
            <p:nvPr/>
          </p:nvCxnSpPr>
          <p:spPr>
            <a:xfrm rot="16200000" flipH="1" flipV="1">
              <a:off x="7081960" y="3792086"/>
              <a:ext cx="55530" cy="344452"/>
            </a:xfrm>
            <a:prstGeom prst="curvedConnector3">
              <a:avLst>
                <a:gd name="adj1" fmla="val -366092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7279219" y="3671448"/>
              <a:ext cx="3255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Myriad Pro"/>
                </a:rPr>
                <a:t>Busy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Myriad Pro"/>
              </a:endParaRPr>
            </a:p>
          </p:txBody>
        </p:sp>
      </p:grpSp>
      <p:sp>
        <p:nvSpPr>
          <p:cNvPr id="136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Overview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4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72957" y="5860913"/>
            <a:ext cx="1778000" cy="3556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Breakeven</a:t>
            </a:r>
            <a:r>
              <a:rPr kumimoji="0" lang="en-US" sz="16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Time</a:t>
            </a:r>
            <a:endParaRPr kumimoji="0" lang="en-US" sz="16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2279497" y="5860913"/>
            <a:ext cx="399022" cy="14758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8" idx="6"/>
            <a:endCxn id="116" idx="1"/>
          </p:cNvCxnSpPr>
          <p:nvPr/>
        </p:nvCxnSpPr>
        <p:spPr>
          <a:xfrm>
            <a:off x="6045465" y="4550325"/>
            <a:ext cx="1327673" cy="106878"/>
          </a:xfrm>
          <a:prstGeom prst="straightConnector1">
            <a:avLst/>
          </a:prstGeom>
          <a:ln w="38100" cmpd="sng"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9" idx="6"/>
            <a:endCxn id="116" idx="3"/>
          </p:cNvCxnSpPr>
          <p:nvPr/>
        </p:nvCxnSpPr>
        <p:spPr>
          <a:xfrm flipV="1">
            <a:off x="6042419" y="4925327"/>
            <a:ext cx="1330719" cy="379391"/>
          </a:xfrm>
          <a:prstGeom prst="straightConnector1">
            <a:avLst/>
          </a:prstGeom>
          <a:ln w="38100" cmpd="sng"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75002" y="4664502"/>
            <a:ext cx="10829" cy="448026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ysDash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8023811" y="5423572"/>
            <a:ext cx="1157441" cy="7754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0" lang="en-US" sz="8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[</a:t>
            </a:r>
            <a:r>
              <a:rPr lang="en-US" sz="800" noProof="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2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] Z. Hu, 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et. al. </a:t>
            </a:r>
            <a:r>
              <a:rPr lang="en-US" sz="800" dirty="0" err="1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Microarchitectural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 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techniques for power gating of execution units. 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 In ISLPED 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’04.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2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67"/>
    </mc:Choice>
    <mc:Fallback xmlns="">
      <p:transition xmlns:p14="http://schemas.microsoft.com/office/powerpoint/2010/main" spd="slow" advTm="1199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/>
      <p:bldP spid="44" grpId="0"/>
      <p:bldP spid="72" grpId="0" animBg="1"/>
      <p:bldP spid="82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Power Gating Challenges in GPGPUs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Challenges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5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364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9"/>
    </mc:Choice>
    <mc:Fallback xmlns="">
      <p:transition xmlns:p14="http://schemas.microsoft.com/office/powerpoint/2010/main" spd="slow" advTm="40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 Challenges in GPGPUs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microprocessors experience idle periods many 10s of cycles long</a:t>
            </a:r>
            <a:r>
              <a:rPr lang="en-US" baseline="30000" dirty="0" smtClean="0"/>
              <a:t>[3]</a:t>
            </a:r>
          </a:p>
          <a:p>
            <a:r>
              <a:rPr lang="en-US" dirty="0" smtClean="0"/>
              <a:t>Int. Unit Idle </a:t>
            </a:r>
            <a:r>
              <a:rPr lang="en-US" dirty="0"/>
              <a:t>period length distribution for </a:t>
            </a:r>
            <a:r>
              <a:rPr lang="en-US" dirty="0" smtClean="0">
                <a:latin typeface="Courier"/>
                <a:cs typeface="Courier"/>
              </a:rPr>
              <a:t>hotspot</a:t>
            </a:r>
            <a:endParaRPr lang="en-US" dirty="0"/>
          </a:p>
          <a:p>
            <a:pPr lvl="1"/>
            <a:r>
              <a:rPr lang="en-US" dirty="0" smtClean="0"/>
              <a:t>Assume 5 idle detect, 14 BET</a:t>
            </a:r>
            <a:endParaRPr lang="en-US" dirty="0"/>
          </a:p>
        </p:txBody>
      </p:sp>
      <p:pic>
        <p:nvPicPr>
          <p:cNvPr id="4" name="Picture 3" descr="OffPeriod-TwoLeve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93" y="3502379"/>
            <a:ext cx="45720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7500" y="2910069"/>
            <a:ext cx="1778000" cy="3556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Lost Opportunity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9500" y="2732269"/>
            <a:ext cx="2501900" cy="3556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Energy Loss or Neutral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2700" y="2910069"/>
            <a:ext cx="1955800" cy="3556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Energy Savings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3900" y="3265669"/>
            <a:ext cx="266700" cy="45720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870450" y="3087869"/>
            <a:ext cx="19050" cy="63500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1400" y="3265669"/>
            <a:ext cx="660400" cy="45720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20803" y="5820011"/>
            <a:ext cx="1860450" cy="3790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0" lang="en-US" sz="8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[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3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] 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S. </a:t>
            </a:r>
            <a:r>
              <a:rPr lang="en-US" sz="800" dirty="0" err="1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Dropsho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, 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et. al. </a:t>
            </a:r>
            <a:r>
              <a:rPr lang="en-US" sz="800" dirty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Managing static leakage energy in microprocessor functional units. In Proceedings of the </a:t>
            </a:r>
            <a:r>
              <a:rPr lang="en-US" sz="800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MICRO 35, 2012</a:t>
            </a:r>
            <a:endParaRPr lang="en-US" sz="800" dirty="0">
              <a:solidFill>
                <a:srgbClr val="990000"/>
              </a:solidFill>
              <a:latin typeface="Myriad Pro"/>
              <a:ea typeface="+mj-ea"/>
              <a:cs typeface="Myriad Pro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Challenges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6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5789776" y="3722869"/>
            <a:ext cx="803475" cy="1758656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66276"/>
            <a:ext cx="8229600" cy="1135383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Need to increase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idle period length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2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3"/>
    </mc:Choice>
    <mc:Fallback xmlns="">
      <p:transition xmlns:p14="http://schemas.microsoft.com/office/powerpoint/2010/main" spd="slow" advTm="835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905934"/>
            <a:ext cx="8229600" cy="534246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Idle periods</a:t>
            </a:r>
            <a:br>
              <a:rPr lang="en-US" sz="2400" dirty="0" smtClean="0"/>
            </a:br>
            <a:r>
              <a:rPr lang="en-US" sz="2400" dirty="0" smtClean="0"/>
              <a:t>interrupted</a:t>
            </a:r>
            <a:br>
              <a:rPr lang="en-US" sz="2400" dirty="0" smtClean="0"/>
            </a:br>
            <a:r>
              <a:rPr lang="en-US" sz="2400" dirty="0" smtClean="0"/>
              <a:t>by instructions</a:t>
            </a:r>
            <a:br>
              <a:rPr lang="en-US" sz="2400" dirty="0" smtClean="0"/>
            </a:br>
            <a:r>
              <a:rPr lang="en-US" sz="2400" dirty="0" smtClean="0"/>
              <a:t>that are greedily</a:t>
            </a:r>
            <a:br>
              <a:rPr lang="en-US" sz="2400" dirty="0" smtClean="0"/>
            </a:br>
            <a:r>
              <a:rPr lang="en-US" sz="2400" dirty="0" smtClean="0"/>
              <a:t>scheduled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202067" y="2705127"/>
            <a:ext cx="2735661" cy="265176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Scheduler Effect on Power Gating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2067" y="5084377"/>
            <a:ext cx="137059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660" y="5084377"/>
            <a:ext cx="1365067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FP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1475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FP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2068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661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254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FP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6207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5461" y="1332167"/>
            <a:ext cx="914400" cy="7460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Ready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Warps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82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2068" y="2705127"/>
            <a:ext cx="0" cy="2651760"/>
          </a:xfrm>
          <a:prstGeom prst="line">
            <a:avLst/>
          </a:prstGeom>
          <a:ln w="762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661" y="2705127"/>
            <a:ext cx="0" cy="2651760"/>
          </a:xfrm>
          <a:prstGeom prst="line">
            <a:avLst/>
          </a:prstGeom>
          <a:ln w="762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37728" y="2705127"/>
            <a:ext cx="0" cy="2651760"/>
          </a:xfrm>
          <a:prstGeom prst="line">
            <a:avLst/>
          </a:prstGeom>
          <a:ln w="762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0882" y="1102972"/>
            <a:ext cx="8229600" cy="1135383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Need to coalesce </a:t>
            </a:r>
            <a:r>
              <a:rPr lang="en-US" sz="3200" b="1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warp issues </a:t>
            </a:r>
            <a:br>
              <a:rPr lang="en-US" sz="3200" b="1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</a:br>
            <a:r>
              <a:rPr lang="en-US" sz="3200" b="1" dirty="0" smtClean="0">
                <a:solidFill>
                  <a:srgbClr val="990000"/>
                </a:solidFill>
                <a:latin typeface="Myriad Pro"/>
                <a:ea typeface="+mj-ea"/>
                <a:cs typeface="Myriad Pro"/>
              </a:rPr>
              <a:t>by resource type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Challenges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7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0131" y="3598598"/>
            <a:ext cx="422685" cy="409721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8833" y="3326456"/>
            <a:ext cx="1365067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Idle</a:t>
            </a:r>
            <a:r>
              <a:rPr kumimoji="0" lang="en-US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Periods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06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7"/>
    </mc:Choice>
    <mc:Fallback xmlns="">
      <p:transition xmlns:p14="http://schemas.microsoft.com/office/powerpoint/2010/main" spd="slow" advTm="262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00278 0.12061 C 0.00278 0.14769 0.26302 0.1463 0.29982 0.1463 L 0.29896 0.55718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2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379E-6 -4.84498E-6 L -0.1498 -4.8449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9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1.28039E-6 L -0.2995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4495 -0.0004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L -0.7494 -1.78977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70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042E-6 -0.00046 L -0.59927 -1.78977E-6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72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978 1.28039E-6 L -0.14735 0.12109 C -0.14735 0.15374 0.19906 0.14679 0.29937 0.14679 L 0.29868 0.49224 " pathEditMode="relative" rAng="0" ptsTypes="FfFF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57" y="246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29955 1.28039E-6 L -0.29573 0.11808 C -0.24592 0.14262 -0.05362 0.14286 -0.00052 0.14772 L -0.00052 0.42764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3" y="213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6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4495 1.28039E-6 L -0.44672 0.12063 C -0.44672 0.15374 -0.35127 0.14841 -0.27178 0.14841 L -0.15151 0.14772 L -0.1496 0.36675 " pathEditMode="relative" rAng="0" ptsTypes="FfFAF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5" y="183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6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59927 1.28039E-6 L -0.59545 0.12827 C -0.59545 0.16092 -0.26171 0.14656 -0.15081 0.14656 L -0.14977 0.30053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5" y="150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6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494 1.28039E-6 L -0.74558 0.12063 C -0.74558 0.1542 -0.5276 0.14772 -0.45141 0.14772 L -0.45141 0.23454 " pathEditMode="relative" rAng="0" ptsTypes="FfFF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1" y="11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7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4" grpId="0" animBg="1"/>
      <p:bldP spid="20" grpId="0" animBg="1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GATES:</a:t>
            </a:r>
          </a:p>
          <a:p>
            <a:pPr marL="0" indent="0">
              <a:buNone/>
            </a:pPr>
            <a:r>
              <a:rPr lang="en-US" sz="3600" b="1" dirty="0" smtClean="0"/>
              <a:t>Gating Aware Two-level Scheduler</a:t>
            </a:r>
          </a:p>
          <a:p>
            <a:r>
              <a:rPr lang="en-US" sz="2400" dirty="0"/>
              <a:t>Issue warps based on execution unit resource type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GATES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8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022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1"/>
    </mc:Choice>
    <mc:Fallback xmlns="">
      <p:transition xmlns:p14="http://schemas.microsoft.com/office/powerpoint/2010/main" spd="slow" advTm="86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02067" y="2705127"/>
            <a:ext cx="2735661" cy="265176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Gating Aware Two-level Scheduler (GATES)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2067" y="5084377"/>
            <a:ext cx="137059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660" y="5084377"/>
            <a:ext cx="1365067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FP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1475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2068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661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254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FP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6207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FP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5461" y="1332167"/>
            <a:ext cx="914400" cy="7460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Ready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Warps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82" y="1102972"/>
            <a:ext cx="1370593" cy="44056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INT</a:t>
            </a:r>
            <a:endParaRPr lang="en-US" dirty="0">
              <a:latin typeface="Myriad Pro"/>
              <a:cs typeface="Myriad Pr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2068" y="2705127"/>
            <a:ext cx="0" cy="2651760"/>
          </a:xfrm>
          <a:prstGeom prst="line">
            <a:avLst/>
          </a:prstGeom>
          <a:ln w="762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661" y="2705127"/>
            <a:ext cx="0" cy="2651760"/>
          </a:xfrm>
          <a:prstGeom prst="line">
            <a:avLst/>
          </a:prstGeom>
          <a:ln w="762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37728" y="2705127"/>
            <a:ext cx="0" cy="2651760"/>
          </a:xfrm>
          <a:prstGeom prst="line">
            <a:avLst/>
          </a:prstGeom>
          <a:ln w="762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7200756" y="6373278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GATES | </a:t>
            </a:r>
            <a:fld id="{E0AB01CB-1CAC-3847-9478-CEB0F7A17C4E}" type="slidenum">
              <a:rPr kumimoji="0" lang="en-US" sz="1100" b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  <a:ea typeface="+mn-ea"/>
                <a:cs typeface="Myriad Pro"/>
              </a:rPr>
              <a:t>9</a:t>
            </a:fld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  <a:ea typeface="+mn-ea"/>
              <a:cs typeface="Myriad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0131" y="3598598"/>
            <a:ext cx="422685" cy="409721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8833" y="3326456"/>
            <a:ext cx="1365067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Idle</a:t>
            </a:r>
            <a:r>
              <a:rPr kumimoji="0" lang="en-US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Myriad Pro"/>
                <a:ea typeface="+mj-ea"/>
                <a:cs typeface="Myriad Pro"/>
              </a:rPr>
              <a:t> Period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Myriad Pro"/>
              <a:ea typeface="+mj-ea"/>
              <a:cs typeface="Myriad Pro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905934"/>
            <a:ext cx="8229600" cy="534246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Idle periods</a:t>
            </a:r>
            <a:br>
              <a:rPr lang="en-US" sz="2400" dirty="0" smtClean="0"/>
            </a:br>
            <a:r>
              <a:rPr lang="en-US" sz="2400" dirty="0" smtClean="0"/>
              <a:t>are coalesced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5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5"/>
    </mc:Choice>
    <mc:Fallback xmlns="">
      <p:transition xmlns:p14="http://schemas.microsoft.com/office/powerpoint/2010/main" spd="slow" advTm="161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00278 0.12061 C 0.00278 0.14769 0.26302 0.1463 0.29982 0.1463 L 0.29896 0.55718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2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379E-6 -4.84498E-6 L -0.1498 -4.8449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9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1.28039E-6 L -0.2995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4495 -0.0004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L -0.7494 -1.78977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70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042E-6 -0.00046 L -0.59927 -1.78977E-6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72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982 -4.07407E-6 L -0.14826 0.12107 C -0.14826 0.15371 0.08299 0.14676 0.15018 0.14676 L 0.14966 0.4919 " pathEditMode="relative" rAng="0" ptsTypes="FfFF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4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6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29955 1.28039E-6 L -0.29573 0.11808 C -0.24592 0.14262 -0.05362 0.14286 -0.00052 0.14772 L -0.00052 0.42764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3" y="213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6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4495 1.28039E-6 L -0.44672 0.12063 C -0.44672 0.15374 -0.35127 0.14841 -0.27178 0.14841 L -0.15151 0.14772 L -0.1496 0.36675 " pathEditMode="relative" rAng="0" ptsTypes="FfFAF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5" y="183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6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59927 1.28039E-6 L -0.59545 0.12827 C -0.59545 0.16092 -0.26171 0.14656 -0.15081 0.14656 L -0.14977 0.30053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5" y="150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6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4965 -4.07407E-6 L -0.74392 0.12061 C -0.74392 0.15417 -0.41562 0.14769 -0.30086 0.14769 L -0.30086 0.23449 " pathEditMode="relative" rAng="0" ptsTypes="FfFF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1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20" grpId="0" animBg="1"/>
      <p:bldP spid="21" grpId="0"/>
      <p:bldP spid="2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4|1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|9.3|4.7|3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6.3|8.6|2.3|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.5|3.2|5.1|3.9|6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8.2|29.4|9.1|12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5.5|1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4.1|1.8|32|14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2|8.2|17.2|8.6|7.2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0.8|29.4|3.4|2.7|9.5|18.9|6.2|8.9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7|11.9|15.7|10.8|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8.6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9|10.5|1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.4|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1.9"/>
</p:tagLst>
</file>

<file path=ppt/theme/theme1.xml><?xml version="1.0" encoding="utf-8"?>
<a:theme xmlns:a="http://schemas.openxmlformats.org/drawingml/2006/main" name="CustomViterbi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00FF"/>
      </a:accent1>
      <a:accent2>
        <a:srgbClr val="FF0000"/>
      </a:accent2>
      <a:accent3>
        <a:srgbClr val="00FF00"/>
      </a:accent3>
      <a:accent4>
        <a:srgbClr val="800080"/>
      </a:accent4>
      <a:accent5>
        <a:srgbClr val="00FFFF"/>
      </a:accent5>
      <a:accent6>
        <a:srgbClr val="FF8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1" u="none" strike="noStrike" kern="1200" cap="none" spc="0" normalizeH="0" baseline="0" noProof="0" dirty="0" smtClean="0">
            <a:ln>
              <a:noFill/>
            </a:ln>
            <a:solidFill>
              <a:srgbClr val="990000"/>
            </a:solidFill>
            <a:effectLst/>
            <a:uLnTx/>
            <a:uFillTx/>
            <a:latin typeface="Arial"/>
            <a:ea typeface="+mj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CustomViterbiTemplate.potx</Template>
  <TotalTime>14543</TotalTime>
  <Words>1322</Words>
  <Application>Microsoft Macintosh PowerPoint</Application>
  <PresentationFormat>On-screen Show (4:3)</PresentationFormat>
  <Paragraphs>512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CustomViterbiTemplate</vt:lpstr>
      <vt:lpstr>PowerPoint Presentation</vt:lpstr>
      <vt:lpstr>Problem Overview</vt:lpstr>
      <vt:lpstr>GPGPU Overview (GTX480)</vt:lpstr>
      <vt:lpstr>Power Gating Overview</vt:lpstr>
      <vt:lpstr>PowerPoint Presentation</vt:lpstr>
      <vt:lpstr>Power Gating Challenges in GPGPUs</vt:lpstr>
      <vt:lpstr>Warp Scheduler Effect on Power Gating</vt:lpstr>
      <vt:lpstr>PowerPoint Presentation</vt:lpstr>
      <vt:lpstr>Gating Aware Two-level Scheduler (GATES)</vt:lpstr>
      <vt:lpstr>Gating Aware Two-level Scheduler (GATES)</vt:lpstr>
      <vt:lpstr>Effect of GATES on Idle Period Length</vt:lpstr>
      <vt:lpstr>PowerPoint Presentation</vt:lpstr>
      <vt:lpstr>Blackout Power Gating</vt:lpstr>
      <vt:lpstr>Blackout Power Gating</vt:lpstr>
      <vt:lpstr>Blackout Policies</vt:lpstr>
      <vt:lpstr>Blackout Policies</vt:lpstr>
      <vt:lpstr>Impact of Blackout</vt:lpstr>
      <vt:lpstr>PowerPoint Presentation</vt:lpstr>
      <vt:lpstr>Adaptive Idle Detect </vt:lpstr>
      <vt:lpstr>Adaptive Idle Detect</vt:lpstr>
      <vt:lpstr>Architectural Support</vt:lpstr>
      <vt:lpstr>PowerPoint Presentation</vt:lpstr>
      <vt:lpstr>Evaluation Methodology</vt:lpstr>
      <vt:lpstr>Power Gating Wakeups / Overhead</vt:lpstr>
      <vt:lpstr>Integer Unit Static Energy Savings</vt:lpstr>
      <vt:lpstr>FP Unit Static Energy Savings</vt:lpstr>
      <vt:lpstr>Performance Impact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</dc:creator>
  <cp:keywords/>
  <dc:description/>
  <cp:lastModifiedBy>Daniel</cp:lastModifiedBy>
  <cp:revision>348</cp:revision>
  <dcterms:created xsi:type="dcterms:W3CDTF">2012-11-24T22:36:19Z</dcterms:created>
  <dcterms:modified xsi:type="dcterms:W3CDTF">2013-12-10T04:40:07Z</dcterms:modified>
  <cp:category/>
</cp:coreProperties>
</file>