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7" r:id="rId2"/>
    <p:sldId id="258" r:id="rId3"/>
    <p:sldId id="259" r:id="rId4"/>
    <p:sldId id="260" r:id="rId5"/>
    <p:sldId id="269" r:id="rId6"/>
    <p:sldId id="270" r:id="rId7"/>
    <p:sldId id="261" r:id="rId8"/>
    <p:sldId id="265" r:id="rId9"/>
    <p:sldId id="266" r:id="rId10"/>
    <p:sldId id="267"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14" d="100"/>
          <a:sy n="114" d="100"/>
        </p:scale>
        <p:origin x="-546" y="-108"/>
      </p:cViewPr>
      <p:guideLst>
        <p:guide orient="horz" pos="2160"/>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2023/4/14</a:t>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smtClean="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86519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2023/4/14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extLst>
      <p:ext uri="{BB962C8B-B14F-4D97-AF65-F5344CB8AC3E}">
        <p14:creationId xmlns:p14="http://schemas.microsoft.com/office/powerpoint/2010/main" val="1410415830"/>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p:txBody>
          <a:bodyPr wrap="square" lIns="91440" tIns="45720" rIns="91440" bIns="45720" anchor="t"/>
          <a:lstStyle/>
          <a:p>
            <a:pPr lvl="0"/>
            <a:endParaRPr lang="zh-CN" altLang="en-US" dirty="0"/>
          </a:p>
        </p:txBody>
      </p:sp>
      <p:sp>
        <p:nvSpPr>
          <p:cNvPr id="3379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5</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p:txBody>
          <a:bodyPr wrap="square" lIns="91440" tIns="45720" rIns="91440" bIns="45720" anchor="t"/>
          <a:lstStyle/>
          <a:p>
            <a:pPr lvl="0"/>
            <a:endParaRPr lang="zh-CN" altLang="en-US" dirty="0"/>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6</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p:txBody>
          <a:bodyPr wrap="square" lIns="91440" tIns="45720" rIns="91440" bIns="45720" anchor="t"/>
          <a:lstStyle/>
          <a:p>
            <a:pPr lvl="0"/>
            <a:endParaRPr lang="zh-CN" altLang="en-US" dirty="0"/>
          </a:p>
        </p:txBody>
      </p:sp>
      <p:sp>
        <p:nvSpPr>
          <p:cNvPr id="5018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11</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2023/4/14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2023/4/14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2023/4/14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2023/4/14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2023/4/14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2023/4/14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2023/4/14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2023/4/14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2023/4/14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2023/4/14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2023/4/14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2023/4/14</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40790" y="1129030"/>
            <a:ext cx="8153400" cy="790575"/>
          </a:xfrm>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dirty="0" smtClean="0">
                <a:ln>
                  <a:noFill/>
                </a:ln>
                <a:solidFill>
                  <a:schemeClr val="tx2"/>
                </a:solidFill>
                <a:effectLst/>
                <a:uLnTx/>
                <a:uFillTx/>
                <a:latin typeface="微软雅黑" panose="020B0503020204020204" charset="-122"/>
                <a:ea typeface="微软雅黑" panose="020B0503020204020204" charset="-122"/>
                <a:cs typeface="微软雅黑" panose="020B0503020204020204" charset="-122"/>
              </a:rPr>
              <a:t>数字图像处理</a:t>
            </a:r>
            <a:r>
              <a:rPr kumimoji="0" lang="en-US" altLang="zh-CN" sz="4000" b="0" i="0" u="none" strike="noStrike" kern="0" cap="none" spc="0" normalizeH="0" baseline="0" noProof="0" dirty="0" smtClean="0">
                <a:ln>
                  <a:noFill/>
                </a:ln>
                <a:solidFill>
                  <a:schemeClr val="tx2"/>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4000" b="0" i="0" u="none" strike="noStrike" kern="0" cap="none" spc="0" normalizeH="0" baseline="0" noProof="0" dirty="0" smtClean="0">
                <a:ln>
                  <a:noFill/>
                </a:ln>
                <a:solidFill>
                  <a:schemeClr val="tx2"/>
                </a:solidFill>
                <a:effectLst/>
                <a:uLnTx/>
                <a:uFillTx/>
                <a:latin typeface="微软雅黑" panose="020B0503020204020204" charset="-122"/>
                <a:ea typeface="微软雅黑" panose="020B0503020204020204" charset="-122"/>
                <a:cs typeface="微软雅黑" panose="020B0503020204020204" charset="-122"/>
              </a:rPr>
              <a:t>综合</a:t>
            </a:r>
            <a:r>
              <a:rPr kumimoji="0" lang="zh-CN" altLang="en-US" sz="4000" b="0" i="0" u="none" strike="noStrike" kern="100" cap="none" spc="0" normalizeH="0" baseline="0" noProof="0" dirty="0" smtClean="0">
                <a:ln>
                  <a:noFill/>
                </a:ln>
                <a:solidFill>
                  <a:schemeClr val="tx2"/>
                </a:solidFill>
                <a:effectLst/>
                <a:uLnTx/>
                <a:uFillTx/>
                <a:latin typeface="微软雅黑" panose="020B0503020204020204" charset="-122"/>
                <a:ea typeface="微软雅黑" panose="020B0503020204020204" charset="-122"/>
                <a:cs typeface="微软雅黑" panose="020B0503020204020204" charset="-122"/>
              </a:rPr>
              <a:t>实验</a:t>
            </a:r>
            <a:endParaRPr kumimoji="0" lang="zh-CN" altLang="en-US" sz="4000" b="0" i="0" u="none" strike="noStrike" kern="0" cap="none" spc="0" normalizeH="0" baseline="0" noProof="0" dirty="0" smtClean="0">
              <a:ln>
                <a:noFill/>
              </a:ln>
              <a:solidFill>
                <a:schemeClr val="tx2"/>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075" name="Text Box 6"/>
          <p:cNvSpPr txBox="1"/>
          <p:nvPr/>
        </p:nvSpPr>
        <p:spPr>
          <a:xfrm>
            <a:off x="3510280" y="2289175"/>
            <a:ext cx="5715000" cy="44157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FontTx/>
              <a:buNone/>
            </a:pPr>
            <a:r>
              <a:rPr lang="zh-CN" altLang="en-US" dirty="0">
                <a:latin typeface="微软雅黑" panose="020B0503020204020204" charset="-122"/>
                <a:ea typeface="微软雅黑" panose="020B0503020204020204" charset="-122"/>
                <a:sym typeface="+mn-ea"/>
              </a:rPr>
              <a:t>细胞图像的分割与测量</a:t>
            </a:r>
          </a:p>
          <a:p>
            <a:pPr marL="0" lvl="0" indent="0" algn="ctr" eaLnBrk="1" hangingPunct="1">
              <a:spcBef>
                <a:spcPct val="0"/>
              </a:spcBef>
              <a:buClrTx/>
              <a:buFontTx/>
              <a:buNone/>
            </a:pPr>
            <a:endParaRPr lang="zh-CN" altLang="en-US" dirty="0">
              <a:latin typeface="微软雅黑" panose="020B0503020204020204" charset="-122"/>
              <a:ea typeface="微软雅黑" panose="020B0503020204020204" charset="-122"/>
              <a:cs typeface="微软雅黑" panose="020B0503020204020204" charset="-122"/>
            </a:endParaRPr>
          </a:p>
          <a:p>
            <a:pPr marL="0" lvl="0" indent="0" algn="ctr" eaLnBrk="1" hangingPunct="1">
              <a:spcBef>
                <a:spcPct val="0"/>
              </a:spcBef>
              <a:buClrTx/>
              <a:buFontTx/>
              <a:buNone/>
            </a:pPr>
            <a:r>
              <a:rPr lang="zh-CN" altLang="en-US" dirty="0">
                <a:latin typeface="微软雅黑" panose="020B0503020204020204" charset="-122"/>
                <a:ea typeface="微软雅黑" panose="020B0503020204020204" charset="-122"/>
                <a:cs typeface="微软雅黑" panose="020B0503020204020204" charset="-122"/>
              </a:rPr>
              <a:t>皮肤镜图像毛发噪声去除</a:t>
            </a:r>
            <a:endParaRPr lang="en-US" altLang="zh-CN" dirty="0">
              <a:latin typeface="微软雅黑" panose="020B0503020204020204" charset="-122"/>
              <a:ea typeface="微软雅黑" panose="020B0503020204020204" charset="-122"/>
              <a:cs typeface="微软雅黑" panose="020B0503020204020204" charset="-122"/>
            </a:endParaRPr>
          </a:p>
          <a:p>
            <a:pPr marL="0" lvl="0" indent="0" algn="ctr" eaLnBrk="1" hangingPunct="1">
              <a:spcBef>
                <a:spcPts val="600"/>
              </a:spcBef>
              <a:buClrTx/>
              <a:buFontTx/>
              <a:buNone/>
            </a:pPr>
            <a:r>
              <a:rPr lang="zh-CN" altLang="en-US"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a:p>
            <a:pPr marL="0" lvl="0" indent="0" algn="ctr" eaLnBrk="1" hangingPunct="1">
              <a:spcBef>
                <a:spcPts val="600"/>
              </a:spcBef>
              <a:buClrTx/>
              <a:buFontTx/>
              <a:buNone/>
            </a:pPr>
            <a:r>
              <a:rPr lang="zh-CN" altLang="en-US" dirty="0">
                <a:latin typeface="微软雅黑" panose="020B0503020204020204" charset="-122"/>
                <a:ea typeface="微软雅黑" panose="020B0503020204020204" charset="-122"/>
                <a:cs typeface="微软雅黑" panose="020B0503020204020204" charset="-122"/>
              </a:rPr>
              <a:t>红外行人检测</a:t>
            </a:r>
          </a:p>
          <a:p>
            <a:pPr marL="0" lvl="0" indent="0" algn="ctr" eaLnBrk="1" hangingPunct="1">
              <a:spcBef>
                <a:spcPts val="600"/>
              </a:spcBef>
              <a:buClrTx/>
              <a:buFontTx/>
              <a:buNone/>
            </a:pPr>
            <a:endParaRPr lang="zh-CN" altLang="en-US" dirty="0">
              <a:latin typeface="微软雅黑" panose="020B0503020204020204" charset="-122"/>
              <a:ea typeface="微软雅黑" panose="020B0503020204020204" charset="-122"/>
              <a:cs typeface="微软雅黑" panose="020B0503020204020204" charset="-122"/>
            </a:endParaRPr>
          </a:p>
          <a:p>
            <a:pPr marL="0" lvl="0" indent="0" algn="ctr" eaLnBrk="1" hangingPunct="1">
              <a:spcBef>
                <a:spcPts val="600"/>
              </a:spcBef>
              <a:buClrTx/>
              <a:buFontTx/>
              <a:buNone/>
            </a:pPr>
            <a:r>
              <a:rPr lang="zh-CN" altLang="en-US" dirty="0">
                <a:latin typeface="微软雅黑" panose="020B0503020204020204" charset="-122"/>
                <a:ea typeface="微软雅黑" panose="020B0503020204020204" charset="-122"/>
                <a:cs typeface="微软雅黑" panose="020B0503020204020204" charset="-122"/>
              </a:rPr>
              <a:t>图像分割算法</a:t>
            </a:r>
            <a:endParaRPr lang="en-US" altLang="zh-CN" dirty="0">
              <a:latin typeface="幼圆" pitchFamily="49" charset="-122"/>
              <a:ea typeface="幼圆" pitchFamily="49" charset="-122"/>
            </a:endParaRPr>
          </a:p>
          <a:p>
            <a:pPr marL="0" lvl="0" indent="0" algn="ctr" eaLnBrk="1" hangingPunct="1">
              <a:spcBef>
                <a:spcPts val="600"/>
              </a:spcBef>
              <a:buClrTx/>
              <a:buFontTx/>
              <a:buNone/>
            </a:pPr>
            <a:endParaRPr lang="zh-CN" altLang="en-US" dirty="0">
              <a:latin typeface="幼圆" pitchFamily="49" charset="-122"/>
              <a:ea typeface="幼圆"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vert="horz" wrap="square" lIns="91440" tIns="45720" rIns="91440" bIns="45720" anchor="ctr"/>
          <a:lstStyle/>
          <a:p>
            <a:r>
              <a:rPr lang="zh-CN" altLang="en-US" sz="3600" b="1" dirty="0">
                <a:latin typeface="微软雅黑" panose="020B0503020204020204" charset="-122"/>
                <a:ea typeface="微软雅黑" panose="020B0503020204020204" charset="-122"/>
              </a:rPr>
              <a:t>思考题（任选其一）</a:t>
            </a:r>
          </a:p>
        </p:txBody>
      </p:sp>
      <p:sp>
        <p:nvSpPr>
          <p:cNvPr id="27651"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．简要阐述</a:t>
            </a:r>
            <a:r>
              <a:rPr kumimoji="0" lang="en-US" alt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种</a:t>
            </a:r>
            <a:r>
              <a:rPr sz="2800" kern="0" spc="0" noProof="0">
                <a:ln>
                  <a:noFill/>
                </a:ln>
                <a:solidFill>
                  <a:schemeClr val="tx1"/>
                </a:solidFill>
                <a:effectLst/>
                <a:uLnTx/>
                <a:latin typeface="微软雅黑" panose="020B0503020204020204" charset="-122"/>
                <a:ea typeface="微软雅黑" panose="020B0503020204020204" charset="-122"/>
                <a:cs typeface="微软雅黑" panose="020B0503020204020204" charset="-122"/>
                <a:sym typeface="+mn-ea"/>
              </a:rPr>
              <a:t>或以上</a:t>
            </a:r>
            <a:r>
              <a:rPr kumimoji="0" 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最新图像增强和去噪技术</a:t>
            </a:r>
            <a:r>
              <a:rPr kumimoji="0" lang="en-US" alt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分析其优缺点</a:t>
            </a:r>
            <a:r>
              <a:rPr kumimoji="0" 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sz="2800" kern="0" spc="0" noProof="0">
                <a:ln>
                  <a:noFill/>
                </a:ln>
                <a:solidFill>
                  <a:schemeClr val="tx1"/>
                </a:solidFill>
                <a:effectLst/>
                <a:uLnTx/>
                <a:latin typeface="微软雅黑" panose="020B0503020204020204" charset="-122"/>
                <a:ea typeface="微软雅黑" panose="020B0503020204020204" charset="-122"/>
                <a:cs typeface="微软雅黑" panose="020B0503020204020204" charset="-122"/>
                <a:sym typeface="+mn-ea"/>
              </a:rPr>
              <a:t>简要阐述</a:t>
            </a:r>
            <a:r>
              <a:rPr lang="en-US" altLang="zh-CN" sz="2800" kern="0" spc="0" noProof="0">
                <a:ln>
                  <a:noFill/>
                </a:ln>
                <a:solidFill>
                  <a:schemeClr val="tx1"/>
                </a:solidFill>
                <a:effectLst/>
                <a:uLnTx/>
                <a:latin typeface="微软雅黑" panose="020B0503020204020204" charset="-122"/>
                <a:ea typeface="微软雅黑" panose="020B0503020204020204" charset="-122"/>
                <a:cs typeface="微软雅黑" panose="020B0503020204020204" charset="-122"/>
                <a:sym typeface="+mn-ea"/>
              </a:rPr>
              <a:t>2</a:t>
            </a:r>
            <a:r>
              <a:rPr sz="2800" kern="0" spc="0" noProof="0">
                <a:ln>
                  <a:noFill/>
                </a:ln>
                <a:solidFill>
                  <a:schemeClr val="tx1"/>
                </a:solidFill>
                <a:effectLst/>
                <a:uLnTx/>
                <a:latin typeface="微软雅黑" panose="020B0503020204020204" charset="-122"/>
                <a:ea typeface="微软雅黑" panose="020B0503020204020204" charset="-122"/>
                <a:cs typeface="微软雅黑" panose="020B0503020204020204" charset="-122"/>
                <a:sym typeface="+mn-ea"/>
              </a:rPr>
              <a:t>种或以上最新目标检测技术</a:t>
            </a:r>
            <a:r>
              <a:rPr lang="en-US" altLang="zh-CN" sz="2800" kern="0" spc="0" noProof="0">
                <a:ln>
                  <a:noFill/>
                </a:ln>
                <a:solidFill>
                  <a:schemeClr val="tx1"/>
                </a:solidFill>
                <a:effectLst/>
                <a:uLnTx/>
                <a:latin typeface="微软雅黑" panose="020B0503020204020204" charset="-122"/>
                <a:ea typeface="微软雅黑" panose="020B0503020204020204" charset="-122"/>
                <a:cs typeface="微软雅黑" panose="020B0503020204020204" charset="-122"/>
                <a:sym typeface="+mn-ea"/>
              </a:rPr>
              <a:t>,</a:t>
            </a:r>
            <a:r>
              <a:rPr sz="2800" kern="0" spc="0" noProof="0">
                <a:ln>
                  <a:noFill/>
                </a:ln>
                <a:solidFill>
                  <a:schemeClr val="tx1"/>
                </a:solidFill>
                <a:effectLst/>
                <a:uLnTx/>
                <a:latin typeface="微软雅黑" panose="020B0503020204020204" charset="-122"/>
                <a:ea typeface="微软雅黑" panose="020B0503020204020204" charset="-122"/>
                <a:cs typeface="微软雅黑" panose="020B0503020204020204" charset="-122"/>
                <a:sym typeface="+mn-ea"/>
              </a:rPr>
              <a:t>分析其优缺点</a:t>
            </a:r>
            <a:r>
              <a:rPr kumimoji="0" 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342900" marR="0" lvl="1" indent="-3429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  </a:t>
            </a:r>
            <a:r>
              <a:rPr kumimoji="0"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举例说明</a:t>
            </a:r>
            <a:r>
              <a:rPr kumimoji="0" lang="en-US" alt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种或以上最新的图像分割技术及其应用</a:t>
            </a:r>
            <a:r>
              <a:rPr kumimoji="0" lang="zh-CN" altLang="en-US"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800" b="0" i="0" u="none" strike="noStrike" kern="0" cap="none" spc="0" normalizeH="0" baseline="0" noProof="0" dirty="0">
              <a:ln>
                <a:noFill/>
              </a:ln>
              <a:solidFill>
                <a:schemeClr val="tx1"/>
              </a:solidFill>
              <a:effectLst/>
              <a:uLnTx/>
              <a:uFillTx/>
              <a:latin typeface="幼圆" pitchFamily="49" charset="-122"/>
              <a:ea typeface="幼圆"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endParaRPr kumimoji="0" lang="zh-CN" sz="2800" b="0" i="0" u="none" strike="noStrike" kern="0" cap="none" spc="0" normalizeH="0" baseline="0" noProof="0" dirty="0">
              <a:ln>
                <a:noFill/>
              </a:ln>
              <a:solidFill>
                <a:schemeClr val="tx1"/>
              </a:solidFill>
              <a:effectLst/>
              <a:uLnTx/>
              <a:uFillTx/>
              <a:latin typeface="幼圆" pitchFamily="49" charset="-122"/>
              <a:ea typeface="幼圆"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l"/>
              <a:defRPr/>
            </a:pPr>
            <a:endParaRPr kumimoji="0" lang="zh-CN" altLang="en-US" sz="2800" b="0" i="0" u="none" strike="noStrike" kern="0" cap="none" spc="0" normalizeH="0" baseline="0" noProof="0" dirty="0">
              <a:ln>
                <a:noFill/>
              </a:ln>
              <a:solidFill>
                <a:schemeClr val="tx1"/>
              </a:solidFill>
              <a:effectLst/>
              <a:uLnTx/>
              <a:uFillTx/>
              <a:latin typeface="幼圆" pitchFamily="49" charset="-122"/>
              <a:ea typeface="幼圆" pitchFamily="49"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vert="horz" wrap="square" lIns="91440" tIns="45720" rIns="91440" bIns="45720" anchor="ctr"/>
          <a:lstStyle/>
          <a:p>
            <a:r>
              <a:rPr lang="zh-CN" altLang="zh-CN" sz="4000" b="1" dirty="0">
                <a:solidFill>
                  <a:schemeClr val="tx1"/>
                </a:solidFill>
                <a:latin typeface="微软雅黑" panose="020B0503020204020204" charset="-122"/>
                <a:ea typeface="微软雅黑" panose="020B0503020204020204" charset="-122"/>
              </a:rPr>
              <a:t>提交作业</a:t>
            </a:r>
            <a:endParaRPr lang="zh-CN" altLang="en-US" sz="4000" dirty="0">
              <a:latin typeface="微软雅黑" panose="020B0503020204020204" charset="-122"/>
              <a:ea typeface="微软雅黑" panose="020B0503020204020204" charset="-122"/>
            </a:endParaRPr>
          </a:p>
        </p:txBody>
      </p:sp>
      <p:sp>
        <p:nvSpPr>
          <p:cNvPr id="49155" name="内容占位符 2"/>
          <p:cNvSpPr>
            <a:spLocks noGrp="1"/>
          </p:cNvSpPr>
          <p:nvPr>
            <p:ph idx="1"/>
          </p:nvPr>
        </p:nvSpPr>
        <p:spPr>
          <a:xfrm>
            <a:off x="989965" y="1600200"/>
            <a:ext cx="10010140" cy="4530725"/>
          </a:xfrm>
        </p:spPr>
        <p:txBody>
          <a:bodyPr vert="horz" wrap="square" lIns="91440" tIns="45720" rIns="91440" bIns="45720" anchor="t"/>
          <a:lstStyle/>
          <a:p>
            <a:pPr>
              <a:buNone/>
            </a:pPr>
            <a:r>
              <a:rPr lang="en-US" altLang="zh-CN" sz="2800" dirty="0">
                <a:latin typeface="微软雅黑" panose="020B0503020204020204" charset="-122"/>
                <a:ea typeface="微软雅黑" panose="020B0503020204020204" charset="-122"/>
                <a:cs typeface="微软雅黑" panose="020B0503020204020204" charset="-122"/>
              </a:rPr>
              <a:t>1</a:t>
            </a:r>
            <a:r>
              <a:rPr lang="zh-CN" altLang="zh-CN" sz="2800" dirty="0">
                <a:latin typeface="微软雅黑" panose="020B0503020204020204" charset="-122"/>
                <a:ea typeface="微软雅黑" panose="020B0503020204020204" charset="-122"/>
                <a:cs typeface="微软雅黑" panose="020B0503020204020204" charset="-122"/>
              </a:rPr>
              <a:t>．实验报告</a:t>
            </a:r>
            <a:r>
              <a:rPr lang="en-US" altLang="zh-CN" sz="2800" dirty="0">
                <a:latin typeface="微软雅黑" panose="020B0503020204020204" charset="-122"/>
                <a:ea typeface="微软雅黑" panose="020B0503020204020204" charset="-122"/>
                <a:cs typeface="微软雅黑" panose="020B0503020204020204" charset="-122"/>
              </a:rPr>
              <a:t>(</a:t>
            </a:r>
            <a:r>
              <a:rPr sz="2800">
                <a:latin typeface="微软雅黑" panose="020B0503020204020204" charset="-122"/>
                <a:ea typeface="微软雅黑" panose="020B0503020204020204" charset="-122"/>
                <a:cs typeface="微软雅黑" panose="020B0503020204020204" charset="-122"/>
                <a:sym typeface="+mn-ea"/>
              </a:rPr>
              <a:t>包括算法流程、算法改进、实验环境、实验参数、</a:t>
            </a:r>
            <a:r>
              <a:rPr sz="2800">
                <a:latin typeface="微软雅黑" panose="020B0503020204020204" charset="-122"/>
                <a:ea typeface="微软雅黑" panose="020B0503020204020204" charset="-122"/>
                <a:sym typeface="+mn-ea"/>
              </a:rPr>
              <a:t>实验数据等的分析说明、实验结果和算法效率对比分析</a:t>
            </a:r>
            <a:r>
              <a:rPr sz="2800">
                <a:latin typeface="微软雅黑" panose="020B0503020204020204" charset="-122"/>
                <a:ea typeface="微软雅黑" panose="020B0503020204020204" charset="-122"/>
                <a:cs typeface="微软雅黑" panose="020B0503020204020204" charset="-122"/>
                <a:sym typeface="+mn-ea"/>
              </a:rPr>
              <a:t>、总结与展望、</a:t>
            </a:r>
            <a:r>
              <a:rPr altLang="zh-CN" sz="2800">
                <a:latin typeface="微软雅黑" panose="020B0503020204020204" charset="-122"/>
                <a:ea typeface="微软雅黑" panose="020B0503020204020204" charset="-122"/>
                <a:cs typeface="微软雅黑" panose="020B0503020204020204" charset="-122"/>
                <a:sym typeface="+mn-ea"/>
              </a:rPr>
              <a:t>思考题中任何一个问题的回答</a:t>
            </a:r>
            <a:r>
              <a:rPr lang="en-US" altLang="zh-CN" sz="2800" dirty="0">
                <a:latin typeface="微软雅黑" panose="020B0503020204020204" charset="-122"/>
                <a:ea typeface="微软雅黑" panose="020B0503020204020204" charset="-122"/>
                <a:cs typeface="微软雅黑" panose="020B0503020204020204" charset="-122"/>
              </a:rPr>
              <a:t>)</a:t>
            </a:r>
            <a:r>
              <a:rPr lang="zh-CN" altLang="zh-CN" sz="2800" dirty="0">
                <a:latin typeface="微软雅黑" panose="020B0503020204020204" charset="-122"/>
                <a:ea typeface="微软雅黑" panose="020B0503020204020204" charset="-122"/>
                <a:cs typeface="微软雅黑" panose="020B0503020204020204" charset="-122"/>
              </a:rPr>
              <a:t>；</a:t>
            </a:r>
          </a:p>
          <a:p>
            <a:pPr>
              <a:buNone/>
            </a:pPr>
            <a:r>
              <a:rPr lang="en-US" altLang="zh-CN" sz="2800" dirty="0">
                <a:latin typeface="微软雅黑" panose="020B0503020204020204" charset="-122"/>
                <a:ea typeface="微软雅黑" panose="020B0503020204020204" charset="-122"/>
                <a:cs typeface="微软雅黑" panose="020B0503020204020204" charset="-122"/>
              </a:rPr>
              <a:t>2</a:t>
            </a:r>
            <a:r>
              <a:rPr lang="zh-CN" altLang="zh-CN" sz="2800" dirty="0">
                <a:latin typeface="微软雅黑" panose="020B0503020204020204" charset="-122"/>
                <a:ea typeface="微软雅黑" panose="020B0503020204020204" charset="-122"/>
                <a:cs typeface="微软雅黑" panose="020B0503020204020204" charset="-122"/>
              </a:rPr>
              <a:t>．算法的源码及必要的注释说明；</a:t>
            </a:r>
            <a:endParaRPr lang="en-US" altLang="zh-CN" sz="2800" dirty="0">
              <a:latin typeface="微软雅黑" panose="020B0503020204020204" charset="-122"/>
              <a:ea typeface="微软雅黑" panose="020B0503020204020204" charset="-122"/>
              <a:cs typeface="微软雅黑" panose="020B0503020204020204" charset="-122"/>
            </a:endParaRPr>
          </a:p>
          <a:p>
            <a:pPr>
              <a:buNone/>
            </a:pPr>
            <a:r>
              <a:rPr lang="en-US" altLang="zh-CN" sz="2800" dirty="0">
                <a:latin typeface="微软雅黑" panose="020B0503020204020204" charset="-122"/>
                <a:ea typeface="微软雅黑" panose="020B0503020204020204" charset="-122"/>
                <a:cs typeface="微软雅黑" panose="020B0503020204020204" charset="-122"/>
              </a:rPr>
              <a:t>3 . </a:t>
            </a:r>
            <a:r>
              <a:rPr sz="2800" dirty="0">
                <a:latin typeface="微软雅黑" panose="020B0503020204020204" charset="-122"/>
                <a:ea typeface="微软雅黑" panose="020B0503020204020204" charset="-122"/>
                <a:cs typeface="微软雅黑" panose="020B0503020204020204" charset="-122"/>
              </a:rPr>
              <a:t>规定截止时间之前在超星提交：</a:t>
            </a:r>
            <a:r>
              <a:rPr lang="zh-CN" altLang="en-US" sz="2800" dirty="0">
                <a:latin typeface="微软雅黑" panose="020B0503020204020204" charset="-122"/>
                <a:ea typeface="微软雅黑" panose="020B0503020204020204" charset="-122"/>
                <a:cs typeface="微软雅黑" panose="020B0503020204020204" charset="-122"/>
              </a:rPr>
              <a:t>报告</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程序</a:t>
            </a:r>
            <a:r>
              <a:rPr lang="en-US" altLang="zh-CN" sz="2800" dirty="0">
                <a:latin typeface="微软雅黑" panose="020B0503020204020204" charset="-122"/>
                <a:ea typeface="微软雅黑" panose="020B0503020204020204" charset="-122"/>
                <a:cs typeface="微软雅黑" panose="020B0503020204020204" charset="-122"/>
              </a:rPr>
              <a:t>+</a:t>
            </a:r>
            <a:r>
              <a:rPr sz="2800" dirty="0">
                <a:latin typeface="微软雅黑" panose="020B0503020204020204" charset="-122"/>
                <a:ea typeface="微软雅黑" panose="020B0503020204020204" charset="-122"/>
                <a:cs typeface="微软雅黑" panose="020B0503020204020204" charset="-122"/>
              </a:rPr>
              <a:t>测试图片的</a:t>
            </a:r>
            <a:r>
              <a:rPr lang="zh-CN" altLang="en-US" sz="2800" dirty="0">
                <a:latin typeface="微软雅黑" panose="020B0503020204020204" charset="-122"/>
                <a:ea typeface="微软雅黑" panose="020B0503020204020204" charset="-122"/>
                <a:cs typeface="微软雅黑" panose="020B0503020204020204" charset="-122"/>
              </a:rPr>
              <a:t>压缩文件（命名方式：学号</a:t>
            </a:r>
            <a:r>
              <a:rPr lang="en-US" altLang="zh-CN" sz="2800" dirty="0">
                <a:latin typeface="微软雅黑" panose="020B0503020204020204" charset="-122"/>
                <a:ea typeface="微软雅黑" panose="020B0503020204020204" charset="-122"/>
                <a:cs typeface="微软雅黑" panose="020B0503020204020204" charset="-122"/>
              </a:rPr>
              <a:t>+</a:t>
            </a:r>
            <a:r>
              <a:rPr sz="2800" dirty="0">
                <a:latin typeface="微软雅黑" panose="020B0503020204020204" charset="-122"/>
                <a:ea typeface="微软雅黑" panose="020B0503020204020204" charset="-122"/>
                <a:cs typeface="微软雅黑" panose="020B0503020204020204" charset="-122"/>
              </a:rPr>
              <a:t>姓名</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a:t>
            </a:r>
            <a:r>
              <a:rPr sz="2800" dirty="0">
                <a:latin typeface="微软雅黑" panose="020B0503020204020204" charset="-122"/>
                <a:ea typeface="微软雅黑" panose="020B0503020204020204" charset="-122"/>
                <a:cs typeface="微软雅黑" panose="020B0503020204020204" charset="-122"/>
              </a:rPr>
              <a:t>程序只需要提交经过自己修改的代源码文件，如</a:t>
            </a:r>
            <a:r>
              <a:rPr lang="en-US" altLang="zh-CN" sz="2800" dirty="0">
                <a:latin typeface="微软雅黑" panose="020B0503020204020204" charset="-122"/>
                <a:ea typeface="微软雅黑" panose="020B0503020204020204" charset="-122"/>
                <a:cs typeface="微软雅黑" panose="020B0503020204020204" charset="-122"/>
              </a:rPr>
              <a:t>.cpp,.h(</a:t>
            </a:r>
            <a:r>
              <a:rPr sz="2800" dirty="0">
                <a:latin typeface="微软雅黑" panose="020B0503020204020204" charset="-122"/>
                <a:ea typeface="微软雅黑" panose="020B0503020204020204" charset="-122"/>
                <a:cs typeface="微软雅黑" panose="020B0503020204020204" charset="-122"/>
              </a:rPr>
              <a:t>自己编写的</a:t>
            </a:r>
            <a:r>
              <a:rPr lang="en-US" altLang="zh-CN" sz="2800" dirty="0">
                <a:latin typeface="微软雅黑" panose="020B0503020204020204" charset="-122"/>
                <a:ea typeface="微软雅黑" panose="020B0503020204020204" charset="-122"/>
                <a:cs typeface="微软雅黑" panose="020B0503020204020204" charset="-122"/>
              </a:rPr>
              <a:t>)</a:t>
            </a:r>
            <a:r>
              <a:rPr sz="2800" dirty="0">
                <a:latin typeface="微软雅黑" panose="020B0503020204020204" charset="-122"/>
                <a:ea typeface="微软雅黑" panose="020B0503020204020204" charset="-122"/>
                <a:cs typeface="微软雅黑" panose="020B0503020204020204" charset="-122"/>
              </a:rPr>
              <a:t>，不需要提供系统自动生成的文件，如</a:t>
            </a:r>
            <a:r>
              <a:rPr lang="en-US" altLang="zh-CN" sz="2800" dirty="0">
                <a:latin typeface="微软雅黑" panose="020B0503020204020204" charset="-122"/>
                <a:ea typeface="微软雅黑" panose="020B0503020204020204" charset="-122"/>
                <a:cs typeface="微软雅黑" panose="020B0503020204020204" charset="-122"/>
              </a:rPr>
              <a:t>.dll</a:t>
            </a:r>
            <a:r>
              <a:rPr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.o</a:t>
            </a:r>
            <a:r>
              <a:rPr sz="2800" dirty="0">
                <a:latin typeface="微软雅黑" panose="020B0503020204020204" charset="-122"/>
                <a:ea typeface="微软雅黑" panose="020B0503020204020204" charset="-122"/>
                <a:cs typeface="微软雅黑" panose="020B0503020204020204" charset="-122"/>
              </a:rPr>
              <a:t>等</a:t>
            </a:r>
            <a:r>
              <a:rPr lang="zh-CN" altLang="en-US" sz="2800" dirty="0">
                <a:latin typeface="微软雅黑" panose="020B0503020204020204" charset="-122"/>
                <a:ea typeface="微软雅黑" panose="020B0503020204020204" charset="-122"/>
                <a:cs typeface="微软雅黑" panose="020B0503020204020204" charset="-122"/>
              </a:rPr>
              <a:t>。</a:t>
            </a:r>
            <a:endParaRPr lang="zh-CN" altLang="zh-CN" dirty="0">
              <a:latin typeface="幼圆" pitchFamily="49" charset="-122"/>
              <a:ea typeface="幼圆" pitchFamily="49" charset="-122"/>
            </a:endParaRPr>
          </a:p>
          <a:p>
            <a:endParaRPr lang="zh-CN" altLang="en-US" dirty="0">
              <a:latin typeface="幼圆" pitchFamily="49" charset="-122"/>
              <a:ea typeface="幼圆"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vert="horz" wrap="square" lIns="91440" tIns="45720" rIns="91440" bIns="45720" anchor="ctr"/>
          <a:lstStyle/>
          <a:p>
            <a:r>
              <a:rPr lang="zh-CN" altLang="en-US" sz="3600" b="1" dirty="0">
                <a:latin typeface="微软雅黑" panose="020B0503020204020204" charset="-122"/>
                <a:ea typeface="微软雅黑" panose="020B0503020204020204" charset="-122"/>
              </a:rPr>
              <a:t>实验内容（任选其一）</a:t>
            </a:r>
            <a:endParaRPr lang="zh-CN" altLang="en-US" sz="3600" dirty="0">
              <a:latin typeface="微软雅黑" panose="020B0503020204020204" charset="-122"/>
              <a:ea typeface="微软雅黑" panose="020B0503020204020204" charset="-122"/>
            </a:endParaRPr>
          </a:p>
        </p:txBody>
      </p:sp>
      <p:graphicFrame>
        <p:nvGraphicFramePr>
          <p:cNvPr id="4" name="内容占位符 3"/>
          <p:cNvGraphicFramePr>
            <a:graphicFrameLocks noGrp="1"/>
          </p:cNvGraphicFramePr>
          <p:nvPr>
            <p:ph idx="1"/>
          </p:nvPr>
        </p:nvGraphicFramePr>
        <p:xfrm>
          <a:off x="1981200" y="1600200"/>
          <a:ext cx="7969250" cy="3779520"/>
        </p:xfrm>
        <a:graphic>
          <a:graphicData uri="http://schemas.openxmlformats.org/drawingml/2006/table">
            <a:tbl>
              <a:tblPr firstRow="1" bandRow="1">
                <a:tableStyleId>{5C22544A-7EE6-4342-B048-85BDC9FD1C3A}</a:tableStyleId>
              </a:tblPr>
              <a:tblGrid>
                <a:gridCol w="838200"/>
                <a:gridCol w="3733800"/>
                <a:gridCol w="1492250"/>
                <a:gridCol w="1905000"/>
              </a:tblGrid>
              <a:tr h="457200">
                <a:tc>
                  <a:txBody>
                    <a:bodyPr/>
                    <a:lstStyle/>
                    <a:p>
                      <a:pPr algn="ctr"/>
                      <a:r>
                        <a:rPr lang="zh-CN" altLang="en-US" sz="2400" dirty="0" smtClean="0"/>
                        <a:t>序号</a:t>
                      </a:r>
                      <a:endParaRPr lang="zh-CN" altLang="en-US" sz="2400" dirty="0"/>
                    </a:p>
                  </a:txBody>
                  <a:tcPr marL="91436" marR="91436" marT="45717" marB="45717"/>
                </a:tc>
                <a:tc>
                  <a:txBody>
                    <a:bodyPr/>
                    <a:lstStyle/>
                    <a:p>
                      <a:pPr algn="ctr"/>
                      <a:r>
                        <a:rPr lang="zh-CN" altLang="en-US" sz="2400" dirty="0" smtClean="0"/>
                        <a:t>实验题目</a:t>
                      </a:r>
                      <a:endParaRPr lang="zh-CN" altLang="en-US" sz="2400" dirty="0"/>
                    </a:p>
                  </a:txBody>
                  <a:tcPr marL="91436" marR="91436" marT="45717" marB="45717"/>
                </a:tc>
                <a:tc>
                  <a:txBody>
                    <a:bodyPr/>
                    <a:lstStyle/>
                    <a:p>
                      <a:pPr algn="ctr"/>
                      <a:r>
                        <a:rPr lang="zh-CN" altLang="en-US" sz="2400" dirty="0" smtClean="0"/>
                        <a:t>实验类型</a:t>
                      </a:r>
                      <a:endParaRPr lang="zh-CN" altLang="en-US" sz="2400" dirty="0"/>
                    </a:p>
                  </a:txBody>
                  <a:tcPr marL="91436" marR="91436" marT="45717" marB="45717"/>
                </a:tc>
                <a:tc>
                  <a:txBody>
                    <a:bodyPr/>
                    <a:lstStyle/>
                    <a:p>
                      <a:pPr algn="ctr"/>
                      <a:r>
                        <a:rPr lang="zh-CN" altLang="en-US" sz="2400" dirty="0" smtClean="0"/>
                        <a:t>备注</a:t>
                      </a:r>
                      <a:endParaRPr lang="zh-CN" altLang="en-US" sz="2400" dirty="0"/>
                    </a:p>
                  </a:txBody>
                  <a:tcPr marL="91436" marR="91436" marT="45717" marB="45717"/>
                </a:tc>
              </a:tr>
              <a:tr h="838200">
                <a:tc>
                  <a:txBody>
                    <a:bodyPr/>
                    <a:lstStyle/>
                    <a:p>
                      <a:pPr algn="ctr"/>
                      <a:r>
                        <a:rPr lang="en-US" altLang="zh-CN" sz="2400" dirty="0" smtClean="0"/>
                        <a:t>1</a:t>
                      </a:r>
                      <a:endParaRPr lang="zh-CN" altLang="en-US" sz="2400" dirty="0"/>
                    </a:p>
                  </a:txBody>
                  <a:tcPr marL="91436" marR="91436" marT="45717" marB="45717"/>
                </a:tc>
                <a:tc>
                  <a:txBody>
                    <a:bodyPr/>
                    <a:lstStyle/>
                    <a:p>
                      <a:pPr algn="ctr" eaLnBrk="1" hangingPunct="1">
                        <a:spcBef>
                          <a:spcPct val="0"/>
                        </a:spcBef>
                        <a:buClrTx/>
                        <a:buFontTx/>
                        <a:buNone/>
                      </a:pPr>
                      <a:r>
                        <a:rPr lang="zh-CN" altLang="en-US" sz="2400" b="0" dirty="0">
                          <a:latin typeface="微软雅黑" panose="020B0503020204020204" charset="-122"/>
                          <a:ea typeface="微软雅黑" panose="020B0503020204020204" charset="-122"/>
                          <a:sym typeface="+mn-ea"/>
                        </a:rPr>
                        <a:t>细胞图像的分割与测量</a:t>
                      </a:r>
                      <a:endParaRPr lang="zh-CN" altLang="en-US" sz="2400" b="0" dirty="0" smtClean="0">
                        <a:latin typeface="微软雅黑" panose="020B0503020204020204" charset="-122"/>
                        <a:ea typeface="微软雅黑" panose="020B0503020204020204" charset="-122"/>
                      </a:endParaRPr>
                    </a:p>
                  </a:txBody>
                  <a:tcPr marL="91436" marR="91436" marT="45717" marB="45717"/>
                </a:tc>
                <a:tc>
                  <a:txBody>
                    <a:bodyPr/>
                    <a:lstStyle/>
                    <a:p>
                      <a:pPr algn="ctr">
                        <a:buNone/>
                      </a:pPr>
                      <a:r>
                        <a:rPr lang="en-US" altLang="zh-CN" sz="2400" dirty="0" smtClean="0">
                          <a:latin typeface="微软雅黑" panose="020B0503020204020204" charset="-122"/>
                          <a:ea typeface="微软雅黑" panose="020B0503020204020204" charset="-122"/>
                          <a:cs typeface="微软雅黑" panose="020B0503020204020204" charset="-122"/>
                          <a:sym typeface="+mn-ea"/>
                        </a:rPr>
                        <a:t>C</a:t>
                      </a:r>
                      <a:r>
                        <a:rPr lang="zh-CN" altLang="en-US" sz="2400" dirty="0" smtClean="0">
                          <a:latin typeface="微软雅黑" panose="020B0503020204020204" charset="-122"/>
                          <a:ea typeface="微软雅黑" panose="020B0503020204020204" charset="-122"/>
                          <a:cs typeface="微软雅黑" panose="020B0503020204020204" charset="-122"/>
                          <a:sym typeface="+mn-ea"/>
                        </a:rPr>
                        <a:t>类</a:t>
                      </a:r>
                      <a:endParaRPr lang="zh-CN" altLang="en-US" sz="2400" dirty="0">
                        <a:latin typeface="微软雅黑" panose="020B0503020204020204" charset="-122"/>
                        <a:ea typeface="微软雅黑" panose="020B0503020204020204" charset="-122"/>
                        <a:cs typeface="微软雅黑" panose="020B0503020204020204" charset="-122"/>
                      </a:endParaRPr>
                    </a:p>
                  </a:txBody>
                  <a:tcPr marL="91436" marR="91436" marT="45717" marB="45717"/>
                </a:tc>
                <a:tc>
                  <a:txBody>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sym typeface="+mn-ea"/>
                        </a:rPr>
                        <a:t>基础类</a:t>
                      </a:r>
                      <a:endParaRPr lang="en-US" altLang="zh-CN" sz="2400" dirty="0" smtClean="0">
                        <a:latin typeface="微软雅黑" panose="020B0503020204020204" charset="-122"/>
                        <a:ea typeface="微软雅黑" panose="020B0503020204020204" charset="-122"/>
                        <a:cs typeface="微软雅黑" panose="020B0503020204020204" charset="-122"/>
                        <a:sym typeface="+mn-ea"/>
                      </a:endParaRPr>
                    </a:p>
                    <a:p>
                      <a:pPr algn="ct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altLang="zh-CN" sz="2400" dirty="0" smtClean="0">
                          <a:latin typeface="微软雅黑" panose="020B0503020204020204" charset="-122"/>
                          <a:ea typeface="微软雅黑" panose="020B0503020204020204" charset="-122"/>
                          <a:cs typeface="微软雅黑" panose="020B0503020204020204" charset="-122"/>
                          <a:sym typeface="+mn-ea"/>
                        </a:rPr>
                        <a:t>0-80</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endParaRPr>
                    </a:p>
                  </a:txBody>
                  <a:tcPr marL="91436" marR="91436" marT="45717" marB="45717"/>
                </a:tc>
              </a:tr>
              <a:tr h="838200">
                <a:tc>
                  <a:txBody>
                    <a:bodyPr/>
                    <a:lstStyle/>
                    <a:p>
                      <a:pPr algn="ctr"/>
                      <a:r>
                        <a:rPr lang="en-US" altLang="zh-CN" sz="2400" dirty="0" smtClean="0"/>
                        <a:t>2</a:t>
                      </a:r>
                      <a:endParaRPr lang="zh-CN" altLang="en-US" sz="2400" dirty="0"/>
                    </a:p>
                  </a:txBody>
                  <a:tcPr marL="91436" marR="91436" marT="45717" marB="45717"/>
                </a:tc>
                <a:tc>
                  <a:txBody>
                    <a:bodyPr/>
                    <a:lstStyle/>
                    <a:p>
                      <a:pPr algn="ctr" eaLnBrk="1" hangingPunct="1">
                        <a:spcBef>
                          <a:spcPct val="0"/>
                        </a:spcBef>
                        <a:buClrTx/>
                        <a:buFontTx/>
                        <a:buNone/>
                      </a:pPr>
                      <a:r>
                        <a:rPr lang="zh-CN" altLang="en-US" sz="2400" dirty="0" smtClean="0">
                          <a:latin typeface="微软雅黑" panose="020B0503020204020204" charset="-122"/>
                          <a:ea typeface="微软雅黑" panose="020B0503020204020204" charset="-122"/>
                        </a:rPr>
                        <a:t>皮肤镜图像毛发噪声去除</a:t>
                      </a:r>
                    </a:p>
                  </a:txBody>
                  <a:tcPr marL="91436" marR="91436" marT="45717" marB="45717"/>
                </a:tc>
                <a:tc>
                  <a:txBody>
                    <a:bodyPr/>
                    <a:lstStyle/>
                    <a:p>
                      <a:pPr algn="ctr"/>
                      <a:r>
                        <a:rPr lang="en-US" altLang="zh-CN" sz="2400" dirty="0" smtClean="0">
                          <a:latin typeface="微软雅黑" panose="020B0503020204020204" charset="-122"/>
                          <a:ea typeface="微软雅黑" panose="020B0503020204020204" charset="-122"/>
                          <a:cs typeface="微软雅黑" panose="020B0503020204020204" charset="-122"/>
                        </a:rPr>
                        <a:t>C</a:t>
                      </a:r>
                      <a:r>
                        <a:rPr lang="zh-CN" altLang="en-US" sz="2400" dirty="0" smtClean="0">
                          <a:latin typeface="微软雅黑" panose="020B0503020204020204" charset="-122"/>
                          <a:ea typeface="微软雅黑" panose="020B0503020204020204" charset="-122"/>
                          <a:cs typeface="微软雅黑" panose="020B0503020204020204" charset="-122"/>
                        </a:rPr>
                        <a:t>类</a:t>
                      </a:r>
                      <a:endParaRPr lang="zh-CN" altLang="en-US" sz="2400" dirty="0">
                        <a:latin typeface="微软雅黑" panose="020B0503020204020204" charset="-122"/>
                        <a:ea typeface="微软雅黑" panose="020B0503020204020204" charset="-122"/>
                        <a:cs typeface="微软雅黑" panose="020B0503020204020204" charset="-122"/>
                      </a:endParaRPr>
                    </a:p>
                  </a:txBody>
                  <a:tcPr marL="91436" marR="91436" marT="45717" marB="45717"/>
                </a:tc>
                <a:tc>
                  <a:txBody>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rPr>
                        <a:t>基础类</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gn="ct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0-80</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a:txBody>
                  <a:tcPr marL="91436" marR="91436" marT="45717" marB="45717"/>
                </a:tc>
              </a:tr>
              <a:tr h="822960">
                <a:tc>
                  <a:txBody>
                    <a:bodyPr/>
                    <a:lstStyle/>
                    <a:p>
                      <a:pPr algn="ctr">
                        <a:buNone/>
                      </a:pPr>
                      <a:r>
                        <a:rPr lang="en-US" altLang="zh-CN" sz="2400" dirty="0"/>
                        <a:t>3</a:t>
                      </a:r>
                    </a:p>
                  </a:txBody>
                  <a:tcPr marL="91436" marR="91436" marT="45717" marB="45717"/>
                </a:tc>
                <a:tc>
                  <a:txBody>
                    <a:bodyPr/>
                    <a:lstStyle/>
                    <a:p>
                      <a:pPr algn="ctr" eaLnBrk="1" hangingPunct="1">
                        <a:spcBef>
                          <a:spcPts val="600"/>
                        </a:spcBef>
                        <a:buClrTx/>
                        <a:buFontTx/>
                        <a:buNone/>
                      </a:pPr>
                      <a:r>
                        <a:rPr lang="zh-CN" altLang="en-US" sz="2400" dirty="0" smtClean="0">
                          <a:latin typeface="微软雅黑" panose="020B0503020204020204" charset="-122"/>
                          <a:ea typeface="微软雅黑" panose="020B0503020204020204" charset="-122"/>
                        </a:rPr>
                        <a:t>红外行人检测</a:t>
                      </a:r>
                      <a:endParaRPr lang="en-US" altLang="zh-CN" sz="2400" dirty="0" smtClean="0">
                        <a:latin typeface="微软雅黑" panose="020B0503020204020204" charset="-122"/>
                        <a:ea typeface="微软雅黑" panose="020B0503020204020204" charset="-122"/>
                      </a:endParaRPr>
                    </a:p>
                    <a:p>
                      <a:pPr algn="ctr"/>
                      <a:endParaRPr lang="zh-CN" altLang="en-US" sz="2400" dirty="0">
                        <a:latin typeface="微软雅黑" panose="020B0503020204020204" charset="-122"/>
                        <a:ea typeface="微软雅黑" panose="020B0503020204020204" charset="-122"/>
                      </a:endParaRPr>
                    </a:p>
                  </a:txBody>
                  <a:tcPr marL="91436" marR="91436" marT="45717" marB="45717"/>
                </a:tc>
                <a:tc>
                  <a:txBody>
                    <a:bodyPr/>
                    <a:lstStyle/>
                    <a:p>
                      <a:pPr algn="ctr"/>
                      <a:r>
                        <a:rPr lang="en-US" altLang="zh-CN" sz="2400" dirty="0" smtClean="0">
                          <a:latin typeface="微软雅黑" panose="020B0503020204020204" charset="-122"/>
                          <a:ea typeface="微软雅黑" panose="020B0503020204020204" charset="-122"/>
                          <a:cs typeface="微软雅黑" panose="020B0503020204020204" charset="-122"/>
                        </a:rPr>
                        <a:t>B</a:t>
                      </a:r>
                      <a:r>
                        <a:rPr lang="zh-CN" altLang="en-US" sz="2400" dirty="0" smtClean="0">
                          <a:latin typeface="微软雅黑" panose="020B0503020204020204" charset="-122"/>
                          <a:ea typeface="微软雅黑" panose="020B0503020204020204" charset="-122"/>
                          <a:cs typeface="微软雅黑" panose="020B0503020204020204" charset="-122"/>
                        </a:rPr>
                        <a:t>类</a:t>
                      </a:r>
                      <a:endParaRPr lang="zh-CN" altLang="en-US" sz="2400" dirty="0">
                        <a:latin typeface="微软雅黑" panose="020B0503020204020204" charset="-122"/>
                        <a:ea typeface="微软雅黑" panose="020B0503020204020204" charset="-122"/>
                        <a:cs typeface="微软雅黑" panose="020B0503020204020204" charset="-122"/>
                      </a:endParaRPr>
                    </a:p>
                  </a:txBody>
                  <a:tcPr marL="91436" marR="91436" marT="45717" marB="45717"/>
                </a:tc>
                <a:tc>
                  <a:txBody>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rPr>
                        <a:t>提高类</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gn="ct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0-90</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a:txBody>
                  <a:tcPr marL="91436" marR="91436" marT="45717" marB="45717"/>
                </a:tc>
              </a:tr>
              <a:tr h="822960">
                <a:tc>
                  <a:txBody>
                    <a:bodyPr/>
                    <a:lstStyle/>
                    <a:p>
                      <a:pPr algn="ctr">
                        <a:buNone/>
                      </a:pPr>
                      <a:r>
                        <a:rPr lang="en-US" altLang="zh-CN" sz="2400" dirty="0"/>
                        <a:t>4</a:t>
                      </a:r>
                    </a:p>
                  </a:txBody>
                  <a:tcPr marL="91436" marR="91436" marT="45717" marB="45717"/>
                </a:tc>
                <a:tc>
                  <a:txBody>
                    <a:bodyPr/>
                    <a:lstStyle/>
                    <a:p>
                      <a:pPr algn="ctr">
                        <a:buNone/>
                      </a:pPr>
                      <a:r>
                        <a:rPr lang="zh-CN" altLang="en-US" sz="2400" dirty="0"/>
                        <a:t>图像分割算法</a:t>
                      </a:r>
                    </a:p>
                  </a:txBody>
                  <a:tcPr marL="91436" marR="91436" marT="45717" marB="45717"/>
                </a:tc>
                <a:tc>
                  <a:txBody>
                    <a:bodyPr/>
                    <a:lstStyle/>
                    <a:p>
                      <a:pPr algn="ctr"/>
                      <a:r>
                        <a:rPr lang="en-US" altLang="zh-CN" sz="2400" dirty="0" smtClean="0">
                          <a:latin typeface="微软雅黑" panose="020B0503020204020204" charset="-122"/>
                          <a:ea typeface="微软雅黑" panose="020B0503020204020204" charset="-122"/>
                          <a:cs typeface="微软雅黑" panose="020B0503020204020204" charset="-122"/>
                        </a:rPr>
                        <a:t>A</a:t>
                      </a:r>
                      <a:r>
                        <a:rPr lang="zh-CN" altLang="en-US" sz="2400" dirty="0" smtClean="0">
                          <a:latin typeface="微软雅黑" panose="020B0503020204020204" charset="-122"/>
                          <a:ea typeface="微软雅黑" panose="020B0503020204020204" charset="-122"/>
                          <a:cs typeface="微软雅黑" panose="020B0503020204020204" charset="-122"/>
                        </a:rPr>
                        <a:t>类</a:t>
                      </a:r>
                      <a:endParaRPr lang="zh-CN" altLang="en-US" sz="2400" dirty="0">
                        <a:latin typeface="微软雅黑" panose="020B0503020204020204" charset="-122"/>
                        <a:ea typeface="微软雅黑" panose="020B0503020204020204" charset="-122"/>
                        <a:cs typeface="微软雅黑" panose="020B0503020204020204" charset="-122"/>
                      </a:endParaRPr>
                    </a:p>
                  </a:txBody>
                  <a:tcPr marL="91436" marR="91436" marT="45717" marB="45717"/>
                </a:tc>
                <a:tc>
                  <a:txBody>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rPr>
                        <a:t>创新类</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gn="ct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0-100</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a:txBody>
                  <a:tcPr marL="91436" marR="91436" marT="45717" marB="45717"/>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vert="horz" wrap="square" lIns="91440" tIns="45720" rIns="91440" bIns="45720" anchor="ctr"/>
          <a:lstStyle/>
          <a:p>
            <a:r>
              <a:rPr lang="zh-CN" altLang="en-US" sz="3600" b="1" dirty="0">
                <a:latin typeface="微软雅黑" panose="020B0503020204020204" charset="-122"/>
                <a:ea typeface="微软雅黑" panose="020B0503020204020204" charset="-122"/>
              </a:rPr>
              <a:t>实验内容（任选其一）</a:t>
            </a:r>
            <a:endParaRPr lang="zh-CN" altLang="en-US" sz="3600" dirty="0">
              <a:latin typeface="微软雅黑" panose="020B0503020204020204" charset="-122"/>
              <a:ea typeface="微软雅黑" panose="020B0503020204020204" charset="-122"/>
            </a:endParaRPr>
          </a:p>
        </p:txBody>
      </p:sp>
      <p:sp>
        <p:nvSpPr>
          <p:cNvPr id="5123" name="内容占位符 2"/>
          <p:cNvSpPr>
            <a:spLocks noGrp="1"/>
          </p:cNvSpPr>
          <p:nvPr>
            <p:ph idx="1"/>
          </p:nvPr>
        </p:nvSpPr>
        <p:spPr>
          <a:xfrm>
            <a:off x="1433830" y="1515110"/>
            <a:ext cx="9323705" cy="4876800"/>
          </a:xfrm>
        </p:spPr>
        <p:txBody>
          <a:bodyPr vert="horz" wrap="square" lIns="91440" tIns="45720" rIns="91440" bIns="45720" anchor="t"/>
          <a:lstStyle/>
          <a:p>
            <a:pPr marL="0" indent="0">
              <a:buNone/>
            </a:pPr>
            <a:r>
              <a:rPr lang="en-US" altLang="zh-CN" sz="2800" dirty="0">
                <a:latin typeface="微软雅黑" panose="020B0503020204020204" charset="-122"/>
                <a:ea typeface="微软雅黑" panose="020B0503020204020204" charset="-122"/>
                <a:cs typeface="微软雅黑" panose="020B0503020204020204" charset="-122"/>
              </a:rPr>
              <a:t>1</a:t>
            </a:r>
            <a:r>
              <a:rPr lang="zh-CN" altLang="en-US" sz="2800" dirty="0">
                <a:latin typeface="微软雅黑" panose="020B0503020204020204" charset="-122"/>
                <a:ea typeface="微软雅黑" panose="020B0503020204020204" charset="-122"/>
                <a:cs typeface="微软雅黑" panose="020B0503020204020204" charset="-122"/>
              </a:rPr>
              <a:t>．</a:t>
            </a:r>
            <a:r>
              <a:rPr sz="2800">
                <a:latin typeface="微软雅黑" panose="020B0503020204020204" charset="-122"/>
                <a:ea typeface="微软雅黑" panose="020B0503020204020204" charset="-122"/>
                <a:sym typeface="+mn-ea"/>
              </a:rPr>
              <a:t>分析细胞图像特点，实现细胞图像的分割和测量，并分析测量结果，要求</a:t>
            </a:r>
            <a:r>
              <a:rPr sz="2800" b="1">
                <a:solidFill>
                  <a:srgbClr val="7030A0"/>
                </a:solidFill>
                <a:latin typeface="微软雅黑" panose="020B0503020204020204" charset="-122"/>
                <a:ea typeface="微软雅黑" panose="020B0503020204020204" charset="-122"/>
                <a:sym typeface="+mn-ea"/>
              </a:rPr>
              <a:t>输出数据文件保存每个细胞对应图像面积占比和细胞核在对应细胞中的面积占比</a:t>
            </a:r>
            <a:r>
              <a:rPr sz="2800">
                <a:latin typeface="微软雅黑" panose="020B0503020204020204" charset="-122"/>
                <a:ea typeface="微软雅黑" panose="020B0503020204020204" charset="-122"/>
                <a:sym typeface="+mn-ea"/>
              </a:rPr>
              <a:t>。</a:t>
            </a:r>
            <a:endParaRPr lang="zh-CN" altLang="en-US" sz="28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800">
                <a:latin typeface="微软雅黑" panose="020B0503020204020204" charset="-122"/>
                <a:ea typeface="微软雅黑" panose="020B0503020204020204" charset="-122"/>
                <a:cs typeface="微软雅黑" panose="020B0503020204020204" charset="-122"/>
                <a:sym typeface="+mn-ea"/>
              </a:rPr>
              <a:t>2</a:t>
            </a:r>
            <a:r>
              <a:rPr sz="2800">
                <a:latin typeface="微软雅黑" panose="020B0503020204020204" charset="-122"/>
                <a:ea typeface="微软雅黑" panose="020B0503020204020204" charset="-122"/>
                <a:cs typeface="微软雅黑" panose="020B0503020204020204" charset="-122"/>
                <a:sym typeface="+mn-ea"/>
              </a:rPr>
              <a:t>．</a:t>
            </a:r>
            <a:r>
              <a:rPr lang="zh-CN" altLang="en-US" sz="2800" dirty="0">
                <a:latin typeface="微软雅黑" panose="020B0503020204020204" charset="-122"/>
                <a:ea typeface="微软雅黑" panose="020B0503020204020204" charset="-122"/>
                <a:cs typeface="微软雅黑" panose="020B0503020204020204" charset="-122"/>
              </a:rPr>
              <a:t>给定皮肤镜黑素细胞瘤图像，检测毛发噪声，并</a:t>
            </a:r>
            <a:r>
              <a:rPr lang="zh-CN" altLang="en-US" sz="2800" b="1" dirty="0">
                <a:solidFill>
                  <a:srgbClr val="6600CC"/>
                </a:solidFill>
                <a:latin typeface="微软雅黑" panose="020B0503020204020204" charset="-122"/>
                <a:ea typeface="微软雅黑" panose="020B0503020204020204" charset="-122"/>
                <a:cs typeface="微软雅黑" panose="020B0503020204020204" charset="-122"/>
              </a:rPr>
              <a:t>修复毛发遮挡部位的信息</a:t>
            </a:r>
            <a:r>
              <a:rPr lang="zh-CN" altLang="en-US" sz="2800" dirty="0">
                <a:latin typeface="微软雅黑" panose="020B0503020204020204" charset="-122"/>
                <a:ea typeface="微软雅黑" panose="020B0503020204020204" charset="-122"/>
                <a:cs typeface="微软雅黑" panose="020B0503020204020204" charset="-122"/>
              </a:rPr>
              <a:t>。</a:t>
            </a:r>
          </a:p>
          <a:p>
            <a:pPr marL="0" indent="0">
              <a:buNone/>
            </a:pPr>
            <a:r>
              <a:rPr lang="en-US" altLang="zh-CN" sz="2800">
                <a:latin typeface="微软雅黑" panose="020B0503020204020204" charset="-122"/>
                <a:ea typeface="微软雅黑" panose="020B0503020204020204" charset="-122"/>
                <a:cs typeface="微软雅黑" panose="020B0503020204020204" charset="-122"/>
                <a:sym typeface="+mn-ea"/>
              </a:rPr>
              <a:t>3. </a:t>
            </a:r>
            <a:r>
              <a:rPr lang="zh-CN" altLang="en-US" sz="2800" b="1" dirty="0">
                <a:solidFill>
                  <a:srgbClr val="6600CC"/>
                </a:solidFill>
                <a:latin typeface="微软雅黑" panose="020B0503020204020204" charset="-122"/>
                <a:ea typeface="微软雅黑" panose="020B0503020204020204" charset="-122"/>
                <a:cs typeface="微软雅黑" panose="020B0503020204020204" charset="-122"/>
              </a:rPr>
              <a:t>检测（或完整分割）</a:t>
            </a:r>
            <a:r>
              <a:rPr lang="zh-CN" altLang="en-US" sz="2800" dirty="0">
                <a:latin typeface="微软雅黑" panose="020B0503020204020204" charset="-122"/>
                <a:ea typeface="微软雅黑" panose="020B0503020204020204" charset="-122"/>
                <a:cs typeface="微软雅黑" panose="020B0503020204020204" charset="-122"/>
              </a:rPr>
              <a:t>出给定的红外行人目标。</a:t>
            </a:r>
            <a:endParaRPr lang="en-US" altLang="zh-CN" sz="28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800" dirty="0">
                <a:latin typeface="微软雅黑" panose="020B0503020204020204" charset="-122"/>
                <a:ea typeface="微软雅黑" panose="020B0503020204020204" charset="-122"/>
                <a:cs typeface="微软雅黑" panose="020B0503020204020204" charset="-122"/>
              </a:rPr>
              <a:t>4. </a:t>
            </a:r>
            <a:r>
              <a:rPr lang="zh-CN" altLang="en-US" sz="2800" dirty="0">
                <a:latin typeface="微软雅黑" panose="020B0503020204020204" charset="-122"/>
                <a:ea typeface="微软雅黑" panose="020B0503020204020204" charset="-122"/>
                <a:cs typeface="微软雅黑" panose="020B0503020204020204" charset="-122"/>
              </a:rPr>
              <a:t>在近两年的图像分割方法中选一种，</a:t>
            </a:r>
            <a:r>
              <a:rPr lang="zh-CN" altLang="en-US" sz="2800" b="1" dirty="0">
                <a:solidFill>
                  <a:srgbClr val="6600CC"/>
                </a:solidFill>
                <a:latin typeface="微软雅黑" panose="020B0503020204020204" charset="-122"/>
                <a:ea typeface="微软雅黑" panose="020B0503020204020204" charset="-122"/>
                <a:cs typeface="微软雅黑" panose="020B0503020204020204" charset="-122"/>
              </a:rPr>
              <a:t>编程实现并找出其目前仍存在的问题，加以改进。</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vert="horz" wrap="square" lIns="91440" tIns="45720" rIns="91440" bIns="45720" anchor="ctr"/>
          <a:lstStyle/>
          <a:p>
            <a:r>
              <a:rPr lang="zh-CN" altLang="en-US" sz="3600" b="1" dirty="0">
                <a:latin typeface="微软雅黑" panose="020B0503020204020204" charset="-122"/>
                <a:ea typeface="微软雅黑" panose="020B0503020204020204" charset="-122"/>
              </a:rPr>
              <a:t>实验步骤</a:t>
            </a:r>
            <a:endParaRPr lang="zh-CN" altLang="en-US" sz="3600" dirty="0">
              <a:latin typeface="微软雅黑" panose="020B0503020204020204" charset="-122"/>
              <a:ea typeface="微软雅黑" panose="020B0503020204020204" charset="-122"/>
            </a:endParaRPr>
          </a:p>
        </p:txBody>
      </p:sp>
      <p:sp>
        <p:nvSpPr>
          <p:cNvPr id="6147" name="内容占位符 2"/>
          <p:cNvSpPr>
            <a:spLocks noGrp="1"/>
          </p:cNvSpPr>
          <p:nvPr>
            <p:ph idx="1"/>
          </p:nvPr>
        </p:nvSpPr>
        <p:spPr/>
        <p:txBody>
          <a:bodyPr vert="horz" wrap="square" lIns="91440" tIns="45720" rIns="91440" bIns="45720" anchor="t"/>
          <a:lstStyle/>
          <a:p>
            <a:r>
              <a:rPr lang="zh-CN" altLang="zh-CN" sz="2800" dirty="0">
                <a:latin typeface="微软雅黑" panose="020B0503020204020204" charset="-122"/>
                <a:ea typeface="微软雅黑" panose="020B0503020204020204" charset="-122"/>
              </a:rPr>
              <a:t>自主查阅文献资料</a:t>
            </a:r>
            <a:endParaRPr lang="en-US" altLang="zh-CN" sz="2800" dirty="0">
              <a:latin typeface="微软雅黑" panose="020B0503020204020204" charset="-122"/>
              <a:ea typeface="微软雅黑" panose="020B0503020204020204" charset="-122"/>
            </a:endParaRPr>
          </a:p>
          <a:p>
            <a:r>
              <a:rPr lang="zh-CN" altLang="zh-CN" sz="2800" dirty="0">
                <a:latin typeface="微软雅黑" panose="020B0503020204020204" charset="-122"/>
                <a:ea typeface="微软雅黑" panose="020B0503020204020204" charset="-122"/>
              </a:rPr>
              <a:t>自行设计算法步骤和流程</a:t>
            </a:r>
            <a:endParaRPr lang="en-US" altLang="zh-CN" sz="2800" dirty="0">
              <a:latin typeface="微软雅黑" panose="020B0503020204020204" charset="-122"/>
              <a:ea typeface="微软雅黑" panose="020B0503020204020204" charset="-122"/>
            </a:endParaRPr>
          </a:p>
          <a:p>
            <a:r>
              <a:rPr lang="zh-CN" altLang="zh-CN" sz="2800" dirty="0">
                <a:latin typeface="微软雅黑" panose="020B0503020204020204" charset="-122"/>
                <a:ea typeface="微软雅黑" panose="020B0503020204020204" charset="-122"/>
              </a:rPr>
              <a:t>编程实现</a:t>
            </a:r>
            <a:endParaRPr lang="en-US" altLang="zh-CN" sz="2800" dirty="0">
              <a:latin typeface="微软雅黑" panose="020B0503020204020204" charset="-122"/>
              <a:ea typeface="微软雅黑" panose="020B0503020204020204" charset="-122"/>
            </a:endParaRPr>
          </a:p>
          <a:p>
            <a:r>
              <a:rPr lang="zh-CN" altLang="en-US" sz="2800" dirty="0">
                <a:latin typeface="微软雅黑" panose="020B0503020204020204" charset="-122"/>
                <a:ea typeface="微软雅黑" panose="020B0503020204020204" charset="-122"/>
              </a:rPr>
              <a:t>撰写报告（包括算法流程，算法原理，算法改进，实验数据、实验参数和实验环境分析说明、实验结果和算法效率对比分析，总结）</a:t>
            </a:r>
            <a:endParaRPr lang="zh-CN" altLang="zh-CN" sz="2800" dirty="0">
              <a:latin typeface="微软雅黑" panose="020B0503020204020204" charset="-122"/>
              <a:ea typeface="微软雅黑" panose="020B0503020204020204" charset="-122"/>
            </a:endParaRPr>
          </a:p>
          <a:p>
            <a:endParaRPr lang="zh-CN" altLang="en-US" sz="2800" dirty="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p:cNvSpPr>
          <p:nvPr>
            <p:ph type="title"/>
          </p:nvPr>
        </p:nvSpPr>
        <p:spPr/>
        <p:txBody>
          <a:bodyPr vert="horz" wrap="square" lIns="91440" tIns="45720" rIns="91440" bIns="45720" anchor="ctr"/>
          <a:lstStyle/>
          <a:p>
            <a:pPr eaLnBrk="1" hangingPunct="1"/>
            <a:r>
              <a:rPr lang="zh-CN" altLang="en-US" sz="3600" b="1" dirty="0">
                <a:latin typeface="微软雅黑" panose="020B0503020204020204" charset="-122"/>
                <a:ea typeface="微软雅黑" panose="020B0503020204020204" charset="-122"/>
              </a:rPr>
              <a:t>实验环境</a:t>
            </a:r>
          </a:p>
        </p:txBody>
      </p:sp>
      <p:sp>
        <p:nvSpPr>
          <p:cNvPr id="5123" name="Rectangle 7"/>
          <p:cNvSpPr>
            <a:spLocks noGrp="1"/>
          </p:cNvSpPr>
          <p:nvPr>
            <p:ph idx="1"/>
          </p:nvPr>
        </p:nvSpPr>
        <p:spPr/>
        <p:txBody>
          <a:bodyPr vert="horz" wrap="square" lIns="91440" tIns="45720" rIns="91440" bIns="45720" anchor="t"/>
          <a:lstStyle/>
          <a:p>
            <a:pPr eaLnBrk="1" hangingPunct="1"/>
            <a:r>
              <a:rPr lang="en-US" altLang="zh-CN" sz="2800" dirty="0">
                <a:latin typeface="微软雅黑" panose="020B0503020204020204" charset="-122"/>
                <a:ea typeface="微软雅黑" panose="020B0503020204020204" charset="-122"/>
                <a:cs typeface="微软雅黑" panose="020B0503020204020204" charset="-122"/>
              </a:rPr>
              <a:t>C/C</a:t>
            </a:r>
            <a:r>
              <a:rPr lang="en-US" altLang="zh-CN" sz="2800" dirty="0" smtClean="0">
                <a:latin typeface="微软雅黑" panose="020B0503020204020204" charset="-122"/>
                <a:ea typeface="微软雅黑" panose="020B0503020204020204" charset="-122"/>
                <a:cs typeface="微软雅黑" panose="020B0503020204020204" charset="-122"/>
              </a:rPr>
              <a:t>++/Python </a:t>
            </a:r>
            <a:endParaRPr lang="en-US" altLang="zh-CN" sz="2800" dirty="0">
              <a:latin typeface="微软雅黑" panose="020B0503020204020204" charset="-122"/>
              <a:ea typeface="微软雅黑" panose="020B0503020204020204" charset="-122"/>
              <a:cs typeface="微软雅黑" panose="020B0503020204020204" charset="-122"/>
            </a:endParaRPr>
          </a:p>
          <a:p>
            <a:pPr eaLnBrk="1" hangingPunct="1"/>
            <a:r>
              <a:rPr lang="zh-CN" altLang="en-US" sz="2800" dirty="0">
                <a:latin typeface="微软雅黑" panose="020B0503020204020204" charset="-122"/>
                <a:ea typeface="微软雅黑" panose="020B0503020204020204" charset="-122"/>
                <a:cs typeface="微软雅黑" panose="020B0503020204020204" charset="-122"/>
              </a:rPr>
              <a:t>部分应用程序框架和代码</a:t>
            </a:r>
            <a:r>
              <a:rPr lang="en-US" altLang="zh-CN" sz="2800" dirty="0">
                <a:latin typeface="微软雅黑" panose="020B0503020204020204" charset="-122"/>
                <a:ea typeface="微软雅黑" panose="020B0503020204020204" charset="-122"/>
                <a:cs typeface="微软雅黑" panose="020B0503020204020204" charset="-122"/>
              </a:rPr>
              <a:t>dipcode_template.cpp</a:t>
            </a:r>
            <a:r>
              <a:rPr lang="zh-CN" altLang="en-US" sz="2800" dirty="0" smtClean="0">
                <a:latin typeface="微软雅黑" panose="020B0503020204020204" charset="-122"/>
                <a:ea typeface="微软雅黑" panose="020B0503020204020204" charset="-122"/>
                <a:cs typeface="微软雅黑" panose="020B0503020204020204" charset="-122"/>
              </a:rPr>
              <a:t>。</a:t>
            </a:r>
            <a:endParaRPr lang="en-US" altLang="zh-CN" sz="2800" dirty="0" smtClean="0">
              <a:latin typeface="微软雅黑" panose="020B0503020204020204" charset="-122"/>
              <a:ea typeface="微软雅黑" panose="020B0503020204020204" charset="-122"/>
              <a:cs typeface="微软雅黑" panose="020B0503020204020204" charset="-122"/>
            </a:endParaRPr>
          </a:p>
          <a:p>
            <a:pPr eaLnBrk="1" hangingPunct="1"/>
            <a:r>
              <a:rPr lang="zh-CN" altLang="en-US" sz="2800" dirty="0" smtClean="0">
                <a:latin typeface="微软雅黑" panose="020B0503020204020204" charset="-122"/>
                <a:ea typeface="微软雅黑" panose="020B0503020204020204" charset="-122"/>
                <a:cs typeface="微软雅黑" panose="020B0503020204020204" charset="-122"/>
              </a:rPr>
              <a:t>除图像的读写显示外，其它代码由自己编写，不得使用</a:t>
            </a:r>
            <a:r>
              <a:rPr lang="zh-CN" altLang="en-US" sz="2800" smtClean="0">
                <a:latin typeface="微软雅黑" panose="020B0503020204020204" charset="-122"/>
                <a:ea typeface="微软雅黑" panose="020B0503020204020204" charset="-122"/>
                <a:cs typeface="微软雅黑" panose="020B0503020204020204" charset="-122"/>
              </a:rPr>
              <a:t>第三方数学或图像处理库</a:t>
            </a:r>
            <a:r>
              <a:rPr lang="zh-CN" altLang="en-US" sz="2800" dirty="0" smtClean="0">
                <a:latin typeface="微软雅黑" panose="020B0503020204020204" charset="-122"/>
                <a:ea typeface="微软雅黑" panose="020B0503020204020204" charset="-122"/>
                <a:cs typeface="微软雅黑" panose="020B0503020204020204" charset="-122"/>
              </a:rPr>
              <a:t>函数</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vert="horz" wrap="square" lIns="91440" tIns="45720" rIns="91440" bIns="45720" anchor="ctr"/>
          <a:lstStyle/>
          <a:p>
            <a:pPr eaLnBrk="1" hangingPunct="1"/>
            <a:r>
              <a:rPr sz="3600">
                <a:latin typeface="微软雅黑" panose="020B0503020204020204" charset="-122"/>
                <a:ea typeface="微软雅黑" panose="020B0503020204020204" charset="-122"/>
                <a:sym typeface="+mn-ea"/>
              </a:rPr>
              <a:t>细胞图像的分割与测量</a:t>
            </a:r>
            <a:endParaRPr lang="zh-CN" altLang="en-US" sz="3600" dirty="0">
              <a:ea typeface="幼圆" pitchFamily="49" charset="-122"/>
            </a:endParaRPr>
          </a:p>
        </p:txBody>
      </p:sp>
      <p:pic>
        <p:nvPicPr>
          <p:cNvPr id="6147" name="Picture 4" descr="CHEN2-7"/>
          <p:cNvPicPr>
            <a:picLocks noChangeAspect="1"/>
          </p:cNvPicPr>
          <p:nvPr/>
        </p:nvPicPr>
        <p:blipFill>
          <a:blip r:embed="rId3"/>
          <a:stretch>
            <a:fillRect/>
          </a:stretch>
        </p:blipFill>
        <p:spPr>
          <a:xfrm>
            <a:off x="2590800" y="1247775"/>
            <a:ext cx="7086600" cy="5305425"/>
          </a:xfrm>
          <a:prstGeom prst="rect">
            <a:avLst/>
          </a:prstGeom>
          <a:noFill/>
          <a:ln w="9525">
            <a:noFill/>
          </a:ln>
        </p:spPr>
      </p:pic>
      <p:sp>
        <p:nvSpPr>
          <p:cNvPr id="11" name="任意多边形 10"/>
          <p:cNvSpPr/>
          <p:nvPr/>
        </p:nvSpPr>
        <p:spPr>
          <a:xfrm>
            <a:off x="5705475" y="3505200"/>
            <a:ext cx="682625" cy="608013"/>
          </a:xfrm>
          <a:custGeom>
            <a:avLst/>
            <a:gdLst>
              <a:gd name="connsiteX0" fmla="*/ 100330 w 681990"/>
              <a:gd name="connsiteY0" fmla="*/ 15240 h 608330"/>
              <a:gd name="connsiteX1" fmla="*/ 252730 w 681990"/>
              <a:gd name="connsiteY1" fmla="*/ 68580 h 608330"/>
              <a:gd name="connsiteX2" fmla="*/ 351790 w 681990"/>
              <a:gd name="connsiteY2" fmla="*/ 68580 h 608330"/>
              <a:gd name="connsiteX3" fmla="*/ 420370 w 681990"/>
              <a:gd name="connsiteY3" fmla="*/ 53340 h 608330"/>
              <a:gd name="connsiteX4" fmla="*/ 504190 w 681990"/>
              <a:gd name="connsiteY4" fmla="*/ 38100 h 608330"/>
              <a:gd name="connsiteX5" fmla="*/ 595630 w 681990"/>
              <a:gd name="connsiteY5" fmla="*/ 83820 h 608330"/>
              <a:gd name="connsiteX6" fmla="*/ 664210 w 681990"/>
              <a:gd name="connsiteY6" fmla="*/ 160020 h 608330"/>
              <a:gd name="connsiteX7" fmla="*/ 664210 w 681990"/>
              <a:gd name="connsiteY7" fmla="*/ 243840 h 608330"/>
              <a:gd name="connsiteX8" fmla="*/ 679450 w 681990"/>
              <a:gd name="connsiteY8" fmla="*/ 335280 h 608330"/>
              <a:gd name="connsiteX9" fmla="*/ 671830 w 681990"/>
              <a:gd name="connsiteY9" fmla="*/ 388620 h 608330"/>
              <a:gd name="connsiteX10" fmla="*/ 618490 w 681990"/>
              <a:gd name="connsiteY10" fmla="*/ 441960 h 608330"/>
              <a:gd name="connsiteX11" fmla="*/ 542290 w 681990"/>
              <a:gd name="connsiteY11" fmla="*/ 464820 h 608330"/>
              <a:gd name="connsiteX12" fmla="*/ 504190 w 681990"/>
              <a:gd name="connsiteY12" fmla="*/ 464820 h 608330"/>
              <a:gd name="connsiteX13" fmla="*/ 466090 w 681990"/>
              <a:gd name="connsiteY13" fmla="*/ 502920 h 608330"/>
              <a:gd name="connsiteX14" fmla="*/ 450850 w 681990"/>
              <a:gd name="connsiteY14" fmla="*/ 563880 h 608330"/>
              <a:gd name="connsiteX15" fmla="*/ 420370 w 681990"/>
              <a:gd name="connsiteY15" fmla="*/ 601980 h 608330"/>
              <a:gd name="connsiteX16" fmla="*/ 290830 w 681990"/>
              <a:gd name="connsiteY16" fmla="*/ 601980 h 608330"/>
              <a:gd name="connsiteX17" fmla="*/ 237490 w 681990"/>
              <a:gd name="connsiteY17" fmla="*/ 579120 h 608330"/>
              <a:gd name="connsiteX18" fmla="*/ 138430 w 681990"/>
              <a:gd name="connsiteY18" fmla="*/ 571500 h 608330"/>
              <a:gd name="connsiteX19" fmla="*/ 85090 w 681990"/>
              <a:gd name="connsiteY19" fmla="*/ 495300 h 608330"/>
              <a:gd name="connsiteX20" fmla="*/ 77470 w 681990"/>
              <a:gd name="connsiteY20" fmla="*/ 365760 h 608330"/>
              <a:gd name="connsiteX21" fmla="*/ 8890 w 681990"/>
              <a:gd name="connsiteY21" fmla="*/ 320040 h 608330"/>
              <a:gd name="connsiteX22" fmla="*/ 24130 w 681990"/>
              <a:gd name="connsiteY22" fmla="*/ 160020 h 608330"/>
              <a:gd name="connsiteX23" fmla="*/ 100330 w 681990"/>
              <a:gd name="connsiteY23" fmla="*/ 15240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1990" h="608330">
                <a:moveTo>
                  <a:pt x="100330" y="15240"/>
                </a:moveTo>
                <a:cubicBezTo>
                  <a:pt x="138430" y="0"/>
                  <a:pt x="210820" y="59690"/>
                  <a:pt x="252730" y="68580"/>
                </a:cubicBezTo>
                <a:cubicBezTo>
                  <a:pt x="294640" y="77470"/>
                  <a:pt x="323850" y="71120"/>
                  <a:pt x="351790" y="68580"/>
                </a:cubicBezTo>
                <a:cubicBezTo>
                  <a:pt x="379730" y="66040"/>
                  <a:pt x="394970" y="58420"/>
                  <a:pt x="420370" y="53340"/>
                </a:cubicBezTo>
                <a:cubicBezTo>
                  <a:pt x="445770" y="48260"/>
                  <a:pt x="474980" y="33020"/>
                  <a:pt x="504190" y="38100"/>
                </a:cubicBezTo>
                <a:cubicBezTo>
                  <a:pt x="533400" y="43180"/>
                  <a:pt x="568960" y="63500"/>
                  <a:pt x="595630" y="83820"/>
                </a:cubicBezTo>
                <a:cubicBezTo>
                  <a:pt x="622300" y="104140"/>
                  <a:pt x="652780" y="133350"/>
                  <a:pt x="664210" y="160020"/>
                </a:cubicBezTo>
                <a:cubicBezTo>
                  <a:pt x="675640" y="186690"/>
                  <a:pt x="661670" y="214630"/>
                  <a:pt x="664210" y="243840"/>
                </a:cubicBezTo>
                <a:cubicBezTo>
                  <a:pt x="666750" y="273050"/>
                  <a:pt x="678180" y="311150"/>
                  <a:pt x="679450" y="335280"/>
                </a:cubicBezTo>
                <a:cubicBezTo>
                  <a:pt x="680720" y="359410"/>
                  <a:pt x="681990" y="370840"/>
                  <a:pt x="671830" y="388620"/>
                </a:cubicBezTo>
                <a:cubicBezTo>
                  <a:pt x="661670" y="406400"/>
                  <a:pt x="640080" y="429260"/>
                  <a:pt x="618490" y="441960"/>
                </a:cubicBezTo>
                <a:cubicBezTo>
                  <a:pt x="596900" y="454660"/>
                  <a:pt x="561340" y="461010"/>
                  <a:pt x="542290" y="464820"/>
                </a:cubicBezTo>
                <a:cubicBezTo>
                  <a:pt x="523240" y="468630"/>
                  <a:pt x="516890" y="458470"/>
                  <a:pt x="504190" y="464820"/>
                </a:cubicBezTo>
                <a:cubicBezTo>
                  <a:pt x="491490" y="471170"/>
                  <a:pt x="474980" y="486410"/>
                  <a:pt x="466090" y="502920"/>
                </a:cubicBezTo>
                <a:cubicBezTo>
                  <a:pt x="457200" y="519430"/>
                  <a:pt x="458470" y="547370"/>
                  <a:pt x="450850" y="563880"/>
                </a:cubicBezTo>
                <a:cubicBezTo>
                  <a:pt x="443230" y="580390"/>
                  <a:pt x="447040" y="595630"/>
                  <a:pt x="420370" y="601980"/>
                </a:cubicBezTo>
                <a:cubicBezTo>
                  <a:pt x="393700" y="608330"/>
                  <a:pt x="321310" y="605790"/>
                  <a:pt x="290830" y="601980"/>
                </a:cubicBezTo>
                <a:cubicBezTo>
                  <a:pt x="260350" y="598170"/>
                  <a:pt x="262890" y="584200"/>
                  <a:pt x="237490" y="579120"/>
                </a:cubicBezTo>
                <a:cubicBezTo>
                  <a:pt x="212090" y="574040"/>
                  <a:pt x="163830" y="585470"/>
                  <a:pt x="138430" y="571500"/>
                </a:cubicBezTo>
                <a:cubicBezTo>
                  <a:pt x="113030" y="557530"/>
                  <a:pt x="95250" y="529590"/>
                  <a:pt x="85090" y="495300"/>
                </a:cubicBezTo>
                <a:cubicBezTo>
                  <a:pt x="74930" y="461010"/>
                  <a:pt x="90170" y="394970"/>
                  <a:pt x="77470" y="365760"/>
                </a:cubicBezTo>
                <a:cubicBezTo>
                  <a:pt x="64770" y="336550"/>
                  <a:pt x="17780" y="354330"/>
                  <a:pt x="8890" y="320040"/>
                </a:cubicBezTo>
                <a:cubicBezTo>
                  <a:pt x="0" y="285750"/>
                  <a:pt x="15240" y="208280"/>
                  <a:pt x="24130" y="160020"/>
                </a:cubicBezTo>
                <a:cubicBezTo>
                  <a:pt x="33020" y="111760"/>
                  <a:pt x="62230" y="30480"/>
                  <a:pt x="100330" y="1524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5965825" y="3613150"/>
            <a:ext cx="323850" cy="315913"/>
          </a:xfrm>
          <a:custGeom>
            <a:avLst/>
            <a:gdLst>
              <a:gd name="connsiteX0" fmla="*/ 91546 w 322792"/>
              <a:gd name="connsiteY0" fmla="*/ 6879 h 316441"/>
              <a:gd name="connsiteX1" fmla="*/ 40746 w 322792"/>
              <a:gd name="connsiteY1" fmla="*/ 44979 h 316441"/>
              <a:gd name="connsiteX2" fmla="*/ 31221 w 322792"/>
              <a:gd name="connsiteY2" fmla="*/ 95779 h 316441"/>
              <a:gd name="connsiteX3" fmla="*/ 88371 w 322792"/>
              <a:gd name="connsiteY3" fmla="*/ 102129 h 316441"/>
              <a:gd name="connsiteX4" fmla="*/ 97896 w 322792"/>
              <a:gd name="connsiteY4" fmla="*/ 127529 h 316441"/>
              <a:gd name="connsiteX5" fmla="*/ 78846 w 322792"/>
              <a:gd name="connsiteY5" fmla="*/ 140229 h 316441"/>
              <a:gd name="connsiteX6" fmla="*/ 53446 w 322792"/>
              <a:gd name="connsiteY6" fmla="*/ 165629 h 316441"/>
              <a:gd name="connsiteX7" fmla="*/ 8996 w 322792"/>
              <a:gd name="connsiteY7" fmla="*/ 191029 h 316441"/>
              <a:gd name="connsiteX8" fmla="*/ 8996 w 322792"/>
              <a:gd name="connsiteY8" fmla="*/ 235479 h 316441"/>
              <a:gd name="connsiteX9" fmla="*/ 18521 w 322792"/>
              <a:gd name="connsiteY9" fmla="*/ 283104 h 316441"/>
              <a:gd name="connsiteX10" fmla="*/ 18521 w 322792"/>
              <a:gd name="connsiteY10" fmla="*/ 308504 h 316441"/>
              <a:gd name="connsiteX11" fmla="*/ 129646 w 322792"/>
              <a:gd name="connsiteY11" fmla="*/ 311679 h 316441"/>
              <a:gd name="connsiteX12" fmla="*/ 209021 w 322792"/>
              <a:gd name="connsiteY12" fmla="*/ 279929 h 316441"/>
              <a:gd name="connsiteX13" fmla="*/ 247121 w 322792"/>
              <a:gd name="connsiteY13" fmla="*/ 238654 h 316441"/>
              <a:gd name="connsiteX14" fmla="*/ 301096 w 322792"/>
              <a:gd name="connsiteY14" fmla="*/ 210079 h 316441"/>
              <a:gd name="connsiteX15" fmla="*/ 320146 w 322792"/>
              <a:gd name="connsiteY15" fmla="*/ 162454 h 316441"/>
              <a:gd name="connsiteX16" fmla="*/ 285221 w 322792"/>
              <a:gd name="connsiteY16" fmla="*/ 121179 h 316441"/>
              <a:gd name="connsiteX17" fmla="*/ 237596 w 322792"/>
              <a:gd name="connsiteY17" fmla="*/ 111654 h 316441"/>
              <a:gd name="connsiteX18" fmla="*/ 205846 w 322792"/>
              <a:gd name="connsiteY18" fmla="*/ 86254 h 316441"/>
              <a:gd name="connsiteX19" fmla="*/ 193146 w 322792"/>
              <a:gd name="connsiteY19" fmla="*/ 51329 h 316441"/>
              <a:gd name="connsiteX20" fmla="*/ 151871 w 322792"/>
              <a:gd name="connsiteY20" fmla="*/ 6879 h 316441"/>
              <a:gd name="connsiteX21" fmla="*/ 91546 w 322792"/>
              <a:gd name="connsiteY21" fmla="*/ 6879 h 316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2792" h="316441">
                <a:moveTo>
                  <a:pt x="91546" y="6879"/>
                </a:moveTo>
                <a:cubicBezTo>
                  <a:pt x="73025" y="13229"/>
                  <a:pt x="50800" y="30162"/>
                  <a:pt x="40746" y="44979"/>
                </a:cubicBezTo>
                <a:cubicBezTo>
                  <a:pt x="30692" y="59796"/>
                  <a:pt x="23284" y="86254"/>
                  <a:pt x="31221" y="95779"/>
                </a:cubicBezTo>
                <a:cubicBezTo>
                  <a:pt x="39158" y="105304"/>
                  <a:pt x="77259" y="96837"/>
                  <a:pt x="88371" y="102129"/>
                </a:cubicBezTo>
                <a:cubicBezTo>
                  <a:pt x="99484" y="107421"/>
                  <a:pt x="99484" y="121179"/>
                  <a:pt x="97896" y="127529"/>
                </a:cubicBezTo>
                <a:cubicBezTo>
                  <a:pt x="96309" y="133879"/>
                  <a:pt x="86254" y="133879"/>
                  <a:pt x="78846" y="140229"/>
                </a:cubicBezTo>
                <a:cubicBezTo>
                  <a:pt x="71438" y="146579"/>
                  <a:pt x="65088" y="157162"/>
                  <a:pt x="53446" y="165629"/>
                </a:cubicBezTo>
                <a:cubicBezTo>
                  <a:pt x="41804" y="174096"/>
                  <a:pt x="16404" y="179387"/>
                  <a:pt x="8996" y="191029"/>
                </a:cubicBezTo>
                <a:cubicBezTo>
                  <a:pt x="1588" y="202671"/>
                  <a:pt x="7409" y="220133"/>
                  <a:pt x="8996" y="235479"/>
                </a:cubicBezTo>
                <a:cubicBezTo>
                  <a:pt x="10584" y="250825"/>
                  <a:pt x="16934" y="270933"/>
                  <a:pt x="18521" y="283104"/>
                </a:cubicBezTo>
                <a:cubicBezTo>
                  <a:pt x="20108" y="295275"/>
                  <a:pt x="0" y="303741"/>
                  <a:pt x="18521" y="308504"/>
                </a:cubicBezTo>
                <a:cubicBezTo>
                  <a:pt x="37042" y="313267"/>
                  <a:pt x="97896" y="316441"/>
                  <a:pt x="129646" y="311679"/>
                </a:cubicBezTo>
                <a:cubicBezTo>
                  <a:pt x="161396" y="306917"/>
                  <a:pt x="189442" y="292100"/>
                  <a:pt x="209021" y="279929"/>
                </a:cubicBezTo>
                <a:cubicBezTo>
                  <a:pt x="228600" y="267758"/>
                  <a:pt x="231775" y="250296"/>
                  <a:pt x="247121" y="238654"/>
                </a:cubicBezTo>
                <a:cubicBezTo>
                  <a:pt x="262467" y="227012"/>
                  <a:pt x="288925" y="222779"/>
                  <a:pt x="301096" y="210079"/>
                </a:cubicBezTo>
                <a:cubicBezTo>
                  <a:pt x="313267" y="197379"/>
                  <a:pt x="322792" y="177271"/>
                  <a:pt x="320146" y="162454"/>
                </a:cubicBezTo>
                <a:cubicBezTo>
                  <a:pt x="317500" y="147637"/>
                  <a:pt x="298979" y="129646"/>
                  <a:pt x="285221" y="121179"/>
                </a:cubicBezTo>
                <a:cubicBezTo>
                  <a:pt x="271463" y="112712"/>
                  <a:pt x="250825" y="117475"/>
                  <a:pt x="237596" y="111654"/>
                </a:cubicBezTo>
                <a:cubicBezTo>
                  <a:pt x="224367" y="105833"/>
                  <a:pt x="213254" y="96308"/>
                  <a:pt x="205846" y="86254"/>
                </a:cubicBezTo>
                <a:cubicBezTo>
                  <a:pt x="198438" y="76200"/>
                  <a:pt x="202142" y="64558"/>
                  <a:pt x="193146" y="51329"/>
                </a:cubicBezTo>
                <a:cubicBezTo>
                  <a:pt x="184150" y="38100"/>
                  <a:pt x="167746" y="13758"/>
                  <a:pt x="151871" y="6879"/>
                </a:cubicBezTo>
                <a:cubicBezTo>
                  <a:pt x="135996" y="0"/>
                  <a:pt x="110067" y="529"/>
                  <a:pt x="91546" y="6879"/>
                </a:cubicBezTo>
                <a:close/>
              </a:path>
            </a:pathLst>
          </a:cu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TextBox 12"/>
          <p:cNvSpPr txBox="1"/>
          <p:nvPr/>
        </p:nvSpPr>
        <p:spPr>
          <a:xfrm>
            <a:off x="6324600" y="2895600"/>
            <a:ext cx="11430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FontTx/>
              <a:buNone/>
            </a:pPr>
            <a:r>
              <a:rPr lang="zh-CN" altLang="en-US" sz="1800" dirty="0"/>
              <a:t>细胞核</a:t>
            </a:r>
          </a:p>
        </p:txBody>
      </p:sp>
      <p:sp>
        <p:nvSpPr>
          <p:cNvPr id="14" name="TextBox 13"/>
          <p:cNvSpPr txBox="1"/>
          <p:nvPr/>
        </p:nvSpPr>
        <p:spPr>
          <a:xfrm>
            <a:off x="4572000" y="3657600"/>
            <a:ext cx="7620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FontTx/>
              <a:buNone/>
            </a:pPr>
            <a:r>
              <a:rPr lang="zh-CN" altLang="en-US" sz="1800" dirty="0"/>
              <a:t>核仁</a:t>
            </a:r>
          </a:p>
        </p:txBody>
      </p:sp>
      <p:cxnSp>
        <p:nvCxnSpPr>
          <p:cNvPr id="16" name="直接箭头连接符 15"/>
          <p:cNvCxnSpPr/>
          <p:nvPr/>
        </p:nvCxnSpPr>
        <p:spPr>
          <a:xfrm rot="5400000">
            <a:off x="6096000" y="3276600"/>
            <a:ext cx="533400" cy="533400"/>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257800" y="3962400"/>
            <a:ext cx="685800" cy="1588"/>
          </a:xfrm>
          <a:prstGeom prst="straightConnector1">
            <a:avLst/>
          </a:prstGeom>
          <a:ln w="38100">
            <a:solidFill>
              <a:srgbClr val="6600CC"/>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9925" y="1837690"/>
            <a:ext cx="1960880" cy="521970"/>
          </a:xfrm>
          <a:prstGeom prst="rect">
            <a:avLst/>
          </a:prstGeom>
          <a:noFill/>
        </p:spPr>
        <p:txBody>
          <a:bodyPr wrap="none" rtlCol="0" anchor="t">
            <a:spAutoFit/>
          </a:bodyPr>
          <a:lstStyle/>
          <a:p>
            <a:r>
              <a:rPr lang="zh-CN" altLang="en-US" sz="2800" dirty="0">
                <a:latin typeface="微软雅黑" panose="020B0503020204020204" charset="-122"/>
                <a:ea typeface="微软雅黑" panose="020B0503020204020204" charset="-122"/>
                <a:sym typeface="+mn-ea"/>
              </a:rPr>
              <a:t>待处理图像</a:t>
            </a:r>
            <a:endParaRPr lang="zh-CN" altLang="en-US" sz="28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vert="horz" wrap="square" lIns="91440" tIns="45720" rIns="91440" bIns="45720" anchor="ctr"/>
          <a:lstStyle/>
          <a:p>
            <a:r>
              <a:rPr lang="zh-CN" altLang="en-US" sz="4000" dirty="0">
                <a:latin typeface="微软雅黑" panose="020B0503020204020204" charset="-122"/>
                <a:ea typeface="微软雅黑" panose="020B0503020204020204" charset="-122"/>
              </a:rPr>
              <a:t>皮肤镜图像毛发噪声的去除</a:t>
            </a:r>
            <a:endParaRPr lang="zh-CN" altLang="en-US" dirty="0">
              <a:latin typeface="微软雅黑" panose="020B0503020204020204" charset="-122"/>
              <a:ea typeface="微软雅黑" panose="020B0503020204020204" charset="-122"/>
            </a:endParaRPr>
          </a:p>
        </p:txBody>
      </p:sp>
      <p:pic>
        <p:nvPicPr>
          <p:cNvPr id="7171" name="Picture 2" descr="C:\Documents and Settings\s j y\桌面\图像处理第三次实验\皮肤镜图像.bmp"/>
          <p:cNvPicPr>
            <a:picLocks noChangeAspect="1"/>
          </p:cNvPicPr>
          <p:nvPr/>
        </p:nvPicPr>
        <p:blipFill>
          <a:blip r:embed="rId2"/>
          <a:stretch>
            <a:fillRect/>
          </a:stretch>
        </p:blipFill>
        <p:spPr>
          <a:xfrm>
            <a:off x="2362200" y="1676400"/>
            <a:ext cx="3276600" cy="3276600"/>
          </a:xfrm>
          <a:prstGeom prst="rect">
            <a:avLst/>
          </a:prstGeom>
          <a:noFill/>
          <a:ln w="9525">
            <a:noFill/>
          </a:ln>
        </p:spPr>
      </p:pic>
      <p:sp>
        <p:nvSpPr>
          <p:cNvPr id="6" name="右箭头 5"/>
          <p:cNvSpPr/>
          <p:nvPr/>
        </p:nvSpPr>
        <p:spPr>
          <a:xfrm>
            <a:off x="5791200" y="3048000"/>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173" name="Picture 4" descr="C:\Documents and Settings\s j y\桌面\Demo1.bmp"/>
          <p:cNvPicPr>
            <a:picLocks noChangeAspect="1"/>
          </p:cNvPicPr>
          <p:nvPr/>
        </p:nvPicPr>
        <p:blipFill>
          <a:blip r:embed="rId3"/>
          <a:stretch>
            <a:fillRect/>
          </a:stretch>
        </p:blipFill>
        <p:spPr>
          <a:xfrm>
            <a:off x="6553200" y="1676400"/>
            <a:ext cx="3276600" cy="3276600"/>
          </a:xfrm>
          <a:prstGeom prst="rect">
            <a:avLst/>
          </a:prstGeom>
          <a:noFill/>
          <a:ln w="9525">
            <a:noFill/>
          </a:ln>
        </p:spPr>
      </p:pic>
      <p:sp>
        <p:nvSpPr>
          <p:cNvPr id="7174" name="TextBox 3"/>
          <p:cNvSpPr txBox="1"/>
          <p:nvPr/>
        </p:nvSpPr>
        <p:spPr>
          <a:xfrm>
            <a:off x="3589338" y="4953000"/>
            <a:ext cx="1198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FontTx/>
              <a:buNone/>
            </a:pPr>
            <a:r>
              <a:rPr lang="zh-CN" altLang="en-US" sz="2000" dirty="0">
                <a:latin typeface="微软雅黑" panose="020B0503020204020204" charset="-122"/>
                <a:ea typeface="微软雅黑" panose="020B0503020204020204" charset="-122"/>
              </a:rPr>
              <a:t>待处理图</a:t>
            </a:r>
          </a:p>
        </p:txBody>
      </p:sp>
      <p:sp>
        <p:nvSpPr>
          <p:cNvPr id="7175" name="TextBox 9"/>
          <p:cNvSpPr txBox="1"/>
          <p:nvPr/>
        </p:nvSpPr>
        <p:spPr>
          <a:xfrm>
            <a:off x="7808913" y="4953000"/>
            <a:ext cx="944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FontTx/>
              <a:buNone/>
            </a:pPr>
            <a:r>
              <a:rPr lang="zh-CN" altLang="en-US" sz="2000" dirty="0">
                <a:latin typeface="微软雅黑" panose="020B0503020204020204" charset="-122"/>
                <a:ea typeface="微软雅黑" panose="020B0503020204020204" charset="-122"/>
              </a:rPr>
              <a:t>结果图</a:t>
            </a:r>
          </a:p>
        </p:txBody>
      </p:sp>
      <p:sp>
        <p:nvSpPr>
          <p:cNvPr id="11" name="矩形 10"/>
          <p:cNvSpPr/>
          <p:nvPr/>
        </p:nvSpPr>
        <p:spPr>
          <a:xfrm>
            <a:off x="2590800" y="5453063"/>
            <a:ext cx="6477000" cy="1038860"/>
          </a:xfrm>
          <a:prstGeom prst="rect">
            <a:avLst/>
          </a:prstGeom>
        </p:spPr>
        <p:txBody>
          <a:bodyPr>
            <a:spAutoFit/>
          </a:bodyPr>
          <a:lstStyle/>
          <a:p>
            <a:pPr marL="342900" marR="0" lvl="0" indent="-342900" algn="l" defTabSz="914400" rtl="0" eaLnBrk="0" fontAlgn="base" latinLnBrk="0" hangingPunct="0">
              <a:lnSpc>
                <a:spcPct val="100000"/>
              </a:lnSpc>
              <a:spcBef>
                <a:spcPct val="20000"/>
              </a:spcBef>
              <a:spcAft>
                <a:spcPct val="0"/>
              </a:spcAft>
              <a:buClr>
                <a:srgbClr val="CCCCFF"/>
              </a:buClr>
              <a:buSzTx/>
              <a:buFont typeface="Wingdings" panose="05000000000000000000" pitchFamily="2" charset="2"/>
              <a:buChar char="l"/>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检测毛发噪声</a:t>
            </a:r>
            <a:endParaRPr kumimoji="0" lang="en-US" altLang="zh-CN" sz="28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rgbClr val="CCCCFF"/>
              </a:buClr>
              <a:buSzTx/>
              <a:buFont typeface="Wingdings" panose="05000000000000000000" pitchFamily="2" charset="2"/>
              <a:buChar char="l"/>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修复毛发遮挡部位的信息</a:t>
            </a:r>
            <a:endParaRPr kumimoji="0" lang="en-US" altLang="zh-CN" sz="28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C:\Documents and Settings\s j y\桌面\图像处理第三次实验\实验用图\3.bmp"/>
          <p:cNvPicPr>
            <a:picLocks noChangeAspect="1"/>
          </p:cNvPicPr>
          <p:nvPr/>
        </p:nvPicPr>
        <p:blipFill>
          <a:blip r:embed="rId2"/>
          <a:stretch>
            <a:fillRect/>
          </a:stretch>
        </p:blipFill>
        <p:spPr>
          <a:xfrm>
            <a:off x="3965258" y="3571875"/>
            <a:ext cx="4738687" cy="3228975"/>
          </a:xfrm>
          <a:prstGeom prst="rect">
            <a:avLst/>
          </a:prstGeom>
          <a:noFill/>
          <a:ln w="9525">
            <a:noFill/>
          </a:ln>
        </p:spPr>
      </p:pic>
      <p:pic>
        <p:nvPicPr>
          <p:cNvPr id="11267" name="Picture 2" descr="C:\Documents and Settings\s j y\桌面\图像处理第三次实验\实验用图\1.bmp"/>
          <p:cNvPicPr>
            <a:picLocks noChangeAspect="1"/>
          </p:cNvPicPr>
          <p:nvPr/>
        </p:nvPicPr>
        <p:blipFill>
          <a:blip r:embed="rId3"/>
          <a:stretch>
            <a:fillRect/>
          </a:stretch>
        </p:blipFill>
        <p:spPr>
          <a:xfrm>
            <a:off x="212725" y="2284730"/>
            <a:ext cx="3752850" cy="2752725"/>
          </a:xfrm>
          <a:prstGeom prst="rect">
            <a:avLst/>
          </a:prstGeom>
          <a:noFill/>
          <a:ln w="9525">
            <a:noFill/>
          </a:ln>
        </p:spPr>
      </p:pic>
      <p:sp>
        <p:nvSpPr>
          <p:cNvPr id="11268" name="标题 1"/>
          <p:cNvSpPr>
            <a:spLocks noGrp="1"/>
          </p:cNvSpPr>
          <p:nvPr>
            <p:ph type="title"/>
          </p:nvPr>
        </p:nvSpPr>
        <p:spPr/>
        <p:txBody>
          <a:bodyPr vert="horz" wrap="square" lIns="91440" tIns="45720" rIns="91440" bIns="45720" anchor="ctr"/>
          <a:lstStyle/>
          <a:p>
            <a:r>
              <a:rPr lang="zh-CN" altLang="en-US" sz="3600" dirty="0">
                <a:latin typeface="微软雅黑" panose="020B0503020204020204" charset="-122"/>
                <a:ea typeface="微软雅黑" panose="020B0503020204020204" charset="-122"/>
              </a:rPr>
              <a:t>皮肤镜图像毛发噪声的去除</a:t>
            </a:r>
          </a:p>
        </p:txBody>
      </p:sp>
      <p:pic>
        <p:nvPicPr>
          <p:cNvPr id="11269" name="Picture 3" descr="C:\Documents and Settings\s j y\桌面\图像处理第三次实验\实验用图\2.bmp"/>
          <p:cNvPicPr>
            <a:picLocks noChangeAspect="1"/>
          </p:cNvPicPr>
          <p:nvPr/>
        </p:nvPicPr>
        <p:blipFill>
          <a:blip r:embed="rId4"/>
          <a:stretch>
            <a:fillRect/>
          </a:stretch>
        </p:blipFill>
        <p:spPr>
          <a:xfrm>
            <a:off x="7141210" y="278765"/>
            <a:ext cx="2428875" cy="2657475"/>
          </a:xfrm>
          <a:prstGeom prst="rect">
            <a:avLst/>
          </a:prstGeom>
          <a:noFill/>
          <a:ln w="9525">
            <a:noFill/>
          </a:ln>
        </p:spPr>
      </p:pic>
      <p:sp>
        <p:nvSpPr>
          <p:cNvPr id="10246" name="TextBox 8"/>
          <p:cNvSpPr txBox="1">
            <a:spLocks noChangeArrowheads="1"/>
          </p:cNvSpPr>
          <p:nvPr/>
        </p:nvSpPr>
        <p:spPr bwMode="auto">
          <a:xfrm>
            <a:off x="839470" y="1226820"/>
            <a:ext cx="350520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实验待处理图像：</a:t>
            </a: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（任选其一）</a:t>
            </a:r>
          </a:p>
        </p:txBody>
      </p:sp>
      <p:pic>
        <p:nvPicPr>
          <p:cNvPr id="7171" name="Picture 2" descr="C:\Documents and Settings\s j y\桌面\图像处理第三次实验\皮肤镜图像.bmp"/>
          <p:cNvPicPr>
            <a:picLocks noChangeAspect="1"/>
          </p:cNvPicPr>
          <p:nvPr/>
        </p:nvPicPr>
        <p:blipFill>
          <a:blip r:embed="rId5"/>
          <a:stretch>
            <a:fillRect/>
          </a:stretch>
        </p:blipFill>
        <p:spPr>
          <a:xfrm>
            <a:off x="8745855" y="3082925"/>
            <a:ext cx="3276600" cy="32766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nvSpPr>
        <p:spPr>
          <a:xfrm>
            <a:off x="669882" y="432000"/>
            <a:ext cx="10852237" cy="648000"/>
          </a:xfrm>
          <a:prstGeom prst="rect">
            <a:avLst/>
          </a:prstGeom>
        </p:spPr>
        <p:txBody>
          <a:bodyPr vert="horz" wrap="square" lIns="91440" tIns="45720" rIns="91440" bIns="4572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sz="4000" dirty="0">
                <a:latin typeface="幼圆" pitchFamily="49" charset="-122"/>
                <a:ea typeface="幼圆" pitchFamily="49" charset="-122"/>
              </a:rPr>
              <a:t>红外行人检测</a:t>
            </a:r>
          </a:p>
        </p:txBody>
      </p:sp>
      <p:sp>
        <p:nvSpPr>
          <p:cNvPr id="2" name="文本框 1"/>
          <p:cNvSpPr txBox="1"/>
          <p:nvPr/>
        </p:nvSpPr>
        <p:spPr>
          <a:xfrm>
            <a:off x="894715" y="1886585"/>
            <a:ext cx="9079865" cy="953135"/>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待处理图像为视频序列帧图像，见压缩文件中的图像，要求在图像中标注行人或将行人分割出来。</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434</Words>
  <Application>Microsoft Office PowerPoint</Application>
  <PresentationFormat>自定义</PresentationFormat>
  <Paragraphs>72</Paragraphs>
  <Slides>11</Slides>
  <Notes>3</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数字图像处理——综合实验</vt:lpstr>
      <vt:lpstr>实验内容（任选其一）</vt:lpstr>
      <vt:lpstr>实验内容（任选其一）</vt:lpstr>
      <vt:lpstr>实验步骤</vt:lpstr>
      <vt:lpstr>实验环境</vt:lpstr>
      <vt:lpstr>细胞图像的分割与测量</vt:lpstr>
      <vt:lpstr>皮肤镜图像毛发噪声的去除</vt:lpstr>
      <vt:lpstr>皮肤镜图像毛发噪声的去除</vt:lpstr>
      <vt:lpstr>PowerPoint 演示文稿</vt:lpstr>
      <vt:lpstr>思考题（任选其一）</vt:lpstr>
      <vt:lpstr>提交作业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数字图像处理——综合实验</dc:title>
  <dc:creator>hpyan</dc:creator>
  <cp:lastModifiedBy>1</cp:lastModifiedBy>
  <cp:revision>19</cp:revision>
  <dcterms:created xsi:type="dcterms:W3CDTF">2020-04-10T07:07:00Z</dcterms:created>
  <dcterms:modified xsi:type="dcterms:W3CDTF">2023-04-14T01:33:40Z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