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6" r:id="rId6"/>
    <p:sldId id="267" r:id="rId7"/>
    <p:sldId id="264" r:id="rId8"/>
    <p:sldId id="268" r:id="rId9"/>
    <p:sldId id="269" r:id="rId10"/>
    <p:sldId id="270" r:id="rId11"/>
    <p:sldId id="265" r:id="rId12"/>
    <p:sldId id="271" r:id="rId13"/>
    <p:sldId id="272" r:id="rId14"/>
    <p:sldId id="273" r:id="rId15"/>
    <p:sldId id="274" r:id="rId16"/>
    <p:sldId id="260" r:id="rId17"/>
    <p:sldId id="275" r:id="rId18"/>
    <p:sldId id="261" r:id="rId19"/>
    <p:sldId id="276" r:id="rId20"/>
    <p:sldId id="278" r:id="rId21"/>
    <p:sldId id="277" r:id="rId2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4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265" dirty="0"/>
              <a:t>2</a:t>
            </a:r>
            <a:r>
              <a:rPr sz="1800" spc="-397" baseline="-4629" dirty="0">
                <a:solidFill>
                  <a:srgbClr val="888888"/>
                </a:solidFill>
              </a:rPr>
              <a:t>6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1</a:t>
            </a:r>
            <a:r>
              <a:rPr sz="1800" spc="-397" baseline="-4629" dirty="0">
                <a:solidFill>
                  <a:srgbClr val="888888"/>
                </a:solidFill>
              </a:rPr>
              <a:t>7</a:t>
            </a:r>
            <a:r>
              <a:rPr sz="900" spc="-265" dirty="0"/>
              <a:t>8-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2</a:t>
            </a:r>
            <a:r>
              <a:rPr sz="900" spc="-265" dirty="0"/>
              <a:t>6</a:t>
            </a:r>
            <a:r>
              <a:rPr sz="1800" spc="-397" baseline="-4629" dirty="0">
                <a:solidFill>
                  <a:srgbClr val="888888"/>
                </a:solidFill>
              </a:rPr>
              <a:t>0</a:t>
            </a:r>
            <a:r>
              <a:rPr sz="900" spc="-265" dirty="0"/>
              <a:t>-0</a:t>
            </a:r>
            <a:r>
              <a:rPr sz="1800" spc="-397" baseline="-4629" dirty="0">
                <a:solidFill>
                  <a:srgbClr val="888888"/>
                </a:solidFill>
              </a:rPr>
              <a:t>1</a:t>
            </a:r>
            <a:r>
              <a:rPr sz="900" spc="-265" dirty="0"/>
              <a:t>7</a:t>
            </a:r>
            <a:r>
              <a:rPr sz="1800" spc="-397" baseline="-4629" dirty="0">
                <a:solidFill>
                  <a:srgbClr val="888888"/>
                </a:solidFill>
              </a:rPr>
              <a:t>8</a:t>
            </a:r>
            <a:endParaRPr sz="1800" baseline="-4629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265" dirty="0"/>
              <a:t>2</a:t>
            </a:r>
            <a:r>
              <a:rPr sz="1800" spc="-397" baseline="-4629" dirty="0">
                <a:solidFill>
                  <a:srgbClr val="888888"/>
                </a:solidFill>
              </a:rPr>
              <a:t>6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1</a:t>
            </a:r>
            <a:r>
              <a:rPr sz="1800" spc="-397" baseline="-4629" dirty="0">
                <a:solidFill>
                  <a:srgbClr val="888888"/>
                </a:solidFill>
              </a:rPr>
              <a:t>7</a:t>
            </a:r>
            <a:r>
              <a:rPr sz="900" spc="-265" dirty="0"/>
              <a:t>8-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2</a:t>
            </a:r>
            <a:r>
              <a:rPr sz="900" spc="-265" dirty="0"/>
              <a:t>6</a:t>
            </a:r>
            <a:r>
              <a:rPr sz="1800" spc="-397" baseline="-4629" dirty="0">
                <a:solidFill>
                  <a:srgbClr val="888888"/>
                </a:solidFill>
              </a:rPr>
              <a:t>0</a:t>
            </a:r>
            <a:r>
              <a:rPr sz="900" spc="-265" dirty="0"/>
              <a:t>-0</a:t>
            </a:r>
            <a:r>
              <a:rPr sz="1800" spc="-397" baseline="-4629" dirty="0">
                <a:solidFill>
                  <a:srgbClr val="888888"/>
                </a:solidFill>
              </a:rPr>
              <a:t>1</a:t>
            </a:r>
            <a:r>
              <a:rPr sz="900" spc="-265" dirty="0"/>
              <a:t>7</a:t>
            </a:r>
            <a:r>
              <a:rPr sz="1800" spc="-397" baseline="-4629" dirty="0">
                <a:solidFill>
                  <a:srgbClr val="888888"/>
                </a:solidFill>
              </a:rPr>
              <a:t>8</a:t>
            </a:r>
            <a:endParaRPr sz="1800" baseline="-4629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265" dirty="0"/>
              <a:t>2</a:t>
            </a:r>
            <a:r>
              <a:rPr sz="1800" spc="-397" baseline="-4629" dirty="0">
                <a:solidFill>
                  <a:srgbClr val="888888"/>
                </a:solidFill>
              </a:rPr>
              <a:t>6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1</a:t>
            </a:r>
            <a:r>
              <a:rPr sz="1800" spc="-397" baseline="-4629" dirty="0">
                <a:solidFill>
                  <a:srgbClr val="888888"/>
                </a:solidFill>
              </a:rPr>
              <a:t>7</a:t>
            </a:r>
            <a:r>
              <a:rPr sz="900" spc="-265" dirty="0"/>
              <a:t>8-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2</a:t>
            </a:r>
            <a:r>
              <a:rPr sz="900" spc="-265" dirty="0"/>
              <a:t>6</a:t>
            </a:r>
            <a:r>
              <a:rPr sz="1800" spc="-397" baseline="-4629" dirty="0">
                <a:solidFill>
                  <a:srgbClr val="888888"/>
                </a:solidFill>
              </a:rPr>
              <a:t>0</a:t>
            </a:r>
            <a:r>
              <a:rPr sz="900" spc="-265" dirty="0"/>
              <a:t>-0</a:t>
            </a:r>
            <a:r>
              <a:rPr sz="1800" spc="-397" baseline="-4629" dirty="0">
                <a:solidFill>
                  <a:srgbClr val="888888"/>
                </a:solidFill>
              </a:rPr>
              <a:t>1</a:t>
            </a:r>
            <a:r>
              <a:rPr sz="900" spc="-265" dirty="0"/>
              <a:t>7</a:t>
            </a:r>
            <a:r>
              <a:rPr sz="1800" spc="-397" baseline="-4629" dirty="0">
                <a:solidFill>
                  <a:srgbClr val="888888"/>
                </a:solidFill>
              </a:rPr>
              <a:t>8</a:t>
            </a:r>
            <a:endParaRPr sz="1800" baseline="-4629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265" dirty="0"/>
              <a:t>2</a:t>
            </a:r>
            <a:r>
              <a:rPr sz="1800" spc="-397" baseline="-4629" dirty="0">
                <a:solidFill>
                  <a:srgbClr val="888888"/>
                </a:solidFill>
              </a:rPr>
              <a:t>6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1</a:t>
            </a:r>
            <a:r>
              <a:rPr sz="1800" spc="-397" baseline="-4629" dirty="0">
                <a:solidFill>
                  <a:srgbClr val="888888"/>
                </a:solidFill>
              </a:rPr>
              <a:t>7</a:t>
            </a:r>
            <a:r>
              <a:rPr sz="900" spc="-265" dirty="0"/>
              <a:t>8-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2</a:t>
            </a:r>
            <a:r>
              <a:rPr sz="900" spc="-265" dirty="0"/>
              <a:t>6</a:t>
            </a:r>
            <a:r>
              <a:rPr sz="1800" spc="-397" baseline="-4629" dirty="0">
                <a:solidFill>
                  <a:srgbClr val="888888"/>
                </a:solidFill>
              </a:rPr>
              <a:t>0</a:t>
            </a:r>
            <a:r>
              <a:rPr sz="900" spc="-265" dirty="0"/>
              <a:t>-0</a:t>
            </a:r>
            <a:r>
              <a:rPr sz="1800" spc="-397" baseline="-4629" dirty="0">
                <a:solidFill>
                  <a:srgbClr val="888888"/>
                </a:solidFill>
              </a:rPr>
              <a:t>1</a:t>
            </a:r>
            <a:r>
              <a:rPr sz="900" spc="-265" dirty="0"/>
              <a:t>7</a:t>
            </a:r>
            <a:r>
              <a:rPr sz="1800" spc="-397" baseline="-4629" dirty="0">
                <a:solidFill>
                  <a:srgbClr val="888888"/>
                </a:solidFill>
              </a:rPr>
              <a:t>8</a:t>
            </a:r>
            <a:endParaRPr sz="1800" baseline="-4629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265" dirty="0"/>
              <a:t>2</a:t>
            </a:r>
            <a:r>
              <a:rPr sz="1800" spc="-397" baseline="-4629" dirty="0">
                <a:solidFill>
                  <a:srgbClr val="888888"/>
                </a:solidFill>
              </a:rPr>
              <a:t>6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1</a:t>
            </a:r>
            <a:r>
              <a:rPr sz="1800" spc="-397" baseline="-4629" dirty="0">
                <a:solidFill>
                  <a:srgbClr val="888888"/>
                </a:solidFill>
              </a:rPr>
              <a:t>7</a:t>
            </a:r>
            <a:r>
              <a:rPr sz="900" spc="-265" dirty="0"/>
              <a:t>8-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2</a:t>
            </a:r>
            <a:r>
              <a:rPr sz="900" spc="-265" dirty="0"/>
              <a:t>6</a:t>
            </a:r>
            <a:r>
              <a:rPr sz="1800" spc="-397" baseline="-4629" dirty="0">
                <a:solidFill>
                  <a:srgbClr val="888888"/>
                </a:solidFill>
              </a:rPr>
              <a:t>0</a:t>
            </a:r>
            <a:r>
              <a:rPr sz="900" spc="-265" dirty="0"/>
              <a:t>-0</a:t>
            </a:r>
            <a:r>
              <a:rPr sz="1800" spc="-397" baseline="-4629" dirty="0">
                <a:solidFill>
                  <a:srgbClr val="888888"/>
                </a:solidFill>
              </a:rPr>
              <a:t>1</a:t>
            </a:r>
            <a:r>
              <a:rPr sz="900" spc="-265" dirty="0"/>
              <a:t>7</a:t>
            </a:r>
            <a:r>
              <a:rPr sz="1800" spc="-397" baseline="-4629" dirty="0">
                <a:solidFill>
                  <a:srgbClr val="888888"/>
                </a:solidFill>
              </a:rPr>
              <a:t>8</a:t>
            </a:r>
            <a:endParaRPr sz="1800" baseline="-4629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08776"/>
            <a:ext cx="9144000" cy="649605"/>
          </a:xfrm>
          <a:custGeom>
            <a:avLst/>
            <a:gdLst/>
            <a:ahLst/>
            <a:cxnLst/>
            <a:rect l="l" t="t" r="r" b="b"/>
            <a:pathLst>
              <a:path w="9144000" h="649604">
                <a:moveTo>
                  <a:pt x="0" y="649224"/>
                </a:moveTo>
                <a:lnTo>
                  <a:pt x="9144000" y="649224"/>
                </a:ln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9C0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208776"/>
            <a:ext cx="9144000" cy="649605"/>
          </a:xfrm>
          <a:custGeom>
            <a:avLst/>
            <a:gdLst/>
            <a:ahLst/>
            <a:cxnLst/>
            <a:rect l="l" t="t" r="r" b="b"/>
            <a:pathLst>
              <a:path w="9144000" h="649604">
                <a:moveTo>
                  <a:pt x="0" y="649224"/>
                </a:moveTo>
                <a:lnTo>
                  <a:pt x="9144000" y="649224"/>
                </a:lnTo>
                <a:lnTo>
                  <a:pt x="9144000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ln w="12192">
            <a:solidFill>
              <a:srgbClr val="9C0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808101"/>
            <a:ext cx="77289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089" y="1461238"/>
            <a:ext cx="7811820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4682" y="6465214"/>
            <a:ext cx="632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265" dirty="0"/>
              <a:t>2</a:t>
            </a:r>
            <a:r>
              <a:rPr sz="1800" spc="-397" baseline="-4629" dirty="0">
                <a:solidFill>
                  <a:srgbClr val="888888"/>
                </a:solidFill>
              </a:rPr>
              <a:t>6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1</a:t>
            </a:r>
            <a:r>
              <a:rPr sz="1800" spc="-397" baseline="-4629" dirty="0">
                <a:solidFill>
                  <a:srgbClr val="888888"/>
                </a:solidFill>
              </a:rPr>
              <a:t>7</a:t>
            </a:r>
            <a:r>
              <a:rPr sz="900" spc="-265" dirty="0"/>
              <a:t>8-</a:t>
            </a:r>
            <a:r>
              <a:rPr sz="1800" spc="-397" baseline="-4629" dirty="0">
                <a:solidFill>
                  <a:srgbClr val="888888"/>
                </a:solidFill>
              </a:rPr>
              <a:t>/</a:t>
            </a:r>
            <a:r>
              <a:rPr sz="900" spc="-265" dirty="0"/>
              <a:t>0</a:t>
            </a:r>
            <a:r>
              <a:rPr sz="1800" spc="-397" baseline="-4629" dirty="0">
                <a:solidFill>
                  <a:srgbClr val="888888"/>
                </a:solidFill>
              </a:rPr>
              <a:t>2</a:t>
            </a:r>
            <a:r>
              <a:rPr sz="900" spc="-265" dirty="0"/>
              <a:t>6</a:t>
            </a:r>
            <a:r>
              <a:rPr sz="1800" spc="-397" baseline="-4629" dirty="0">
                <a:solidFill>
                  <a:srgbClr val="888888"/>
                </a:solidFill>
              </a:rPr>
              <a:t>0</a:t>
            </a:r>
            <a:r>
              <a:rPr sz="900" spc="-265" dirty="0"/>
              <a:t>-0</a:t>
            </a:r>
            <a:r>
              <a:rPr sz="1800" spc="-397" baseline="-4629" dirty="0">
                <a:solidFill>
                  <a:srgbClr val="888888"/>
                </a:solidFill>
              </a:rPr>
              <a:t>1</a:t>
            </a:r>
            <a:r>
              <a:rPr sz="900" spc="-265" dirty="0"/>
              <a:t>7</a:t>
            </a:r>
            <a:r>
              <a:rPr sz="1800" spc="-397" baseline="-4629" dirty="0">
                <a:solidFill>
                  <a:srgbClr val="888888"/>
                </a:solidFill>
              </a:rPr>
              <a:t>8</a:t>
            </a:r>
            <a:endParaRPr sz="1800" baseline="-4629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46930" y="6480073"/>
            <a:ext cx="85217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355832"/>
            <a:ext cx="619468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4670" algn="l"/>
              </a:tabLst>
            </a:pPr>
            <a:r>
              <a:rPr lang="ko-KR" altLang="en-US" sz="4000" spc="47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 러닝을 이용한 영화 추천 프로그램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6427114"/>
            <a:ext cx="609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Trebuchet MS"/>
                <a:cs typeface="Trebuchet MS"/>
              </a:rPr>
              <a:t>6/7/2018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613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-990600" y="3810000"/>
            <a:ext cx="9144000" cy="24068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r" latinLnBrk="0"/>
            <a:r>
              <a:rPr lang="en-US" altLang="ko-KR" kern="0" dirty="0" smtClean="0"/>
              <a:t>9</a:t>
            </a:r>
            <a:r>
              <a:rPr lang="ko-KR" altLang="en-US" kern="0" dirty="0" smtClean="0"/>
              <a:t>조</a:t>
            </a:r>
            <a:endParaRPr lang="en-US" altLang="ko-KR" kern="0" dirty="0" smtClean="0"/>
          </a:p>
          <a:p>
            <a:pPr algn="r" latinLnBrk="0"/>
            <a:r>
              <a:rPr lang="en-US" altLang="ko-KR" kern="0" dirty="0" smtClean="0"/>
              <a:t>2017707049</a:t>
            </a:r>
            <a:r>
              <a:rPr lang="ko-KR" altLang="en-US" kern="0" dirty="0" smtClean="0"/>
              <a:t> 안시현</a:t>
            </a:r>
            <a:endParaRPr lang="en-US" altLang="ko-KR" kern="0" dirty="0" smtClean="0"/>
          </a:p>
          <a:p>
            <a:pPr algn="r" latinLnBrk="0"/>
            <a:r>
              <a:rPr lang="en-US" altLang="ko-KR" kern="0" dirty="0" smtClean="0"/>
              <a:t>2014707083 </a:t>
            </a:r>
            <a:r>
              <a:rPr lang="ko-KR" altLang="en-US" kern="0" dirty="0" err="1" smtClean="0"/>
              <a:t>원동욱</a:t>
            </a:r>
            <a:endParaRPr lang="en-US" altLang="ko-KR" kern="0" dirty="0" smtClean="0"/>
          </a:p>
          <a:p>
            <a:pPr algn="r" latinLnBrk="0"/>
            <a:r>
              <a:rPr lang="en-US" altLang="ko-KR" kern="0" dirty="0" smtClean="0"/>
              <a:t>2015707058 </a:t>
            </a:r>
            <a:r>
              <a:rPr lang="ko-KR" altLang="en-US" kern="0" dirty="0" smtClean="0"/>
              <a:t>이재성</a:t>
            </a:r>
            <a:endParaRPr lang="en-US" altLang="ko-KR" kern="0" dirty="0" smtClean="0"/>
          </a:p>
          <a:p>
            <a:pPr algn="r" latinLnBrk="0"/>
            <a:r>
              <a:rPr lang="en-US" altLang="ko-KR" kern="0" dirty="0" smtClean="0"/>
              <a:t>2017707037 </a:t>
            </a:r>
            <a:r>
              <a:rPr lang="ko-KR" altLang="en-US" kern="0" dirty="0" err="1" smtClean="0"/>
              <a:t>이휘연</a:t>
            </a:r>
            <a:endParaRPr lang="ko-KR" altLang="en-US" kern="0" dirty="0" smtClean="0"/>
          </a:p>
          <a:p>
            <a:pPr algn="r" latinLnBrk="0"/>
            <a:endParaRPr lang="ko-KR" alt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3657600" y="808101"/>
            <a:ext cx="6248400" cy="282577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/>
              <a:t>6</a:t>
            </a:r>
            <a:r>
              <a:rPr lang="en-US" altLang="ko-KR" dirty="0" smtClean="0"/>
              <a:t>) </a:t>
            </a:r>
            <a:r>
              <a:rPr lang="ko-KR" altLang="ko-KR" dirty="0" err="1"/>
              <a:t>유사도를</a:t>
            </a:r>
            <a:r>
              <a:rPr lang="ko-KR" altLang="ko-KR" dirty="0"/>
              <a:t> 이용한 </a:t>
            </a:r>
            <a:r>
              <a:rPr lang="ko-KR" altLang="ko-KR" dirty="0" smtClean="0"/>
              <a:t>추천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점과 </a:t>
            </a:r>
            <a:r>
              <a:rPr lang="ko-KR" altLang="en-US" dirty="0" err="1" smtClean="0"/>
              <a:t>점사이의</a:t>
            </a:r>
            <a:r>
              <a:rPr lang="ko-KR" altLang="en-US" dirty="0" smtClean="0"/>
              <a:t> 거리를 이용하여 나와 거리가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가장 가까운 사람을 찾는다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marL="342900" lvl="0" indent="-342900">
              <a:buAutoNum type="arabicPeriod"/>
            </a:pPr>
            <a:r>
              <a:rPr lang="ko-KR" altLang="en-US" dirty="0" smtClean="0"/>
              <a:t>내가 본 영화 수와 공통으로 본 영화 수가 같은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사람들을 찾고 </a:t>
            </a:r>
            <a:r>
              <a:rPr lang="ko-KR" altLang="en-US" dirty="0" err="1" smtClean="0"/>
              <a:t>유클리디안</a:t>
            </a:r>
            <a:r>
              <a:rPr lang="ko-KR" altLang="en-US" dirty="0" smtClean="0"/>
              <a:t> 거리를 이용하여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가장 가까운 사람을 얻는다</a:t>
            </a:r>
            <a:r>
              <a:rPr lang="en-US" altLang="ko-KR" dirty="0" smtClean="0"/>
              <a:t>. </a:t>
            </a:r>
          </a:p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그 사람이 내가 안 본영 화중에서 평점이 가장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높은 것을 추천한다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Picture 2" descr="tK9gWq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" y="1417706"/>
            <a:ext cx="3349815" cy="216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K-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" y="3808849"/>
            <a:ext cx="57340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K-0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" y="5670986"/>
            <a:ext cx="5724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19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pic>
        <p:nvPicPr>
          <p:cNvPr id="9218" name="Picture 2" descr="K-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5" y="1242394"/>
            <a:ext cx="2646846" cy="278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4"/>
          <p:cNvSpPr txBox="1"/>
          <p:nvPr/>
        </p:nvSpPr>
        <p:spPr>
          <a:xfrm>
            <a:off x="3657600" y="808101"/>
            <a:ext cx="6248400" cy="3327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 smtClean="0"/>
              <a:t>7) </a:t>
            </a:r>
            <a:r>
              <a:rPr lang="en-US" altLang="ko-KR" dirty="0"/>
              <a:t>K-mean </a:t>
            </a:r>
            <a:r>
              <a:rPr lang="ko-KR" altLang="ko-KR" dirty="0"/>
              <a:t>클러스터링을 이용한 추천</a:t>
            </a:r>
            <a:endParaRPr lang="en-US" altLang="ko-KR" dirty="0" smtClean="0"/>
          </a:p>
        </p:txBody>
      </p:sp>
      <p:pic>
        <p:nvPicPr>
          <p:cNvPr id="9219" name="Picture 3" descr="K-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01" y="1214321"/>
            <a:ext cx="2802596" cy="278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K-0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98" y="1210310"/>
            <a:ext cx="3124200" cy="278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K-0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6" y="3970958"/>
            <a:ext cx="34385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bject 4"/>
          <p:cNvSpPr txBox="1"/>
          <p:nvPr/>
        </p:nvSpPr>
        <p:spPr>
          <a:xfrm>
            <a:off x="4146930" y="4419600"/>
            <a:ext cx="6248400" cy="3327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ko-KR" altLang="en-US" dirty="0" smtClean="0"/>
              <a:t>클러스터의 개수가 변화가 없을 때까지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172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3657600" y="808101"/>
            <a:ext cx="6248400" cy="3327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 smtClean="0"/>
              <a:t>7) </a:t>
            </a:r>
            <a:r>
              <a:rPr lang="en-US" altLang="ko-KR" dirty="0"/>
              <a:t>K-mean </a:t>
            </a:r>
            <a:r>
              <a:rPr lang="ko-KR" altLang="ko-KR" dirty="0"/>
              <a:t>클러스터링을 이용한 추천</a:t>
            </a:r>
            <a:endParaRPr lang="en-US" altLang="ko-KR" dirty="0" smtClean="0"/>
          </a:p>
        </p:txBody>
      </p:sp>
      <p:pic>
        <p:nvPicPr>
          <p:cNvPr id="10" name="그림 9" descr="C:\Users\SEC\AppData\Local\Microsoft\Windows\INetCache\Content.Word\K-03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57245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 descr="K-0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4617"/>
            <a:ext cx="5124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K-0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27167"/>
            <a:ext cx="51244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K-0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03598"/>
            <a:ext cx="5124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bject 4"/>
          <p:cNvSpPr txBox="1"/>
          <p:nvPr/>
        </p:nvSpPr>
        <p:spPr>
          <a:xfrm>
            <a:off x="5335777" y="2379726"/>
            <a:ext cx="3579623" cy="310277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ko-KR" altLang="en-US" dirty="0" smtClean="0"/>
              <a:t>각 거리를 계산하면서 최소 거리를 찾아서 자기 클러스터에 넣는다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r>
              <a:rPr lang="ko-KR" altLang="ko-KR" dirty="0"/>
              <a:t>클러스터의 센터로이드를 클러스터의 중심으로 이동시킨다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170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3657600" y="808101"/>
            <a:ext cx="6248400" cy="3327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 smtClean="0"/>
              <a:t>7) </a:t>
            </a:r>
            <a:r>
              <a:rPr lang="en-US" altLang="ko-KR" dirty="0"/>
              <a:t>K-mean </a:t>
            </a:r>
            <a:r>
              <a:rPr lang="ko-KR" altLang="ko-KR" dirty="0"/>
              <a:t>클러스터링을 이용한 추천</a:t>
            </a:r>
            <a:endParaRPr lang="en-US" altLang="ko-KR" dirty="0" smtClean="0"/>
          </a:p>
        </p:txBody>
      </p:sp>
      <p:pic>
        <p:nvPicPr>
          <p:cNvPr id="11266" name="Picture 2" descr="K-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5724525" cy="180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bject 4"/>
          <p:cNvSpPr txBox="1"/>
          <p:nvPr/>
        </p:nvSpPr>
        <p:spPr>
          <a:xfrm>
            <a:off x="5548335" y="1676400"/>
            <a:ext cx="3579623" cy="365676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ko-KR" altLang="en-US" dirty="0" smtClean="0"/>
              <a:t>클러스터의 수가 변화가 없을 때까지 루프를 돌린다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smtClean="0"/>
              <a:t>클러스터 넘버가 담긴 배열을 </a:t>
            </a:r>
            <a:r>
              <a:rPr lang="ko-KR" altLang="en-US" dirty="0" err="1" smtClean="0"/>
              <a:t>리턴해서</a:t>
            </a:r>
            <a:r>
              <a:rPr lang="ko-KR" altLang="en-US" dirty="0" smtClean="0"/>
              <a:t> 유저리스트의 모든 유저들이 자신의 클러스터 넘버를 </a:t>
            </a:r>
            <a:r>
              <a:rPr lang="ko-KR" altLang="en-US" dirty="0" err="1" smtClean="0"/>
              <a:t>할당받음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 smtClean="0"/>
          </a:p>
        </p:txBody>
      </p:sp>
      <p:pic>
        <p:nvPicPr>
          <p:cNvPr id="11267" name="Picture 3" descr="K-0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0" y="3514868"/>
            <a:ext cx="3382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8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3657600" y="808101"/>
            <a:ext cx="6248400" cy="3327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 smtClean="0"/>
              <a:t>7) </a:t>
            </a:r>
            <a:r>
              <a:rPr lang="en-US" altLang="ko-KR" dirty="0"/>
              <a:t>K-mean </a:t>
            </a:r>
            <a:r>
              <a:rPr lang="ko-KR" altLang="ko-KR" dirty="0"/>
              <a:t>클러스터링을 이용한 추천</a:t>
            </a:r>
            <a:endParaRPr lang="en-US" altLang="ko-KR" dirty="0" smtClean="0"/>
          </a:p>
        </p:txBody>
      </p:sp>
      <p:sp>
        <p:nvSpPr>
          <p:cNvPr id="14" name="object 4"/>
          <p:cNvSpPr txBox="1"/>
          <p:nvPr/>
        </p:nvSpPr>
        <p:spPr>
          <a:xfrm>
            <a:off x="5548335" y="1676400"/>
            <a:ext cx="3579623" cy="25487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ko-KR" dirty="0"/>
              <a:t>문에 자기랑 클러스터 넘버가 똑 같은 사람만 추린 후</a:t>
            </a:r>
            <a:r>
              <a:rPr lang="en-US" altLang="ko-KR" dirty="0"/>
              <a:t>..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smtClean="0"/>
              <a:t>앞의 </a:t>
            </a:r>
            <a:r>
              <a:rPr lang="ko-KR" altLang="en-US" dirty="0" smtClean="0"/>
              <a:t>추천</a:t>
            </a:r>
            <a:r>
              <a:rPr lang="ko-KR" altLang="ko-KR" dirty="0" smtClean="0"/>
              <a:t>들처럼 </a:t>
            </a:r>
            <a:r>
              <a:rPr lang="ko-KR" altLang="ko-KR" dirty="0"/>
              <a:t>오름차순 정렬해서 가장 큰 </a:t>
            </a:r>
            <a:r>
              <a:rPr lang="en-US" altLang="ko-KR" dirty="0"/>
              <a:t>5</a:t>
            </a:r>
            <a:r>
              <a:rPr lang="ko-KR" altLang="ko-KR" dirty="0"/>
              <a:t>개의 값과 인덱스가 담긴 배열을 </a:t>
            </a:r>
            <a:r>
              <a:rPr lang="ko-KR" altLang="ko-KR" dirty="0" err="1"/>
              <a:t>리턴한다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pic>
        <p:nvPicPr>
          <p:cNvPr id="12290" name="Picture 2" descr="K-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4" y="1311275"/>
            <a:ext cx="4206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K-0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3" y="1781376"/>
            <a:ext cx="420687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K-0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8" y="2912097"/>
            <a:ext cx="41719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46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3657600" y="808101"/>
            <a:ext cx="6248400" cy="3327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 smtClean="0"/>
              <a:t>8) </a:t>
            </a:r>
            <a:r>
              <a:rPr lang="ko-KR" altLang="en-US" dirty="0" smtClean="0"/>
              <a:t>그 밖</a:t>
            </a:r>
            <a:r>
              <a:rPr lang="en-US" altLang="ko-KR" dirty="0" smtClean="0"/>
              <a:t>….</a:t>
            </a:r>
          </a:p>
        </p:txBody>
      </p:sp>
      <p:sp>
        <p:nvSpPr>
          <p:cNvPr id="14" name="object 4"/>
          <p:cNvSpPr txBox="1"/>
          <p:nvPr/>
        </p:nvSpPr>
        <p:spPr>
          <a:xfrm>
            <a:off x="1009434" y="4635019"/>
            <a:ext cx="3579623" cy="8867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pic>
        <p:nvPicPr>
          <p:cNvPr id="14338" name="Picture 2" descr="K-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" y="1642055"/>
            <a:ext cx="43894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K-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41" y="1642055"/>
            <a:ext cx="43529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30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5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707542" y="808101"/>
            <a:ext cx="37882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b="1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애로 사항 및 해결 방안</a:t>
            </a:r>
            <a:endParaRPr lang="ko-KR" altLang="en-US" kern="0" spc="190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784756" y="1524000"/>
            <a:ext cx="6987643" cy="342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469900" indent="-457200" latinLnBrk="0">
              <a:spcBef>
                <a:spcPts val="100"/>
              </a:spcBef>
              <a:buAutoNum type="arabicPeriod"/>
            </a:pPr>
            <a:r>
              <a:rPr lang="ko-KR" altLang="en-US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문자열로 이루어진 배열 </a:t>
            </a:r>
            <a:r>
              <a:rPr lang="en-US" altLang="ko-KR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개에서 랜덤으로</a:t>
            </a:r>
            <a:endParaRPr lang="en-US" altLang="ko-KR" sz="2000" kern="0" spc="1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700" latinLnBrk="0">
              <a:spcBef>
                <a:spcPts val="100"/>
              </a:spcBef>
            </a:pPr>
            <a:r>
              <a:rPr lang="ko-KR" altLang="en-US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추출하는 합하는 알고리즘</a:t>
            </a:r>
            <a:r>
              <a:rPr lang="en-US" altLang="ko-KR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</a:t>
            </a:r>
            <a:r>
              <a:rPr lang="en-US" altLang="ko-KR" sz="2000" kern="0" spc="1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altLang="ko-KR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char* “</a:t>
            </a:r>
            <a:r>
              <a:rPr lang="ko-KR" altLang="en-US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형식의 값을 사용하여 </a:t>
            </a:r>
            <a:r>
              <a:rPr lang="en-US" altLang="ko-KR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char* </a:t>
            </a:r>
            <a:r>
              <a:rPr lang="ko-KR" altLang="en-US" sz="2000" kern="0" spc="1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엔터티를</a:t>
            </a:r>
            <a:r>
              <a:rPr lang="ko-KR" altLang="en-US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할당할 수 없습니다 </a:t>
            </a:r>
            <a:r>
              <a:rPr lang="en-US" altLang="ko-KR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ko-KR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ko-KR" altLang="en-US" sz="2000" kern="0" spc="1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변수명</a:t>
            </a:r>
            <a:r>
              <a:rPr lang="ko-KR" altLang="en-US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cons char*</a:t>
            </a:r>
            <a:r>
              <a:rPr lang="ko-KR" altLang="en-US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로 선언하여 이용</a:t>
            </a:r>
            <a:r>
              <a:rPr lang="en-US" altLang="ko-KR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.</a:t>
            </a:r>
          </a:p>
          <a:p>
            <a:pPr marL="469900" indent="-457200" latinLnBrk="0">
              <a:spcBef>
                <a:spcPts val="100"/>
              </a:spcBef>
              <a:buAutoNum type="arabicPeriod"/>
            </a:pPr>
            <a:r>
              <a:rPr lang="ko-KR" altLang="en-US" sz="2000" kern="0" spc="1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메모리고갈</a:t>
            </a:r>
            <a:r>
              <a:rPr lang="ko-KR" altLang="en-US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endParaRPr lang="en-US" altLang="ko-KR" sz="2000" kern="0" spc="1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12700" latinLnBrk="0">
              <a:spcBef>
                <a:spcPts val="100"/>
              </a:spcBef>
            </a:pPr>
            <a:r>
              <a:rPr lang="en-US" altLang="ko-KR" sz="2000" kern="0" spc="190" dirty="0" smtClean="0">
                <a:sym typeface="Wingdings" panose="05000000000000000000" pitchFamily="2" charset="2"/>
              </a:rPr>
              <a:t>C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언어로 데이터를 효과적으로 관리하기 위해 </a:t>
            </a:r>
            <a:r>
              <a:rPr lang="en-US" altLang="ko-KR" sz="2000" kern="0" spc="190" dirty="0" smtClean="0">
                <a:sym typeface="Wingdings" panose="05000000000000000000" pitchFamily="2" charset="2"/>
              </a:rPr>
              <a:t>General Linear list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로 </a:t>
            </a:r>
            <a:r>
              <a:rPr lang="ko-KR" altLang="en-US" sz="2000" kern="0" spc="190" dirty="0" err="1" smtClean="0">
                <a:sym typeface="Wingdings" panose="05000000000000000000" pitchFamily="2" charset="2"/>
              </a:rPr>
              <a:t>구현헀으나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 데이터 몇 개 집어 넣자마자 메모리가 </a:t>
            </a:r>
            <a:r>
              <a:rPr lang="ko-KR" altLang="en-US" sz="2000" kern="0" spc="190" dirty="0" err="1" smtClean="0">
                <a:sym typeface="Wingdings" panose="05000000000000000000" pitchFamily="2" charset="2"/>
              </a:rPr>
              <a:t>고갈되서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 그냥 정적 배열 할당해서 만들었고</a:t>
            </a:r>
            <a:r>
              <a:rPr lang="en-US" altLang="ko-KR" sz="2000" kern="0" spc="190" dirty="0" smtClean="0">
                <a:sym typeface="Wingdings" panose="05000000000000000000" pitchFamily="2" charset="2"/>
              </a:rPr>
              <a:t>, 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유저</a:t>
            </a:r>
            <a:r>
              <a:rPr lang="en-US" altLang="ko-KR" sz="2000" kern="0" spc="190" dirty="0" smtClean="0">
                <a:sym typeface="Wingdings" panose="05000000000000000000" pitchFamily="2" charset="2"/>
              </a:rPr>
              <a:t>id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를 유저 배열의 인덱스로</a:t>
            </a:r>
            <a:r>
              <a:rPr lang="en-US" altLang="ko-KR" sz="2000" kern="0" spc="190" dirty="0" smtClean="0">
                <a:sym typeface="Wingdings" panose="05000000000000000000" pitchFamily="2" charset="2"/>
              </a:rPr>
              <a:t>, 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영화 </a:t>
            </a:r>
            <a:r>
              <a:rPr lang="en-US" altLang="ko-KR" sz="2000" kern="0" spc="190" dirty="0" smtClean="0">
                <a:sym typeface="Wingdings" panose="05000000000000000000" pitchFamily="2" charset="2"/>
              </a:rPr>
              <a:t>id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를 영화 배열의 인덱스로 설정하여 데이터를 쉽게 다룰 수 있게 만들었다</a:t>
            </a:r>
            <a:r>
              <a:rPr lang="en-US" altLang="ko-KR" sz="2000" kern="0" spc="190" dirty="0" smtClean="0">
                <a:sym typeface="Wingdings" panose="05000000000000000000" pitchFamily="2" charset="2"/>
              </a:rPr>
              <a:t>.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 </a:t>
            </a:r>
            <a:endParaRPr lang="en-US" altLang="ko-KR" sz="2000" kern="0" spc="19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5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707542" y="808101"/>
            <a:ext cx="37882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b="1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애로 사항 및 해결 방안</a:t>
            </a:r>
            <a:endParaRPr lang="ko-KR" altLang="en-US" kern="0" spc="190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731605" y="1622862"/>
            <a:ext cx="69876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3. </a:t>
            </a:r>
            <a:r>
              <a:rPr lang="ko-KR" altLang="en-US" sz="2000" kern="0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언어 선정 문제</a:t>
            </a:r>
            <a:endParaRPr lang="en-US" altLang="ko-KR" sz="2000" kern="0" spc="190" dirty="0" smtClean="0">
              <a:sym typeface="Wingdings" panose="05000000000000000000" pitchFamily="2" charset="2"/>
            </a:endParaRPr>
          </a:p>
        </p:txBody>
      </p:sp>
      <p:pic>
        <p:nvPicPr>
          <p:cNvPr id="15362" name="Picture 2" descr="K-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9" y="2050127"/>
            <a:ext cx="5761037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K-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8" y="4131859"/>
            <a:ext cx="57245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6324600" y="1609429"/>
            <a:ext cx="3352800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2000" kern="0" spc="190" dirty="0" smtClean="0">
                <a:sym typeface="Wingdings" panose="05000000000000000000" pitchFamily="2" charset="2"/>
              </a:rPr>
              <a:t>방대한 데이터를 </a:t>
            </a:r>
            <a:endParaRPr lang="en-US" altLang="ko-KR" sz="2000" kern="0" spc="190" dirty="0" smtClean="0">
              <a:sym typeface="Wingdings" panose="05000000000000000000" pitchFamily="2" charset="2"/>
            </a:endParaRPr>
          </a:p>
          <a:p>
            <a:pPr marL="12700" latinLnBrk="0">
              <a:spcBef>
                <a:spcPts val="100"/>
              </a:spcBef>
            </a:pPr>
            <a:r>
              <a:rPr lang="ko-KR" altLang="en-US" sz="2000" kern="0" spc="190" dirty="0" smtClean="0">
                <a:sym typeface="Wingdings" panose="05000000000000000000" pitchFamily="2" charset="2"/>
              </a:rPr>
              <a:t>다루기 위해 </a:t>
            </a:r>
            <a:endParaRPr lang="en-US" altLang="ko-KR" sz="2000" kern="0" spc="190" dirty="0" smtClean="0">
              <a:sym typeface="Wingdings" panose="05000000000000000000" pitchFamily="2" charset="2"/>
            </a:endParaRPr>
          </a:p>
          <a:p>
            <a:pPr marL="12700" latinLnBrk="0">
              <a:spcBef>
                <a:spcPts val="100"/>
              </a:spcBef>
            </a:pPr>
            <a:r>
              <a:rPr lang="ko-KR" altLang="en-US" sz="2000" kern="0" spc="190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 통합 개발 툴인 아나콘다로 </a:t>
            </a:r>
            <a:endParaRPr lang="en-US" altLang="ko-KR" sz="2000" kern="0" spc="190" dirty="0" smtClean="0">
              <a:sym typeface="Wingdings" panose="05000000000000000000" pitchFamily="2" charset="2"/>
            </a:endParaRPr>
          </a:p>
          <a:p>
            <a:pPr marL="12700" latinLnBrk="0">
              <a:spcBef>
                <a:spcPts val="100"/>
              </a:spcBef>
            </a:pPr>
            <a:r>
              <a:rPr lang="ko-KR" altLang="en-US" sz="2000" kern="0" spc="190" dirty="0" smtClean="0">
                <a:sym typeface="Wingdings" panose="05000000000000000000" pitchFamily="2" charset="2"/>
              </a:rPr>
              <a:t>구현하려 했으나 </a:t>
            </a:r>
            <a:endParaRPr lang="en-US" altLang="ko-KR" sz="2000" kern="0" spc="190" dirty="0" smtClean="0">
              <a:sym typeface="Wingdings" panose="05000000000000000000" pitchFamily="2" charset="2"/>
            </a:endParaRPr>
          </a:p>
          <a:p>
            <a:pPr marL="12700" latinLnBrk="0">
              <a:spcBef>
                <a:spcPts val="100"/>
              </a:spcBef>
            </a:pPr>
            <a:r>
              <a:rPr lang="ko-KR" altLang="en-US" sz="2000" kern="0" spc="190" dirty="0" smtClean="0">
                <a:sym typeface="Wingdings" panose="05000000000000000000" pitchFamily="2" charset="2"/>
              </a:rPr>
              <a:t>현실적으로 </a:t>
            </a:r>
            <a:endParaRPr lang="en-US" altLang="ko-KR" sz="2000" kern="0" spc="190" dirty="0" smtClean="0">
              <a:sym typeface="Wingdings" panose="05000000000000000000" pitchFamily="2" charset="2"/>
            </a:endParaRPr>
          </a:p>
          <a:p>
            <a:pPr marL="12700" latinLnBrk="0">
              <a:spcBef>
                <a:spcPts val="100"/>
              </a:spcBef>
            </a:pPr>
            <a:r>
              <a:rPr lang="ko-KR" altLang="en-US" sz="2000" kern="0" spc="190" dirty="0" smtClean="0">
                <a:sym typeface="Wingdings" panose="05000000000000000000" pitchFamily="2" charset="2"/>
              </a:rPr>
              <a:t>공부할 시간이 부족해 실패 </a:t>
            </a:r>
            <a:endParaRPr lang="en-US" altLang="ko-KR" sz="2000" kern="0" spc="190" dirty="0" smtClean="0">
              <a:sym typeface="Wingdings" panose="05000000000000000000" pitchFamily="2" charset="2"/>
            </a:endParaRPr>
          </a:p>
          <a:p>
            <a:pPr marL="12700" latinLnBrk="0">
              <a:spcBef>
                <a:spcPts val="100"/>
              </a:spcBef>
            </a:pPr>
            <a:r>
              <a:rPr lang="en-US" altLang="ko-KR" sz="2000" kern="0" spc="19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 </a:t>
            </a:r>
            <a:r>
              <a:rPr lang="en-US" altLang="ko-KR" sz="2000" kern="0" spc="190" dirty="0" smtClean="0">
                <a:sym typeface="Wingdings" panose="05000000000000000000" pitchFamily="2" charset="2"/>
              </a:rPr>
              <a:t>C</a:t>
            </a:r>
            <a:r>
              <a:rPr lang="ko-KR" altLang="en-US" sz="2000" kern="0" spc="190" dirty="0" smtClean="0">
                <a:sym typeface="Wingdings" panose="05000000000000000000" pitchFamily="2" charset="2"/>
              </a:rPr>
              <a:t>언어로 제작</a:t>
            </a:r>
            <a:endParaRPr lang="en-US" altLang="ko-KR" sz="2000" kern="0" spc="19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39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190" dirty="0" err="1" smtClean="0"/>
              <a:t>ㄴ</a:t>
            </a:r>
            <a:endParaRPr spc="190" dirty="0"/>
          </a:p>
        </p:txBody>
      </p:sp>
      <p:sp>
        <p:nvSpPr>
          <p:cNvPr id="5" name="object 5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6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461238"/>
            <a:ext cx="5680710" cy="395236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lvl="1"/>
            <a:r>
              <a:rPr lang="ko-KR" altLang="ko-KR" dirty="0" err="1"/>
              <a:t>원동욱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endParaRPr lang="ko-KR" altLang="ko-KR" sz="2000" dirty="0"/>
          </a:p>
          <a:p>
            <a:r>
              <a:rPr lang="en-US" altLang="ko-KR" dirty="0"/>
              <a:t> </a:t>
            </a:r>
            <a:r>
              <a:rPr lang="ko-KR" altLang="ko-KR" dirty="0"/>
              <a:t>이번 </a:t>
            </a:r>
            <a:r>
              <a:rPr lang="ko-KR" altLang="ko-KR" dirty="0" err="1"/>
              <a:t>팀프로젝트</a:t>
            </a:r>
            <a:r>
              <a:rPr lang="ko-KR" altLang="ko-KR" dirty="0"/>
              <a:t> 아이디어를</a:t>
            </a:r>
            <a:r>
              <a:rPr lang="en-US" altLang="ko-KR" dirty="0"/>
              <a:t>  </a:t>
            </a:r>
            <a:r>
              <a:rPr lang="ko-KR" altLang="ko-KR" dirty="0"/>
              <a:t>빅데이터와 </a:t>
            </a:r>
            <a:r>
              <a:rPr lang="ko-KR" altLang="ko-KR" dirty="0" err="1"/>
              <a:t>머신러닝에</a:t>
            </a:r>
            <a:r>
              <a:rPr lang="ko-KR" altLang="ko-KR" dirty="0"/>
              <a:t> 적합한 </a:t>
            </a:r>
            <a:r>
              <a:rPr lang="ko-KR" altLang="ko-KR" dirty="0" err="1"/>
              <a:t>파이썬으로</a:t>
            </a:r>
            <a:r>
              <a:rPr lang="ko-KR" altLang="ko-KR" dirty="0"/>
              <a:t> 구현하려 했다</a:t>
            </a:r>
            <a:r>
              <a:rPr lang="en-US" altLang="ko-KR" dirty="0"/>
              <a:t>. </a:t>
            </a:r>
            <a:r>
              <a:rPr lang="ko-KR" altLang="ko-KR" dirty="0" err="1"/>
              <a:t>인강과</a:t>
            </a:r>
            <a:r>
              <a:rPr lang="ko-KR" altLang="ko-KR" dirty="0"/>
              <a:t> 도서관에 있는 책들을 찾아 필요한 지식들을 쌓으며 관련 이론을 공부했다</a:t>
            </a:r>
            <a:r>
              <a:rPr lang="en-US" altLang="ko-KR" dirty="0"/>
              <a:t>. </a:t>
            </a:r>
            <a:r>
              <a:rPr lang="ko-KR" altLang="ko-KR" dirty="0"/>
              <a:t>데이터 시각화에 뛰어나고  빅데이터</a:t>
            </a:r>
            <a:r>
              <a:rPr lang="en-US" altLang="ko-KR" dirty="0"/>
              <a:t>,</a:t>
            </a:r>
            <a:r>
              <a:rPr lang="ko-KR" altLang="ko-KR" dirty="0" err="1"/>
              <a:t>머신러닝에</a:t>
            </a:r>
            <a:r>
              <a:rPr lang="ko-KR" altLang="ko-KR" dirty="0"/>
              <a:t> 특화된 </a:t>
            </a:r>
            <a:r>
              <a:rPr lang="ko-KR" altLang="ko-KR" dirty="0" err="1"/>
              <a:t>파이썬의</a:t>
            </a:r>
            <a:r>
              <a:rPr lang="ko-KR" altLang="ko-KR" dirty="0"/>
              <a:t> 통합개발툴인 아나콘다를 이용하려 했으나 현실적으로 시간이 너무 부족해서 제작하다가 중도 포기하고 급하게</a:t>
            </a:r>
            <a:r>
              <a:rPr lang="en-US" altLang="ko-KR" dirty="0"/>
              <a:t> C</a:t>
            </a:r>
            <a:r>
              <a:rPr lang="ko-KR" altLang="ko-KR" dirty="0"/>
              <a:t>언어로 구현했다</a:t>
            </a:r>
            <a:r>
              <a:rPr lang="en-US" altLang="ko-KR" dirty="0"/>
              <a:t>. </a:t>
            </a:r>
            <a:r>
              <a:rPr lang="ko-KR" altLang="ko-KR" dirty="0"/>
              <a:t>애당초에 현실적인 한계를 잘 가늠하고 받아들였으면 이런 사태</a:t>
            </a:r>
            <a:r>
              <a:rPr lang="en-US" altLang="ko-KR" dirty="0"/>
              <a:t>(?)</a:t>
            </a:r>
            <a:r>
              <a:rPr lang="ko-KR" altLang="ko-KR" dirty="0"/>
              <a:t>는 일어나지 않았을 텐데 아쉬움이 남는다</a:t>
            </a:r>
            <a:r>
              <a:rPr lang="en-US" altLang="ko-KR" dirty="0"/>
              <a:t>. </a:t>
            </a:r>
            <a:r>
              <a:rPr lang="ko-KR" altLang="ko-KR" dirty="0"/>
              <a:t>그래도 개인적으로 정말 많이 공부 됬고</a:t>
            </a:r>
            <a:r>
              <a:rPr lang="en-US" altLang="ko-KR" dirty="0"/>
              <a:t>, </a:t>
            </a:r>
            <a:r>
              <a:rPr lang="ko-KR" altLang="ko-KR" dirty="0"/>
              <a:t>이번 프로젝트를 통해서 많이 </a:t>
            </a:r>
            <a:r>
              <a:rPr lang="ko-KR" altLang="ko-KR" dirty="0" err="1"/>
              <a:t>얻어가서</a:t>
            </a:r>
            <a:r>
              <a:rPr lang="ko-KR" altLang="ko-KR" dirty="0"/>
              <a:t> 좋았다</a:t>
            </a:r>
            <a:r>
              <a:rPr lang="en-US" altLang="ko-KR" dirty="0"/>
              <a:t>. </a:t>
            </a:r>
            <a:r>
              <a:rPr lang="ko-KR" altLang="ko-KR" dirty="0"/>
              <a:t>이런 팀프로젝트는 처음인데 나중에 </a:t>
            </a:r>
            <a:r>
              <a:rPr lang="ko-KR" altLang="ko-KR" dirty="0" err="1"/>
              <a:t>캡스톤</a:t>
            </a:r>
            <a:r>
              <a:rPr lang="ko-KR" altLang="ko-KR" dirty="0"/>
              <a:t> 설계할 때 많은 도움이 될 것 같다</a:t>
            </a:r>
            <a:r>
              <a:rPr lang="en-US" altLang="ko-KR" dirty="0"/>
              <a:t>.</a:t>
            </a:r>
            <a:endParaRPr lang="ko-KR" altLang="ko-KR" sz="2000" dirty="0"/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07542" y="808101"/>
            <a:ext cx="37882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b="1" kern="0" spc="1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느낀점</a:t>
            </a:r>
            <a:endParaRPr lang="ko-KR" altLang="en-US" kern="0" spc="19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190" dirty="0" err="1" smtClean="0"/>
              <a:t>ㄴ</a:t>
            </a:r>
            <a:endParaRPr spc="190" dirty="0"/>
          </a:p>
        </p:txBody>
      </p:sp>
      <p:sp>
        <p:nvSpPr>
          <p:cNvPr id="5" name="object 5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6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461238"/>
            <a:ext cx="5680710" cy="284436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lvl="1"/>
            <a:r>
              <a:rPr lang="ko-KR" altLang="ko-KR" dirty="0" err="1"/>
              <a:t>이휘연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endParaRPr lang="ko-KR" altLang="ko-KR" sz="2000" dirty="0"/>
          </a:p>
          <a:p>
            <a:r>
              <a:rPr lang="ko-KR" altLang="ko-KR" dirty="0"/>
              <a:t>프로젝트를 진행하기 전까지 저는</a:t>
            </a:r>
            <a:r>
              <a:rPr lang="en-US" altLang="ko-KR" dirty="0"/>
              <a:t> ‘</a:t>
            </a:r>
            <a:r>
              <a:rPr lang="ko-KR" altLang="ko-KR" dirty="0"/>
              <a:t>구조체가 굳이 필요가 있을까</a:t>
            </a:r>
            <a:r>
              <a:rPr lang="en-US" altLang="ko-KR" dirty="0"/>
              <a:t>?’ </a:t>
            </a:r>
            <a:r>
              <a:rPr lang="ko-KR" altLang="ko-KR" dirty="0"/>
              <a:t>이런 생각을 했습니다</a:t>
            </a:r>
            <a:r>
              <a:rPr lang="en-US" altLang="ko-KR" dirty="0"/>
              <a:t>. </a:t>
            </a:r>
            <a:r>
              <a:rPr lang="ko-KR" altLang="ko-KR" dirty="0"/>
              <a:t>여태 구조체를 쓰지 않아도 원하는 프로그램을 짤 수 있었기 때문입니다</a:t>
            </a:r>
            <a:r>
              <a:rPr lang="en-US" altLang="ko-KR" dirty="0"/>
              <a:t>. </a:t>
            </a:r>
            <a:r>
              <a:rPr lang="ko-KR" altLang="ko-KR" dirty="0"/>
              <a:t>하지만 이번 프로젝트를 맡게 되면서 구조체의 필요성을 깨닫게 되었습니다</a:t>
            </a:r>
            <a:r>
              <a:rPr lang="en-US" altLang="ko-KR" dirty="0"/>
              <a:t>. </a:t>
            </a:r>
            <a:r>
              <a:rPr lang="ko-KR" altLang="ko-KR" dirty="0"/>
              <a:t>구현하는 프로그램의 규모가 평소보다 몇 배로 커지니 데이터를 관리하는 게 굉장히 복잡하고 까다로웠습니다</a:t>
            </a:r>
            <a:r>
              <a:rPr lang="en-US" altLang="ko-KR" dirty="0"/>
              <a:t>. </a:t>
            </a:r>
            <a:r>
              <a:rPr lang="ko-KR" altLang="ko-KR" dirty="0"/>
              <a:t>그리고 이 문제를 구조체를 적극 활용함으로써 이를 극복할 수 있었습니다</a:t>
            </a:r>
            <a:r>
              <a:rPr lang="en-US" altLang="ko-KR" dirty="0"/>
              <a:t>. </a:t>
            </a:r>
            <a:r>
              <a:rPr lang="ko-KR" altLang="ko-KR" dirty="0"/>
              <a:t>프로젝터를 진행하면서 많은걸 배울 수 있었습니다</a:t>
            </a:r>
            <a:r>
              <a:rPr lang="en-US" altLang="ko-KR" dirty="0"/>
              <a:t>.</a:t>
            </a:r>
            <a:endParaRPr lang="ko-KR" altLang="ko-KR" sz="20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07542" y="808101"/>
            <a:ext cx="37882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b="1" kern="0" spc="1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느낀점</a:t>
            </a:r>
            <a:endParaRPr lang="ko-KR" altLang="en-US" kern="0" spc="190" dirty="0"/>
          </a:p>
        </p:txBody>
      </p:sp>
    </p:spTree>
    <p:extLst>
      <p:ext uri="{BB962C8B-B14F-4D97-AF65-F5344CB8AC3E}">
        <p14:creationId xmlns:p14="http://schemas.microsoft.com/office/powerpoint/2010/main" val="302709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2873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주제 선정 배경</a:t>
            </a:r>
            <a:endParaRPr sz="2800" b="1" spc="1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3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2743200"/>
            <a:ext cx="7511415" cy="124072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Char char="-"/>
              <a:tabLst>
                <a:tab pos="240665" algn="l"/>
                <a:tab pos="241935" algn="l"/>
              </a:tabLst>
            </a:pPr>
            <a:r>
              <a:rPr lang="ko-KR" altLang="en-US" sz="2400" spc="114" dirty="0" smtClean="0">
                <a:latin typeface="Noto Sans CJK JP Regular"/>
                <a:cs typeface="Noto Sans CJK JP Regular"/>
              </a:rPr>
              <a:t>소프트웨어 설계 역량 배양</a:t>
            </a:r>
            <a:r>
              <a:rPr lang="en-US" altLang="ko-KR" sz="2400" spc="114" dirty="0" smtClean="0">
                <a:latin typeface="Noto Sans CJK JP Regular"/>
                <a:cs typeface="Noto Sans CJK JP Regular"/>
              </a:rPr>
              <a:t>.</a:t>
            </a:r>
            <a:endParaRPr sz="2400" dirty="0">
              <a:latin typeface="Noto Sans CJK JP Regular"/>
              <a:cs typeface="Noto Sans CJK JP Regular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har char="-"/>
              <a:tabLst>
                <a:tab pos="240665" algn="l"/>
                <a:tab pos="241935" algn="l"/>
              </a:tabLst>
            </a:pPr>
            <a:r>
              <a:rPr lang="ko-KR" altLang="en-US" sz="2400" spc="-40" dirty="0" smtClean="0">
                <a:latin typeface="Noto Sans CJK JP Regular"/>
                <a:cs typeface="Noto Sans CJK JP Regular"/>
              </a:rPr>
              <a:t>과목에서 배운 이론적인 부분들의 활용</a:t>
            </a:r>
            <a:endParaRPr lang="en-US" altLang="ko-KR" sz="2400" spc="-40" dirty="0" smtClean="0">
              <a:latin typeface="Noto Sans CJK JP Regular"/>
              <a:cs typeface="Noto Sans CJK JP Regular"/>
            </a:endParaRPr>
          </a:p>
          <a:p>
            <a:pPr marL="298450" indent="-285750">
              <a:lnSpc>
                <a:spcPct val="100000"/>
              </a:lnSpc>
              <a:spcBef>
                <a:spcPts val="335"/>
              </a:spcBef>
              <a:buFontTx/>
              <a:buChar char="-"/>
              <a:tabLst>
                <a:tab pos="240665" algn="l"/>
                <a:tab pos="241935" algn="l"/>
              </a:tabLst>
            </a:pPr>
            <a:r>
              <a:rPr lang="ko-KR" altLang="en-US" sz="2400" spc="-40" dirty="0" smtClean="0">
                <a:latin typeface="Noto Sans CJK JP Regular"/>
                <a:cs typeface="Noto Sans CJK JP Regular"/>
              </a:rPr>
              <a:t>현재 기술트렌드인 머신 러닝 공부</a:t>
            </a:r>
            <a:endParaRPr lang="en-US" altLang="ko-KR" sz="2400" spc="-40" dirty="0" smtClean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190" dirty="0" err="1" smtClean="0"/>
              <a:t>ㄴ</a:t>
            </a:r>
            <a:endParaRPr spc="190" dirty="0"/>
          </a:p>
        </p:txBody>
      </p:sp>
      <p:sp>
        <p:nvSpPr>
          <p:cNvPr id="5" name="object 5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6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76799"/>
            <a:ext cx="5680710" cy="256736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lvl="1"/>
            <a:r>
              <a:rPr lang="ko-KR" altLang="ko-KR" dirty="0"/>
              <a:t>안시현 </a:t>
            </a:r>
            <a:r>
              <a:rPr lang="en-US" altLang="ko-KR" dirty="0"/>
              <a:t>:</a:t>
            </a:r>
            <a:endParaRPr lang="ko-KR" altLang="ko-KR" sz="2000" dirty="0"/>
          </a:p>
          <a:p>
            <a:r>
              <a:rPr lang="ko-KR" altLang="ko-KR" dirty="0"/>
              <a:t>팀을 이루어 프로그래밍을 하면서</a:t>
            </a:r>
            <a:r>
              <a:rPr lang="en-US" altLang="ko-KR" dirty="0"/>
              <a:t>, </a:t>
            </a:r>
            <a:r>
              <a:rPr lang="ko-KR" altLang="ko-KR" dirty="0"/>
              <a:t>평소보다 훨씬 큰 프로젝트를 만들어 보았고</a:t>
            </a:r>
            <a:r>
              <a:rPr lang="en-US" altLang="ko-KR" dirty="0"/>
              <a:t>, </a:t>
            </a:r>
            <a:r>
              <a:rPr lang="ko-KR" altLang="ko-KR" dirty="0"/>
              <a:t>이를 통해 적절한 함수 사용의 필요성과 </a:t>
            </a:r>
            <a:r>
              <a:rPr lang="ko-KR" altLang="ko-KR" dirty="0" err="1"/>
              <a:t>주석처리의</a:t>
            </a:r>
            <a:r>
              <a:rPr lang="ko-KR" altLang="ko-KR" dirty="0"/>
              <a:t> 중요성을 깨닫게 되었다</a:t>
            </a:r>
            <a:r>
              <a:rPr lang="en-US" altLang="ko-KR" dirty="0"/>
              <a:t>. c</a:t>
            </a:r>
            <a:r>
              <a:rPr lang="ko-KR" altLang="ko-KR" dirty="0"/>
              <a:t>언어를 사용하였는데 머리 속에 떠오르는 대로 쉽게 구현되지 않아 힘든 점이 많았지만 많이 고민해보며 문제 해결능력을 기를 수 있었다</a:t>
            </a:r>
            <a:r>
              <a:rPr lang="en-US" altLang="ko-KR" dirty="0"/>
              <a:t>. </a:t>
            </a:r>
            <a:r>
              <a:rPr lang="ko-KR" altLang="ko-KR" dirty="0"/>
              <a:t>이번 프로젝트를 통해 쌓은 경험을 기반으로 이번에 배운 </a:t>
            </a:r>
            <a:r>
              <a:rPr lang="ko-KR" altLang="ko-KR" dirty="0" err="1"/>
              <a:t>파이썬이나</a:t>
            </a:r>
            <a:r>
              <a:rPr lang="ko-KR" altLang="ko-KR" dirty="0"/>
              <a:t> 다음에 배울 언어들을 사용해서도 프로그램을 짜보고 싶다</a:t>
            </a:r>
            <a:r>
              <a:rPr lang="en-US" altLang="ko-KR" dirty="0"/>
              <a:t>.</a:t>
            </a:r>
            <a:endParaRPr lang="ko-KR" altLang="ko-KR" sz="20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07542" y="808101"/>
            <a:ext cx="37882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b="1" kern="0" spc="1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느낀점</a:t>
            </a:r>
            <a:endParaRPr lang="ko-KR" altLang="en-US" kern="0" spc="190" dirty="0"/>
          </a:p>
        </p:txBody>
      </p:sp>
    </p:spTree>
    <p:extLst>
      <p:ext uri="{BB962C8B-B14F-4D97-AF65-F5344CB8AC3E}">
        <p14:creationId xmlns:p14="http://schemas.microsoft.com/office/powerpoint/2010/main" val="163780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190" dirty="0" err="1" smtClean="0"/>
              <a:t>ㄴ</a:t>
            </a:r>
            <a:endParaRPr spc="190" dirty="0"/>
          </a:p>
        </p:txBody>
      </p:sp>
      <p:sp>
        <p:nvSpPr>
          <p:cNvPr id="5" name="object 5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6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461238"/>
            <a:ext cx="5680710" cy="422936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lvl="1"/>
            <a:r>
              <a:rPr lang="ko-KR" altLang="ko-KR" dirty="0"/>
              <a:t>이재성 </a:t>
            </a:r>
            <a:r>
              <a:rPr lang="en-US" altLang="ko-KR" dirty="0"/>
              <a:t>: </a:t>
            </a:r>
            <a:endParaRPr lang="ko-KR" altLang="ko-KR" sz="2000" dirty="0"/>
          </a:p>
          <a:p>
            <a:r>
              <a:rPr lang="ko-KR" altLang="ko-KR" dirty="0"/>
              <a:t>팀 프로젝트를 하면서 평소에 프로그래밍 공부를 많이 해야겠다는 생각이 들었다</a:t>
            </a:r>
            <a:r>
              <a:rPr lang="en-US" altLang="ko-KR" dirty="0"/>
              <a:t>. 1</a:t>
            </a:r>
            <a:r>
              <a:rPr lang="ko-KR" altLang="ko-KR" dirty="0" err="1"/>
              <a:t>학년때도</a:t>
            </a:r>
            <a:r>
              <a:rPr lang="ko-KR" altLang="ko-KR" dirty="0"/>
              <a:t> 프로그래밍 공부를 많이 안해서 기본적인 것도 </a:t>
            </a:r>
            <a:r>
              <a:rPr lang="ko-KR" altLang="ko-KR" dirty="0" err="1"/>
              <a:t>할줄</a:t>
            </a:r>
            <a:r>
              <a:rPr lang="ko-KR" altLang="ko-KR" dirty="0"/>
              <a:t> 모르는 상태였는데 이 상황에서 프로젝트를 하려니 많이 어려웠다</a:t>
            </a:r>
            <a:r>
              <a:rPr lang="en-US" altLang="ko-KR" dirty="0"/>
              <a:t>. </a:t>
            </a:r>
            <a:r>
              <a:rPr lang="ko-KR" altLang="ko-KR" dirty="0"/>
              <a:t>특히 그동안 했던 과제들은 단순한 프로그램을 코딩하는 것이었는데 그것을 넘어서서 큰 규모의 프로그램을 만드는 것은 처음이어서 내용을 이해하는 것도 좀 힘들었다</a:t>
            </a:r>
            <a:r>
              <a:rPr lang="en-US" altLang="ko-KR" dirty="0"/>
              <a:t>.</a:t>
            </a:r>
            <a:endParaRPr lang="ko-KR" altLang="ko-KR" sz="2000" dirty="0"/>
          </a:p>
          <a:p>
            <a:r>
              <a:rPr lang="ko-KR" altLang="ko-KR" dirty="0"/>
              <a:t>프로젝트에서 주로 인터페이스를 구성하는 부분을 맡았는데 이것을 진행하면서 그동안 보지 못한 새로운 함수들을 많이 접하게 되었고 이를 많이 사용하면서 공부가 많이 되었던 것 같다</a:t>
            </a:r>
            <a:r>
              <a:rPr lang="en-US" altLang="ko-KR" dirty="0"/>
              <a:t>. </a:t>
            </a:r>
            <a:r>
              <a:rPr lang="ko-KR" altLang="ko-KR" dirty="0"/>
              <a:t>아직 실력이 많이 부족해서 프로젝트를 수행할 때도 좀 어려워했는데</a:t>
            </a:r>
            <a:r>
              <a:rPr lang="en-US" altLang="ko-KR" dirty="0"/>
              <a:t>  </a:t>
            </a:r>
            <a:r>
              <a:rPr lang="ko-KR" altLang="ko-KR" dirty="0"/>
              <a:t>앞으로 프로그래밍을 꾸준히 공부해서 다른 프로젝트를 할 때는 잘 해내고 싶다</a:t>
            </a:r>
            <a:r>
              <a:rPr lang="en-US" altLang="ko-KR" dirty="0"/>
              <a:t>.</a:t>
            </a:r>
            <a:endParaRPr lang="ko-KR" altLang="ko-KR" sz="2000" dirty="0"/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07542" y="808101"/>
            <a:ext cx="37882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b="1" kern="0" spc="1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느낀점</a:t>
            </a:r>
            <a:endParaRPr lang="ko-KR" altLang="en-US" kern="0" spc="190" dirty="0"/>
          </a:p>
        </p:txBody>
      </p:sp>
    </p:spTree>
    <p:extLst>
      <p:ext uri="{BB962C8B-B14F-4D97-AF65-F5344CB8AC3E}">
        <p14:creationId xmlns:p14="http://schemas.microsoft.com/office/powerpoint/2010/main" val="7605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pic>
        <p:nvPicPr>
          <p:cNvPr id="1026" name="Picture 2" descr="K-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5" y="1447800"/>
            <a:ext cx="8763000" cy="462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pic>
        <p:nvPicPr>
          <p:cNvPr id="2050" name="Picture 2" descr="K-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5" y="1447800"/>
            <a:ext cx="3917315" cy="454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K-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72829"/>
            <a:ext cx="4343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4"/>
          <p:cNvSpPr txBox="1"/>
          <p:nvPr/>
        </p:nvSpPr>
        <p:spPr>
          <a:xfrm>
            <a:off x="4336473" y="1447800"/>
            <a:ext cx="6248400" cy="11637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 smtClean="0"/>
              <a:t>1) </a:t>
            </a:r>
            <a:r>
              <a:rPr lang="ko-KR" altLang="ko-KR" dirty="0" smtClean="0"/>
              <a:t>확률 </a:t>
            </a:r>
            <a:r>
              <a:rPr lang="ko-KR" altLang="ko-KR" dirty="0"/>
              <a:t>분포에 의거하여 연령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0"/>
            <a:endParaRPr lang="ko-KR" altLang="ko-KR" dirty="0"/>
          </a:p>
          <a:p>
            <a:pPr latinLnBrk="0"/>
            <a:r>
              <a:rPr lang="en-US" altLang="ko-KR" dirty="0" smtClean="0"/>
              <a:t>20</a:t>
            </a:r>
            <a:r>
              <a:rPr lang="ko-KR" altLang="ko-KR" dirty="0" err="1" smtClean="0"/>
              <a:t>대이하</a:t>
            </a:r>
            <a:r>
              <a:rPr lang="en-US" altLang="ko-KR" dirty="0" smtClean="0"/>
              <a:t> </a:t>
            </a:r>
            <a:r>
              <a:rPr lang="en-US" altLang="ko-KR" dirty="0"/>
              <a:t>20</a:t>
            </a:r>
            <a:r>
              <a:rPr lang="en-US" altLang="ko-KR" dirty="0" smtClean="0"/>
              <a:t>%, </a:t>
            </a:r>
            <a:r>
              <a:rPr lang="en-US" altLang="ko-KR" dirty="0"/>
              <a:t>20</a:t>
            </a:r>
            <a:r>
              <a:rPr lang="ko-KR" altLang="ko-KR" dirty="0"/>
              <a:t>대</a:t>
            </a:r>
            <a:r>
              <a:rPr lang="en-US" altLang="ko-KR" dirty="0"/>
              <a:t> 30</a:t>
            </a:r>
            <a:r>
              <a:rPr lang="en-US" altLang="ko-KR" dirty="0" smtClean="0"/>
              <a:t>%, 30</a:t>
            </a:r>
            <a:r>
              <a:rPr lang="ko-KR" altLang="ko-KR" dirty="0"/>
              <a:t>대</a:t>
            </a:r>
            <a:r>
              <a:rPr lang="en-US" altLang="ko-KR" dirty="0"/>
              <a:t> 30</a:t>
            </a:r>
            <a:r>
              <a:rPr lang="en-US" altLang="ko-KR" dirty="0" smtClean="0"/>
              <a:t>%, </a:t>
            </a:r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/>
              <a:t>40</a:t>
            </a:r>
            <a:r>
              <a:rPr lang="ko-KR" altLang="ko-KR" dirty="0"/>
              <a:t>대</a:t>
            </a:r>
            <a:r>
              <a:rPr lang="en-US" altLang="ko-KR" dirty="0"/>
              <a:t> 10% 50</a:t>
            </a:r>
            <a:r>
              <a:rPr lang="ko-KR" altLang="ko-KR" dirty="0" err="1"/>
              <a:t>대이상</a:t>
            </a:r>
            <a:r>
              <a:rPr lang="en-US" altLang="ko-KR" dirty="0"/>
              <a:t> </a:t>
            </a:r>
            <a:r>
              <a:rPr lang="en-US" altLang="ko-KR" dirty="0" smtClean="0"/>
              <a:t>10%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7668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4336473" y="1447800"/>
            <a:ext cx="6248400" cy="17177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ko-KR" dirty="0"/>
              <a:t>영화 제목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smtClean="0"/>
              <a:t>장르별로 </a:t>
            </a:r>
            <a:r>
              <a:rPr lang="ko-KR" altLang="ko-KR" dirty="0"/>
              <a:t>관련 단어를 조사하여 </a:t>
            </a:r>
            <a:endParaRPr lang="en-US" altLang="ko-KR" dirty="0" smtClean="0"/>
          </a:p>
          <a:p>
            <a:r>
              <a:rPr lang="ko-KR" altLang="ko-KR" dirty="0" smtClean="0"/>
              <a:t>랜덤으로 </a:t>
            </a:r>
            <a:r>
              <a:rPr lang="ko-KR" altLang="ko-KR" dirty="0"/>
              <a:t>추출하여 결합해서 제목을 생성했다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pPr lvl="0"/>
            <a:endParaRPr lang="en-US" altLang="ko-KR" dirty="0" smtClean="0"/>
          </a:p>
        </p:txBody>
      </p:sp>
      <p:pic>
        <p:nvPicPr>
          <p:cNvPr id="3074" name="Picture 2" descr="K-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88579"/>
            <a:ext cx="5724525" cy="228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6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4336473" y="1447800"/>
            <a:ext cx="6248400" cy="11637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 smtClean="0"/>
              <a:t>3) </a:t>
            </a:r>
            <a:r>
              <a:rPr lang="ko-KR" altLang="ko-KR" dirty="0" smtClean="0"/>
              <a:t>데이터 </a:t>
            </a:r>
            <a:r>
              <a:rPr lang="ko-KR" altLang="ko-KR" dirty="0"/>
              <a:t>베이스 </a:t>
            </a:r>
            <a:r>
              <a:rPr lang="ko-KR" altLang="ko-KR" dirty="0" smtClean="0"/>
              <a:t>갱신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smtClean="0"/>
              <a:t>조건을 걸어 주어 새로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생성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본인이 안 본 영화에 대해서 평점을 매김</a:t>
            </a:r>
            <a:endParaRPr lang="ko-KR" altLang="ko-KR" dirty="0"/>
          </a:p>
        </p:txBody>
      </p:sp>
      <p:pic>
        <p:nvPicPr>
          <p:cNvPr id="4098" name="Picture 2" descr="K-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52" y="2514600"/>
            <a:ext cx="38195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K-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5" y="2001429"/>
            <a:ext cx="3819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K-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52" y="2865846"/>
            <a:ext cx="49434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84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pic>
        <p:nvPicPr>
          <p:cNvPr id="5122" name="Picture 2" descr="K-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5761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K-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3703167"/>
            <a:ext cx="66754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K-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56" y="3733800"/>
            <a:ext cx="3048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4"/>
          <p:cNvSpPr txBox="1"/>
          <p:nvPr/>
        </p:nvSpPr>
        <p:spPr>
          <a:xfrm>
            <a:off x="3085055" y="1480674"/>
            <a:ext cx="6248400" cy="25487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 smtClean="0"/>
              <a:t>4) </a:t>
            </a:r>
            <a:r>
              <a:rPr lang="ko-KR" altLang="ko-KR" dirty="0" smtClean="0"/>
              <a:t>좋아하는 장르로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 리턴</a:t>
            </a:r>
            <a:r>
              <a:rPr lang="en-US" altLang="ko-KR" dirty="0" smtClean="0"/>
              <a:t>)</a:t>
            </a:r>
          </a:p>
          <a:p>
            <a:r>
              <a:rPr lang="ko-KR" altLang="ko-KR" dirty="0"/>
              <a:t>유저들이 본 영화 중 내가 선호하는 장르만 </a:t>
            </a:r>
            <a:r>
              <a:rPr lang="ko-KR" altLang="ko-KR" dirty="0" err="1"/>
              <a:t>조건문에</a:t>
            </a:r>
            <a:r>
              <a:rPr lang="ko-KR" altLang="ko-KR" dirty="0"/>
              <a:t> </a:t>
            </a:r>
            <a:r>
              <a:rPr lang="ko-KR" altLang="ko-KR" dirty="0" err="1"/>
              <a:t>걸리게하여</a:t>
            </a:r>
            <a:r>
              <a:rPr lang="ko-KR" altLang="ko-KR" dirty="0"/>
              <a:t> 평점을 </a:t>
            </a:r>
            <a:r>
              <a:rPr lang="ko-KR" altLang="en-US" dirty="0" smtClean="0"/>
              <a:t>구하고 오름차순 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 </a:t>
            </a:r>
            <a:r>
              <a:rPr lang="ko-KR" altLang="ko-KR" dirty="0"/>
              <a:t>시켜서 </a:t>
            </a:r>
            <a:endParaRPr lang="en-US" altLang="ko-KR" dirty="0" smtClean="0"/>
          </a:p>
          <a:p>
            <a:r>
              <a:rPr lang="en-US" altLang="ko-KR" dirty="0" smtClean="0"/>
              <a:t>BEST </a:t>
            </a:r>
            <a:r>
              <a:rPr lang="en-US" altLang="ko-KR" dirty="0"/>
              <a:t>5</a:t>
            </a:r>
            <a:r>
              <a:rPr lang="ko-KR" altLang="ko-KR" dirty="0"/>
              <a:t>만 추려 크기가 </a:t>
            </a:r>
            <a:r>
              <a:rPr lang="en-US" altLang="ko-KR" dirty="0"/>
              <a:t>10</a:t>
            </a:r>
            <a:r>
              <a:rPr lang="ko-KR" altLang="ko-KR" dirty="0"/>
              <a:t>인 </a:t>
            </a:r>
            <a:r>
              <a:rPr lang="en-US" altLang="ko-KR" dirty="0"/>
              <a:t>result1[]</a:t>
            </a:r>
            <a:r>
              <a:rPr lang="ko-KR" altLang="ko-KR" dirty="0"/>
              <a:t>에 집어넣는다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그중</a:t>
            </a:r>
            <a:r>
              <a:rPr lang="en-US" altLang="ko-KR" dirty="0" smtClean="0"/>
              <a:t> </a:t>
            </a:r>
            <a:r>
              <a:rPr lang="en-US" altLang="ko-KR" dirty="0"/>
              <a:t>rate</a:t>
            </a:r>
            <a:r>
              <a:rPr lang="ko-KR" altLang="ko-KR" dirty="0"/>
              <a:t>는 </a:t>
            </a:r>
            <a:r>
              <a:rPr lang="en-US" altLang="ko-KR" dirty="0"/>
              <a:t>result1[5]~result[9] </a:t>
            </a:r>
            <a:r>
              <a:rPr lang="ko-KR" altLang="ko-KR" dirty="0"/>
              <a:t>오름 </a:t>
            </a:r>
            <a:r>
              <a:rPr lang="ko-KR" altLang="ko-KR" dirty="0" err="1"/>
              <a:t>차순으로</a:t>
            </a:r>
            <a:r>
              <a:rPr lang="ko-KR" altLang="ko-KR" dirty="0"/>
              <a:t> 넣고 </a:t>
            </a:r>
            <a:endParaRPr lang="en-US" altLang="ko-KR" dirty="0" smtClean="0"/>
          </a:p>
          <a:p>
            <a:r>
              <a:rPr lang="ko-KR" altLang="ko-KR" dirty="0" smtClean="0"/>
              <a:t>그</a:t>
            </a:r>
            <a:r>
              <a:rPr lang="en-US" altLang="ko-KR" dirty="0" smtClean="0"/>
              <a:t> </a:t>
            </a:r>
            <a:r>
              <a:rPr lang="en-US" altLang="ko-KR" dirty="0"/>
              <a:t>rate</a:t>
            </a:r>
            <a:r>
              <a:rPr lang="ko-KR" altLang="ko-KR" dirty="0"/>
              <a:t>에 해당하는 영화의 </a:t>
            </a:r>
            <a:r>
              <a:rPr lang="ko-KR" altLang="ko-KR" dirty="0" err="1"/>
              <a:t>번호값</a:t>
            </a:r>
            <a:r>
              <a:rPr lang="en-US" altLang="ko-KR" dirty="0"/>
              <a:t>(</a:t>
            </a:r>
            <a:r>
              <a:rPr lang="ko-KR" altLang="ko-KR" dirty="0" err="1"/>
              <a:t>인덱스값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en-US" altLang="ko-KR" dirty="0"/>
              <a:t>result1[0]~result[4]</a:t>
            </a:r>
            <a:r>
              <a:rPr lang="ko-KR" altLang="ko-KR" dirty="0"/>
              <a:t>에 집어넣는다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그리고 반환한다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 smtClean="0"/>
          </a:p>
          <a:p>
            <a:pPr lvl="0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3437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4336473" y="1447800"/>
            <a:ext cx="6248400" cy="11637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/>
              <a:t>5</a:t>
            </a:r>
            <a:r>
              <a:rPr lang="en-US" altLang="ko-KR" dirty="0" smtClean="0"/>
              <a:t>) </a:t>
            </a:r>
            <a:r>
              <a:rPr lang="ko-KR" altLang="ko-KR" dirty="0"/>
              <a:t>전체 평점으로 추천하는 </a:t>
            </a:r>
            <a:r>
              <a:rPr lang="ko-KR" altLang="ko-KR" dirty="0" smtClean="0"/>
              <a:t>알고리즘</a:t>
            </a:r>
            <a:endParaRPr lang="en-US" altLang="ko-KR" dirty="0" smtClean="0"/>
          </a:p>
          <a:p>
            <a:pPr lvl="0"/>
            <a:endParaRPr lang="ko-KR" altLang="ko-KR" dirty="0"/>
          </a:p>
          <a:p>
            <a:r>
              <a:rPr lang="ko-KR" altLang="ko-KR" dirty="0"/>
              <a:t>전체 평점을 오름차순으로 </a:t>
            </a:r>
            <a:r>
              <a:rPr lang="ko-KR" altLang="ko-KR" dirty="0" smtClean="0"/>
              <a:t>정렬해서</a:t>
            </a:r>
            <a:endParaRPr lang="en-US" altLang="ko-KR" dirty="0" smtClean="0"/>
          </a:p>
          <a:p>
            <a:r>
              <a:rPr lang="ko-KR" altLang="ko-KR" dirty="0" smtClean="0"/>
              <a:t> </a:t>
            </a:r>
            <a:r>
              <a:rPr lang="ko-KR" altLang="en-US" dirty="0" smtClean="0"/>
              <a:t>선호 장르 추천과 </a:t>
            </a:r>
            <a:r>
              <a:rPr lang="ko-KR" altLang="ko-KR" dirty="0" smtClean="0"/>
              <a:t>유사한 방식으로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6146" name="Picture 2" descr="K-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00200"/>
            <a:ext cx="2828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K-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29689"/>
            <a:ext cx="28289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8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0810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 과정</a:t>
            </a:r>
            <a:endParaRPr spc="190" dirty="0"/>
          </a:p>
        </p:txBody>
      </p:sp>
      <p:sp>
        <p:nvSpPr>
          <p:cNvPr id="6" name="object 6"/>
          <p:cNvSpPr txBox="1"/>
          <p:nvPr/>
        </p:nvSpPr>
        <p:spPr>
          <a:xfrm>
            <a:off x="8333613" y="6465214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800" spc="-450" baseline="-4629" dirty="0">
                <a:solidFill>
                  <a:srgbClr val="888888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40" dirty="0"/>
              <a:t>Smart System</a:t>
            </a:r>
            <a:r>
              <a:rPr spc="-135" dirty="0"/>
              <a:t> </a:t>
            </a:r>
            <a:r>
              <a:rPr spc="-50" dirty="0"/>
              <a:t>Lab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4343400" y="1101857"/>
            <a:ext cx="6248400" cy="3327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lvl="0"/>
            <a:r>
              <a:rPr lang="en-US" altLang="ko-KR" dirty="0"/>
              <a:t>6</a:t>
            </a:r>
            <a:r>
              <a:rPr lang="en-US" altLang="ko-KR" dirty="0" smtClean="0"/>
              <a:t>) </a:t>
            </a:r>
            <a:r>
              <a:rPr lang="ko-KR" altLang="ko-KR" dirty="0" err="1"/>
              <a:t>유사도를</a:t>
            </a:r>
            <a:r>
              <a:rPr lang="ko-KR" altLang="ko-KR" dirty="0"/>
              <a:t> 이용한 </a:t>
            </a:r>
            <a:r>
              <a:rPr lang="ko-KR" altLang="ko-KR" dirty="0" smtClean="0"/>
              <a:t>추천</a:t>
            </a:r>
            <a:endParaRPr lang="ko-KR" altLang="ko-KR" dirty="0"/>
          </a:p>
        </p:txBody>
      </p:sp>
      <p:pic>
        <p:nvPicPr>
          <p:cNvPr id="7170" name="Picture 2" descr="tK9gWq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6" y="1951423"/>
            <a:ext cx="48958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tK9gWq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6" y="2103823"/>
            <a:ext cx="48958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71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885</Words>
  <Application>Microsoft Office PowerPoint</Application>
  <PresentationFormat>화면 슬라이드 쇼(4:3)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CJK JP Regular</vt:lpstr>
      <vt:lpstr>맑은 고딕</vt:lpstr>
      <vt:lpstr>Calibri</vt:lpstr>
      <vt:lpstr>Trebuchet MS</vt:lpstr>
      <vt:lpstr>Wingdings</vt:lpstr>
      <vt:lpstr>Office Theme</vt:lpstr>
      <vt:lpstr>머신 러닝을 이용한 영화 추천 프로그램</vt:lpstr>
      <vt:lpstr>주제 선정 배경</vt:lpstr>
      <vt:lpstr>설계 과정</vt:lpstr>
      <vt:lpstr>설계 과정</vt:lpstr>
      <vt:lpstr>설계 과정</vt:lpstr>
      <vt:lpstr>설계 과정</vt:lpstr>
      <vt:lpstr>설계 과정</vt:lpstr>
      <vt:lpstr>설계 과정</vt:lpstr>
      <vt:lpstr>설계 과정</vt:lpstr>
      <vt:lpstr>설계 과정</vt:lpstr>
      <vt:lpstr>설계 과정</vt:lpstr>
      <vt:lpstr>설계 과정</vt:lpstr>
      <vt:lpstr>설계 과정</vt:lpstr>
      <vt:lpstr>설계 과정</vt:lpstr>
      <vt:lpstr>설계 과정</vt:lpstr>
      <vt:lpstr>PowerPoint 프레젠테이션</vt:lpstr>
      <vt:lpstr>PowerPoint 프레젠테이션</vt:lpstr>
      <vt:lpstr>ㄴ</vt:lpstr>
      <vt:lpstr>ㄴ</vt:lpstr>
      <vt:lpstr>ㄴ</vt:lpstr>
      <vt:lpstr>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(2)</dc:title>
  <dc:creator>김대열</dc:creator>
  <cp:lastModifiedBy>SEC</cp:lastModifiedBy>
  <cp:revision>5</cp:revision>
  <dcterms:created xsi:type="dcterms:W3CDTF">2018-06-21T17:21:30Z</dcterms:created>
  <dcterms:modified xsi:type="dcterms:W3CDTF">2018-06-21T18:02:53Z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2018-06-21T00:00:00Z</vt:filetime>
  </property>
</Properties>
</file>