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3253720f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3253720f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3253720f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3253720f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3253720f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3253720f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3253720f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3253720f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3253720f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3253720f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3253720fd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3253720fd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3253720fd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3253720fd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3253720f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3253720f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3253720f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3253720f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3253720f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3253720f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3253720f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3253720f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3253720f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3253720f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3253720f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3253720fd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3253720f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3253720f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3253720f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3253720f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Amazon Movie Recommender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Lindsay Jap, Jason Koh, Weiming Khoo, Ben Tan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- 1st Iteration</a:t>
            </a:r>
            <a:endParaRPr/>
          </a:p>
        </p:txBody>
      </p:sp>
      <p:sp>
        <p:nvSpPr>
          <p:cNvPr id="338" name="Google Shape;338;p22"/>
          <p:cNvSpPr txBox="1"/>
          <p:nvPr>
            <p:ph idx="1" type="body"/>
          </p:nvPr>
        </p:nvSpPr>
        <p:spPr>
          <a:xfrm>
            <a:off x="1303800" y="1366500"/>
            <a:ext cx="7030500" cy="300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b.	Checking 2 users prediction results yield </a:t>
            </a:r>
            <a:r>
              <a:rPr b="1" lang="en-GB"/>
              <a:t>high correlations</a:t>
            </a:r>
            <a:r>
              <a:rPr lang="en-GB"/>
              <a:t>. Essentially, the average rating of items dominates across users, and our system will </a:t>
            </a:r>
            <a:r>
              <a:rPr b="1" lang="en-GB"/>
              <a:t>recommend the same well-reviewed items to everyone</a:t>
            </a:r>
            <a:r>
              <a:rPr lang="en-GB"/>
              <a:t>. That basically means that </a:t>
            </a:r>
            <a:r>
              <a:rPr b="1" lang="en-GB"/>
              <a:t>the model is only finding the best rated shows and presenting them to all users</a:t>
            </a:r>
            <a:r>
              <a:rPr lang="en-GB"/>
              <a:t>. </a:t>
            </a:r>
            <a:endParaRPr/>
          </a:p>
          <a:p>
            <a:pPr indent="0" lvl="0" marL="0" rtl="0" algn="l">
              <a:lnSpc>
                <a:spcPct val="100000"/>
              </a:lnSpc>
              <a:spcBef>
                <a:spcPts val="1600"/>
              </a:spcBef>
              <a:spcAft>
                <a:spcPts val="1600"/>
              </a:spcAft>
              <a:buNone/>
            </a:pPr>
            <a:r>
              <a:t/>
            </a:r>
            <a:endParaRPr/>
          </a:p>
        </p:txBody>
      </p:sp>
      <p:pic>
        <p:nvPicPr>
          <p:cNvPr id="339" name="Google Shape;339;p22"/>
          <p:cNvPicPr preferRelativeResize="0"/>
          <p:nvPr/>
        </p:nvPicPr>
        <p:blipFill>
          <a:blip r:embed="rId3">
            <a:alphaModFix/>
          </a:blip>
          <a:stretch>
            <a:fillRect/>
          </a:stretch>
        </p:blipFill>
        <p:spPr>
          <a:xfrm>
            <a:off x="3243972" y="2512322"/>
            <a:ext cx="3150150" cy="207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- 2nd Iteration</a:t>
            </a:r>
            <a:endParaRPr/>
          </a:p>
        </p:txBody>
      </p:sp>
      <p:sp>
        <p:nvSpPr>
          <p:cNvPr id="345" name="Google Shape;345;p23"/>
          <p:cNvSpPr txBox="1"/>
          <p:nvPr>
            <p:ph idx="1" type="body"/>
          </p:nvPr>
        </p:nvSpPr>
        <p:spPr>
          <a:xfrm>
            <a:off x="1303800" y="1366500"/>
            <a:ext cx="7030500" cy="3003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GB"/>
              <a:t>Same data prep from regression is fed to  </a:t>
            </a:r>
            <a:r>
              <a:rPr b="1" lang="en-GB"/>
              <a:t>factorization machines</a:t>
            </a:r>
            <a:r>
              <a:rPr lang="en-GB"/>
              <a:t> algo with </a:t>
            </a:r>
            <a:r>
              <a:rPr b="1" lang="en-GB"/>
              <a:t>binary classification</a:t>
            </a:r>
            <a:r>
              <a:rPr lang="en-GB"/>
              <a:t> model. Output will be </a:t>
            </a:r>
            <a:r>
              <a:rPr b="1" lang="en-GB"/>
              <a:t>yes/no</a:t>
            </a:r>
            <a:r>
              <a:rPr lang="en-GB"/>
              <a:t> depending on whether the customer will leave 5* review. </a:t>
            </a:r>
            <a:endParaRPr/>
          </a:p>
          <a:p>
            <a:pPr indent="0" lvl="0" marL="457200" rtl="0" algn="l">
              <a:lnSpc>
                <a:spcPct val="100000"/>
              </a:lnSpc>
              <a:spcBef>
                <a:spcPts val="1600"/>
              </a:spcBef>
              <a:spcAft>
                <a:spcPts val="0"/>
              </a:spcAft>
              <a:buNone/>
            </a:pPr>
            <a:r>
              <a:rPr lang="en-GB"/>
              <a:t>batch_size=512</a:t>
            </a:r>
            <a:endParaRPr/>
          </a:p>
          <a:p>
            <a:pPr indent="0" lvl="0" marL="0" rtl="0" algn="l">
              <a:lnSpc>
                <a:spcPct val="100000"/>
              </a:lnSpc>
              <a:spcBef>
                <a:spcPts val="1600"/>
              </a:spcBef>
              <a:spcAft>
                <a:spcPts val="1600"/>
              </a:spcAft>
              <a:buNone/>
            </a:pPr>
            <a:r>
              <a:t/>
            </a:r>
            <a:endParaRPr/>
          </a:p>
        </p:txBody>
      </p:sp>
      <p:pic>
        <p:nvPicPr>
          <p:cNvPr id="346" name="Google Shape;346;p23"/>
          <p:cNvPicPr preferRelativeResize="0"/>
          <p:nvPr/>
        </p:nvPicPr>
        <p:blipFill>
          <a:blip r:embed="rId3">
            <a:alphaModFix/>
          </a:blip>
          <a:stretch>
            <a:fillRect/>
          </a:stretch>
        </p:blipFill>
        <p:spPr>
          <a:xfrm>
            <a:off x="2533650" y="2571738"/>
            <a:ext cx="4076700" cy="157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- 2nd Iteration</a:t>
            </a:r>
            <a:endParaRPr/>
          </a:p>
        </p:txBody>
      </p:sp>
      <p:sp>
        <p:nvSpPr>
          <p:cNvPr id="352" name="Google Shape;352;p24"/>
          <p:cNvSpPr txBox="1"/>
          <p:nvPr>
            <p:ph idx="1" type="body"/>
          </p:nvPr>
        </p:nvSpPr>
        <p:spPr>
          <a:xfrm>
            <a:off x="1303800" y="1366500"/>
            <a:ext cx="7030500" cy="30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Model performance: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	Accuracy is higher in the training set than in validation set. However, it is not significantly higher (within +/- 5%). Hence, we could say that this model generalizes well. </a:t>
            </a:r>
            <a:endParaRPr b="1"/>
          </a:p>
        </p:txBody>
      </p:sp>
      <p:pic>
        <p:nvPicPr>
          <p:cNvPr id="353" name="Google Shape;353;p24"/>
          <p:cNvPicPr preferRelativeResize="0"/>
          <p:nvPr/>
        </p:nvPicPr>
        <p:blipFill>
          <a:blip r:embed="rId3">
            <a:alphaModFix/>
          </a:blip>
          <a:stretch>
            <a:fillRect/>
          </a:stretch>
        </p:blipFill>
        <p:spPr>
          <a:xfrm>
            <a:off x="432575" y="2420475"/>
            <a:ext cx="8352769" cy="468300"/>
          </a:xfrm>
          <a:prstGeom prst="rect">
            <a:avLst/>
          </a:prstGeom>
          <a:noFill/>
          <a:ln cap="flat" cmpd="sng" w="9525">
            <a:solidFill>
              <a:srgbClr val="A4C2F4"/>
            </a:solidFill>
            <a:prstDash val="solid"/>
            <a:round/>
            <a:headEnd len="sm" w="sm" type="none"/>
            <a:tailEnd len="sm" w="sm" type="none"/>
          </a:ln>
        </p:spPr>
      </p:pic>
      <p:pic>
        <p:nvPicPr>
          <p:cNvPr id="354" name="Google Shape;354;p24"/>
          <p:cNvPicPr preferRelativeResize="0"/>
          <p:nvPr/>
        </p:nvPicPr>
        <p:blipFill>
          <a:blip r:embed="rId4">
            <a:alphaModFix/>
          </a:blip>
          <a:stretch>
            <a:fillRect/>
          </a:stretch>
        </p:blipFill>
        <p:spPr>
          <a:xfrm>
            <a:off x="432563" y="1825975"/>
            <a:ext cx="8278875" cy="468300"/>
          </a:xfrm>
          <a:prstGeom prst="rect">
            <a:avLst/>
          </a:prstGeom>
          <a:noFill/>
          <a:ln cap="flat" cmpd="sng" w="9525">
            <a:solidFill>
              <a:srgbClr val="A4C2F4"/>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- 2nd Iteration</a:t>
            </a:r>
            <a:endParaRPr/>
          </a:p>
        </p:txBody>
      </p:sp>
      <p:sp>
        <p:nvSpPr>
          <p:cNvPr id="360" name="Google Shape;360;p25"/>
          <p:cNvSpPr txBox="1"/>
          <p:nvPr>
            <p:ph idx="1" type="body"/>
          </p:nvPr>
        </p:nvSpPr>
        <p:spPr>
          <a:xfrm>
            <a:off x="1303800" y="1366500"/>
            <a:ext cx="7030500" cy="4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a:t>
            </a:r>
            <a:r>
              <a:rPr lang="en-GB"/>
              <a:t>.	Test set performance:  </a:t>
            </a:r>
            <a:endParaRPr/>
          </a:p>
          <a:p>
            <a:pPr indent="0" lvl="0" marL="457200" rtl="0" algn="l">
              <a:spcBef>
                <a:spcPts val="1600"/>
              </a:spcBef>
              <a:spcAft>
                <a:spcPts val="1600"/>
              </a:spcAft>
              <a:buNone/>
            </a:pPr>
            <a:r>
              <a:t/>
            </a:r>
            <a:endParaRPr b="1"/>
          </a:p>
        </p:txBody>
      </p:sp>
      <p:grpSp>
        <p:nvGrpSpPr>
          <p:cNvPr id="361" name="Google Shape;361;p25"/>
          <p:cNvGrpSpPr/>
          <p:nvPr/>
        </p:nvGrpSpPr>
        <p:grpSpPr>
          <a:xfrm>
            <a:off x="1668977" y="1825726"/>
            <a:ext cx="3149250" cy="2266000"/>
            <a:chOff x="3119902" y="1879501"/>
            <a:chExt cx="3149250" cy="2266000"/>
          </a:xfrm>
        </p:grpSpPr>
        <p:pic>
          <p:nvPicPr>
            <p:cNvPr id="362" name="Google Shape;362;p25"/>
            <p:cNvPicPr preferRelativeResize="0"/>
            <p:nvPr/>
          </p:nvPicPr>
          <p:blipFill>
            <a:blip r:embed="rId3">
              <a:alphaModFix/>
            </a:blip>
            <a:stretch>
              <a:fillRect/>
            </a:stretch>
          </p:blipFill>
          <p:spPr>
            <a:xfrm>
              <a:off x="3119902" y="1879501"/>
              <a:ext cx="3149250" cy="2266000"/>
            </a:xfrm>
            <a:prstGeom prst="rect">
              <a:avLst/>
            </a:prstGeom>
            <a:noFill/>
            <a:ln cap="flat" cmpd="sng" w="9525">
              <a:solidFill>
                <a:srgbClr val="A4C2F4"/>
              </a:solidFill>
              <a:prstDash val="solid"/>
              <a:round/>
              <a:headEnd len="sm" w="sm" type="none"/>
              <a:tailEnd len="sm" w="sm" type="none"/>
            </a:ln>
          </p:spPr>
        </p:pic>
        <p:sp>
          <p:nvSpPr>
            <p:cNvPr id="363" name="Google Shape;363;p25"/>
            <p:cNvSpPr txBox="1"/>
            <p:nvPr/>
          </p:nvSpPr>
          <p:spPr>
            <a:xfrm>
              <a:off x="3408550" y="2640850"/>
              <a:ext cx="821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Nunito"/>
                  <a:ea typeface="Nunito"/>
                  <a:cs typeface="Nunito"/>
                  <a:sym typeface="Nunito"/>
                </a:rPr>
                <a:t>3909</a:t>
              </a:r>
              <a:endParaRPr>
                <a:latin typeface="Nunito"/>
                <a:ea typeface="Nunito"/>
                <a:cs typeface="Nunito"/>
                <a:sym typeface="Nunito"/>
              </a:endParaRPr>
            </a:p>
          </p:txBody>
        </p:sp>
        <p:sp>
          <p:nvSpPr>
            <p:cNvPr id="364" name="Google Shape;364;p25"/>
            <p:cNvSpPr txBox="1"/>
            <p:nvPr/>
          </p:nvSpPr>
          <p:spPr>
            <a:xfrm>
              <a:off x="4408350" y="2640850"/>
              <a:ext cx="821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Nunito"/>
                  <a:ea typeface="Nunito"/>
                  <a:cs typeface="Nunito"/>
                  <a:sym typeface="Nunito"/>
                </a:rPr>
                <a:t>1126</a:t>
              </a:r>
              <a:endParaRPr>
                <a:solidFill>
                  <a:srgbClr val="FFFFFF"/>
                </a:solidFill>
                <a:latin typeface="Nunito"/>
                <a:ea typeface="Nunito"/>
                <a:cs typeface="Nunito"/>
                <a:sym typeface="Nunito"/>
              </a:endParaRPr>
            </a:p>
          </p:txBody>
        </p:sp>
        <p:sp>
          <p:nvSpPr>
            <p:cNvPr id="365" name="Google Shape;365;p25"/>
            <p:cNvSpPr txBox="1"/>
            <p:nvPr/>
          </p:nvSpPr>
          <p:spPr>
            <a:xfrm>
              <a:off x="3408550" y="3444650"/>
              <a:ext cx="821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Nunito"/>
                  <a:ea typeface="Nunito"/>
                  <a:cs typeface="Nunito"/>
                  <a:sym typeface="Nunito"/>
                </a:rPr>
                <a:t>2066</a:t>
              </a:r>
              <a:endParaRPr>
                <a:solidFill>
                  <a:srgbClr val="FFFFFF"/>
                </a:solidFill>
                <a:latin typeface="Nunito"/>
                <a:ea typeface="Nunito"/>
                <a:cs typeface="Nunito"/>
                <a:sym typeface="Nunito"/>
              </a:endParaRPr>
            </a:p>
          </p:txBody>
        </p:sp>
        <p:sp>
          <p:nvSpPr>
            <p:cNvPr id="366" name="Google Shape;366;p25"/>
            <p:cNvSpPr txBox="1"/>
            <p:nvPr/>
          </p:nvSpPr>
          <p:spPr>
            <a:xfrm>
              <a:off x="4408350" y="3444650"/>
              <a:ext cx="8214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Nunito"/>
                  <a:ea typeface="Nunito"/>
                  <a:cs typeface="Nunito"/>
                  <a:sym typeface="Nunito"/>
                </a:rPr>
                <a:t>3335</a:t>
              </a:r>
              <a:endParaRPr>
                <a:solidFill>
                  <a:srgbClr val="FFFFFF"/>
                </a:solidFill>
                <a:latin typeface="Nunito"/>
                <a:ea typeface="Nunito"/>
                <a:cs typeface="Nunito"/>
                <a:sym typeface="Nunito"/>
              </a:endParaRPr>
            </a:p>
          </p:txBody>
        </p:sp>
      </p:grpSp>
      <p:sp>
        <p:nvSpPr>
          <p:cNvPr id="367" name="Google Shape;367;p25"/>
          <p:cNvSpPr txBox="1"/>
          <p:nvPr/>
        </p:nvSpPr>
        <p:spPr>
          <a:xfrm>
            <a:off x="5082100" y="2164850"/>
            <a:ext cx="2256900" cy="4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Nunito"/>
                <a:ea typeface="Nunito"/>
                <a:cs typeface="Nunito"/>
                <a:sym typeface="Nunito"/>
              </a:rPr>
              <a:t>Accuracy: 0.694</a:t>
            </a:r>
            <a:endParaRPr sz="1100">
              <a:highlight>
                <a:srgbClr val="FFFFFF"/>
              </a:highlight>
            </a:endParaRPr>
          </a:p>
          <a:p>
            <a:pPr indent="0" lvl="0" marL="0" rtl="0" algn="ctr">
              <a:spcBef>
                <a:spcPts val="0"/>
              </a:spcBef>
              <a:spcAft>
                <a:spcPts val="0"/>
              </a:spcAft>
              <a:buNone/>
            </a:pPr>
            <a:r>
              <a:t/>
            </a:r>
            <a:endParaRPr>
              <a:latin typeface="Nunito"/>
              <a:ea typeface="Nunito"/>
              <a:cs typeface="Nunito"/>
              <a:sym typeface="Nunito"/>
            </a:endParaRPr>
          </a:p>
        </p:txBody>
      </p:sp>
      <p:sp>
        <p:nvSpPr>
          <p:cNvPr id="368" name="Google Shape;368;p25"/>
          <p:cNvSpPr txBox="1"/>
          <p:nvPr/>
        </p:nvSpPr>
        <p:spPr>
          <a:xfrm>
            <a:off x="6041675" y="2656250"/>
            <a:ext cx="537300" cy="3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Nunito"/>
                <a:ea typeface="Nunito"/>
                <a:cs typeface="Nunito"/>
                <a:sym typeface="Nunito"/>
              </a:rPr>
              <a:t>vs</a:t>
            </a:r>
            <a:endParaRPr>
              <a:latin typeface="Nunito"/>
              <a:ea typeface="Nunito"/>
              <a:cs typeface="Nunito"/>
              <a:sym typeface="Nunito"/>
            </a:endParaRPr>
          </a:p>
        </p:txBody>
      </p:sp>
      <p:sp>
        <p:nvSpPr>
          <p:cNvPr id="369" name="Google Shape;369;p25"/>
          <p:cNvSpPr txBox="1"/>
          <p:nvPr/>
        </p:nvSpPr>
        <p:spPr>
          <a:xfrm>
            <a:off x="5401825" y="3093675"/>
            <a:ext cx="28509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Naive categorization: 0.497</a:t>
            </a:r>
            <a:endParaRPr>
              <a:latin typeface="Nunito"/>
              <a:ea typeface="Nunito"/>
              <a:cs typeface="Nunito"/>
              <a:sym typeface="Nunito"/>
            </a:endParaRPr>
          </a:p>
        </p:txBody>
      </p:sp>
      <p:sp>
        <p:nvSpPr>
          <p:cNvPr id="370" name="Google Shape;370;p25"/>
          <p:cNvSpPr txBox="1"/>
          <p:nvPr/>
        </p:nvSpPr>
        <p:spPr>
          <a:xfrm>
            <a:off x="1668975" y="4183900"/>
            <a:ext cx="7512600" cy="821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en-GB" sz="1300">
                <a:solidFill>
                  <a:schemeClr val="dk2"/>
                </a:solidFill>
                <a:latin typeface="Nunito"/>
                <a:ea typeface="Nunito"/>
                <a:cs typeface="Nunito"/>
                <a:sym typeface="Nunito"/>
              </a:rPr>
              <a:t>T</a:t>
            </a:r>
            <a:r>
              <a:rPr lang="en-GB" sz="1300">
                <a:solidFill>
                  <a:schemeClr val="dk2"/>
                </a:solidFill>
                <a:latin typeface="Nunito"/>
                <a:ea typeface="Nunito"/>
                <a:cs typeface="Nunito"/>
                <a:sym typeface="Nunito"/>
              </a:rPr>
              <a:t>he model is being conservative and preferring not to recommend things to users. That  means most of the mistakes the model is making come from not recommending movies to users.</a:t>
            </a:r>
            <a:endParaRPr/>
          </a:p>
        </p:txBody>
      </p:sp>
      <p:sp>
        <p:nvSpPr>
          <p:cNvPr id="371" name="Google Shape;371;p25"/>
          <p:cNvSpPr/>
          <p:nvPr/>
        </p:nvSpPr>
        <p:spPr>
          <a:xfrm>
            <a:off x="2003625" y="3362625"/>
            <a:ext cx="752400" cy="422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- 3rd Iteration</a:t>
            </a:r>
            <a:endParaRPr/>
          </a:p>
        </p:txBody>
      </p:sp>
      <p:sp>
        <p:nvSpPr>
          <p:cNvPr id="377" name="Google Shape;377;p26"/>
          <p:cNvSpPr txBox="1"/>
          <p:nvPr>
            <p:ph idx="1" type="body"/>
          </p:nvPr>
        </p:nvSpPr>
        <p:spPr>
          <a:xfrm>
            <a:off x="1303800" y="1366500"/>
            <a:ext cx="7030500" cy="498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GB"/>
              <a:t>Using the output from 2nd iteration as feature to train KNN model. </a:t>
            </a:r>
            <a:endParaRPr/>
          </a:p>
          <a:p>
            <a:pPr indent="0" lvl="0" marL="457200" rtl="0" algn="l">
              <a:lnSpc>
                <a:spcPct val="100000"/>
              </a:lnSpc>
              <a:spcBef>
                <a:spcPts val="1600"/>
              </a:spcBef>
              <a:spcAft>
                <a:spcPts val="1600"/>
              </a:spcAft>
              <a:buNone/>
            </a:pPr>
            <a:r>
              <a:t/>
            </a:r>
            <a:endParaRPr/>
          </a:p>
        </p:txBody>
      </p:sp>
      <p:pic>
        <p:nvPicPr>
          <p:cNvPr id="378" name="Google Shape;378;p26"/>
          <p:cNvPicPr preferRelativeResize="0"/>
          <p:nvPr/>
        </p:nvPicPr>
        <p:blipFill>
          <a:blip r:embed="rId3">
            <a:alphaModFix/>
          </a:blip>
          <a:stretch>
            <a:fillRect/>
          </a:stretch>
        </p:blipFill>
        <p:spPr>
          <a:xfrm>
            <a:off x="2539925" y="1865400"/>
            <a:ext cx="4229100" cy="1000125"/>
          </a:xfrm>
          <a:prstGeom prst="rect">
            <a:avLst/>
          </a:prstGeom>
          <a:noFill/>
          <a:ln cap="flat" cmpd="sng" w="9525">
            <a:solidFill>
              <a:srgbClr val="A4C2F4"/>
            </a:solidFill>
            <a:prstDash val="solid"/>
            <a:round/>
            <a:headEnd len="sm" w="sm" type="none"/>
            <a:tailEnd len="sm" w="sm" type="none"/>
          </a:ln>
        </p:spPr>
      </p:pic>
      <p:sp>
        <p:nvSpPr>
          <p:cNvPr id="379" name="Google Shape;379;p26"/>
          <p:cNvSpPr txBox="1"/>
          <p:nvPr>
            <p:ph idx="1" type="body"/>
          </p:nvPr>
        </p:nvSpPr>
        <p:spPr>
          <a:xfrm>
            <a:off x="1448525" y="3223150"/>
            <a:ext cx="7030500" cy="49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a:t>	</a:t>
            </a:r>
            <a:r>
              <a:rPr lang="en-GB">
                <a:solidFill>
                  <a:srgbClr val="FF0000"/>
                </a:solidFill>
              </a:rPr>
              <a:t>Question: why there is no test data mentioned? What should be the metrics for evaluation? </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- 3rd Iteration</a:t>
            </a:r>
            <a:endParaRPr/>
          </a:p>
        </p:txBody>
      </p:sp>
      <p:sp>
        <p:nvSpPr>
          <p:cNvPr id="385" name="Google Shape;385;p27"/>
          <p:cNvSpPr txBox="1"/>
          <p:nvPr>
            <p:ph idx="1" type="body"/>
          </p:nvPr>
        </p:nvSpPr>
        <p:spPr>
          <a:xfrm>
            <a:off x="1303800" y="1366500"/>
            <a:ext cx="7030500" cy="49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2. 	Do batch inference to get 100 recommendations for 2 users, and then compare the result. Here is the overlap for the both. </a:t>
            </a:r>
            <a:endParaRPr/>
          </a:p>
          <a:p>
            <a:pPr indent="0" lvl="0" marL="457200" rtl="0" algn="l">
              <a:lnSpc>
                <a:spcPct val="100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title"/>
          </p:nvPr>
        </p:nvSpPr>
        <p:spPr>
          <a:xfrm>
            <a:off x="1303800" y="567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Steps</a:t>
            </a:r>
            <a:endParaRPr/>
          </a:p>
        </p:txBody>
      </p:sp>
      <p:sp>
        <p:nvSpPr>
          <p:cNvPr id="391" name="Google Shape;391;p28"/>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1150" lvl="0" marL="457200" rtl="0" algn="l">
              <a:spcBef>
                <a:spcPts val="1600"/>
              </a:spcBef>
              <a:spcAft>
                <a:spcPts val="0"/>
              </a:spcAft>
              <a:buSzPts val="1300"/>
              <a:buAutoNum type="arabicPeriod"/>
            </a:pPr>
            <a:r>
              <a:rPr lang="en-GB"/>
              <a:t>Bring in richer CRM data of age, gender, marital status, purchase_date.</a:t>
            </a:r>
            <a:endParaRPr/>
          </a:p>
          <a:p>
            <a:pPr indent="-311150" lvl="0" marL="457200" rtl="0" algn="l">
              <a:spcBef>
                <a:spcPts val="0"/>
              </a:spcBef>
              <a:spcAft>
                <a:spcPts val="0"/>
              </a:spcAft>
              <a:buSzPts val="1300"/>
              <a:buAutoNum type="arabicPeriod"/>
            </a:pPr>
            <a:r>
              <a:rPr lang="en-GB"/>
              <a:t>Bring in more information on the product itself, like genre, date_released, etc.</a:t>
            </a:r>
            <a:endParaRPr/>
          </a:p>
          <a:p>
            <a:pPr indent="-311150" lvl="0" marL="457200" rtl="0" algn="l">
              <a:spcBef>
                <a:spcPts val="0"/>
              </a:spcBef>
              <a:spcAft>
                <a:spcPts val="0"/>
              </a:spcAft>
              <a:buSzPts val="1300"/>
              <a:buAutoNum type="arabicPeriod"/>
            </a:pPr>
            <a:r>
              <a:rPr lang="en-GB"/>
              <a:t>Bring in website activity data of session duration, pageviews / session, session in a week, pages viewed, etc. </a:t>
            </a:r>
            <a:endParaRPr/>
          </a:p>
          <a:p>
            <a:pPr indent="-311150" lvl="0" marL="457200" rtl="0" algn="l">
              <a:spcBef>
                <a:spcPts val="0"/>
              </a:spcBef>
              <a:spcAft>
                <a:spcPts val="0"/>
              </a:spcAft>
              <a:buSzPts val="1300"/>
              <a:buAutoNum type="arabicPeriod"/>
            </a:pPr>
            <a:r>
              <a:rPr lang="en-GB"/>
              <a:t>Bring in more transactional data from other purchases in Amazon.</a:t>
            </a:r>
            <a:endParaRPr/>
          </a:p>
          <a:p>
            <a:pPr indent="0" lvl="0" marL="9144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a:t>
            </a:r>
            <a:endParaRPr/>
          </a:p>
        </p:txBody>
      </p:sp>
      <p:sp>
        <p:nvSpPr>
          <p:cNvPr id="284" name="Google Shape;284;p14"/>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up providing movies for Amazon. </a:t>
            </a:r>
            <a:endParaRPr/>
          </a:p>
          <a:p>
            <a:pPr indent="0" lvl="0" marL="0" rtl="0" algn="l">
              <a:spcBef>
                <a:spcPts val="1600"/>
              </a:spcBef>
              <a:spcAft>
                <a:spcPts val="0"/>
              </a:spcAft>
              <a:buNone/>
            </a:pPr>
            <a:r>
              <a:rPr lang="en-GB"/>
              <a:t>Objective: Keeping customers engaged with platform by recommender system. At the same time, increase revenue and users. </a:t>
            </a:r>
            <a:endParaRPr/>
          </a:p>
          <a:p>
            <a:pPr indent="0" lvl="0" marL="0" rtl="0" algn="l">
              <a:spcBef>
                <a:spcPts val="1600"/>
              </a:spcBef>
              <a:spcAft>
                <a:spcPts val="0"/>
              </a:spcAft>
              <a:buNone/>
            </a:pPr>
            <a:r>
              <a:rPr lang="en-GB"/>
              <a:t>Why ML: Complex with many data points.</a:t>
            </a:r>
            <a:endParaRPr/>
          </a:p>
          <a:p>
            <a:pPr indent="0" lvl="0" marL="0" rtl="0" algn="l">
              <a:spcBef>
                <a:spcPts val="1600"/>
              </a:spcBef>
              <a:spcAft>
                <a:spcPts val="1600"/>
              </a:spcAft>
              <a:buNone/>
            </a:pPr>
            <a:r>
              <a:rPr lang="en-GB"/>
              <a:t>KPI metrics: Click through rate for recommendation, overall engagement rate.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a:t>
            </a:r>
            <a:endParaRPr/>
          </a:p>
        </p:txBody>
      </p:sp>
      <p:sp>
        <p:nvSpPr>
          <p:cNvPr id="290" name="Google Shape;290;p15"/>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Preprocessing: </a:t>
            </a:r>
            <a:endParaRPr/>
          </a:p>
          <a:p>
            <a:pPr indent="-298450" lvl="1" marL="914400" rtl="0" algn="l">
              <a:spcBef>
                <a:spcPts val="0"/>
              </a:spcBef>
              <a:spcAft>
                <a:spcPts val="0"/>
              </a:spcAft>
              <a:buSzPts val="1100"/>
              <a:buAutoNum type="alphaLcPeriod"/>
            </a:pPr>
            <a:r>
              <a:rPr lang="en-GB"/>
              <a:t>Data shape</a:t>
            </a:r>
            <a:endParaRPr/>
          </a:p>
          <a:p>
            <a:pPr indent="-298450" lvl="1" marL="914400" rtl="0" algn="l">
              <a:spcBef>
                <a:spcPts val="0"/>
              </a:spcBef>
              <a:spcAft>
                <a:spcPts val="0"/>
              </a:spcAft>
              <a:buSzPts val="1100"/>
              <a:buAutoNum type="alphaLcPeriod"/>
            </a:pPr>
            <a:r>
              <a:rPr lang="en-GB"/>
              <a:t>Relevant columns: Customer ID, Product ID, Star Rating. </a:t>
            </a:r>
            <a:endParaRPr/>
          </a:p>
          <a:p>
            <a:pPr indent="-298450" lvl="1" marL="914400" rtl="0" algn="l">
              <a:spcBef>
                <a:spcPts val="0"/>
              </a:spcBef>
              <a:spcAft>
                <a:spcPts val="0"/>
              </a:spcAft>
              <a:buSzPts val="1100"/>
              <a:buAutoNum type="alphaLcPeriod"/>
            </a:pPr>
            <a:r>
              <a:rPr lang="en-GB"/>
              <a:t>Quantile: analysis of balanced / imbalanced data.</a:t>
            </a:r>
            <a:endParaRPr/>
          </a:p>
          <a:p>
            <a:pPr indent="-298450" lvl="1" marL="914400" rtl="0" algn="l">
              <a:spcBef>
                <a:spcPts val="0"/>
              </a:spcBef>
              <a:spcAft>
                <a:spcPts val="0"/>
              </a:spcAft>
              <a:buSzPts val="1100"/>
              <a:buAutoNum type="alphaLcPeriod"/>
            </a:pPr>
            <a:r>
              <a:rPr lang="en-GB"/>
              <a:t>Data Cleaning</a:t>
            </a:r>
            <a:endParaRPr/>
          </a:p>
          <a:p>
            <a:pPr indent="-298450" lvl="1" marL="914400" rtl="0" algn="l">
              <a:spcBef>
                <a:spcPts val="0"/>
              </a:spcBef>
              <a:spcAft>
                <a:spcPts val="0"/>
              </a:spcAft>
              <a:buSzPts val="1100"/>
              <a:buAutoNum type="alphaLcPeriod"/>
            </a:pPr>
            <a:r>
              <a:rPr lang="en-GB"/>
              <a:t>Data Preparation for Modelling</a:t>
            </a:r>
            <a:endParaRPr/>
          </a:p>
          <a:p>
            <a:pPr indent="-311150" lvl="0" marL="457200" rtl="0" algn="l">
              <a:spcBef>
                <a:spcPts val="0"/>
              </a:spcBef>
              <a:spcAft>
                <a:spcPts val="0"/>
              </a:spcAft>
              <a:buSzPts val="1300"/>
              <a:buAutoNum type="arabicPeriod"/>
            </a:pPr>
            <a:r>
              <a:rPr lang="en-GB"/>
              <a:t>Data Modelling &amp; Evaluation - 3 steps</a:t>
            </a:r>
            <a:endParaRPr/>
          </a:p>
          <a:p>
            <a:pPr indent="-298450" lvl="1" marL="914400" rtl="0" algn="l">
              <a:spcBef>
                <a:spcPts val="0"/>
              </a:spcBef>
              <a:spcAft>
                <a:spcPts val="0"/>
              </a:spcAft>
              <a:buSzPts val="1100"/>
              <a:buAutoNum type="alphaLcPeriod"/>
            </a:pPr>
            <a:r>
              <a:rPr lang="en-GB"/>
              <a:t>Factorization Machines using Regressions</a:t>
            </a:r>
            <a:endParaRPr/>
          </a:p>
          <a:p>
            <a:pPr indent="-298450" lvl="1" marL="914400" rtl="0" algn="l">
              <a:spcBef>
                <a:spcPts val="0"/>
              </a:spcBef>
              <a:spcAft>
                <a:spcPts val="0"/>
              </a:spcAft>
              <a:buSzPts val="1100"/>
              <a:buAutoNum type="alphaLcPeriod"/>
            </a:pPr>
            <a:r>
              <a:rPr lang="en-GB"/>
              <a:t>Factorization Machines using Binary Classification</a:t>
            </a:r>
            <a:endParaRPr/>
          </a:p>
          <a:p>
            <a:pPr indent="-298450" lvl="1" marL="914400" rtl="0" algn="l">
              <a:spcBef>
                <a:spcPts val="0"/>
              </a:spcBef>
              <a:spcAft>
                <a:spcPts val="0"/>
              </a:spcAft>
              <a:buSzPts val="1100"/>
              <a:buAutoNum type="alphaLcPeriod"/>
            </a:pPr>
            <a:r>
              <a:rPr lang="en-GB"/>
              <a:t>Binary Classification as Feature  with KNN classification </a:t>
            </a:r>
            <a:endParaRPr/>
          </a:p>
          <a:p>
            <a:pPr indent="0" lvl="0" marL="9144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Procedure</a:t>
            </a:r>
            <a:endParaRPr/>
          </a:p>
        </p:txBody>
      </p:sp>
      <p:sp>
        <p:nvSpPr>
          <p:cNvPr id="296" name="Google Shape;296;p16"/>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Data loading and ingestion to Notebook from S3 bucket</a:t>
            </a:r>
            <a:endParaRPr/>
          </a:p>
          <a:p>
            <a:pPr indent="-311150" lvl="0" marL="457200" rtl="0" algn="l">
              <a:spcBef>
                <a:spcPts val="0"/>
              </a:spcBef>
              <a:spcAft>
                <a:spcPts val="0"/>
              </a:spcAft>
              <a:buSzPts val="1300"/>
              <a:buAutoNum type="arabicPeriod"/>
            </a:pPr>
            <a:r>
              <a:rPr lang="en-GB"/>
              <a:t>After data prep, convert to RecordIO Protobuf format for faster training.</a:t>
            </a:r>
            <a:endParaRPr/>
          </a:p>
          <a:p>
            <a:pPr indent="-311150" lvl="0" marL="457200" rtl="0" algn="l">
              <a:spcBef>
                <a:spcPts val="0"/>
              </a:spcBef>
              <a:spcAft>
                <a:spcPts val="0"/>
              </a:spcAft>
              <a:buSzPts val="1300"/>
              <a:buAutoNum type="arabicPeriod"/>
            </a:pPr>
            <a:r>
              <a:rPr lang="en-GB"/>
              <a:t>Initialize modelling with SageMaker Built in Algorithm.</a:t>
            </a:r>
            <a:endParaRPr/>
          </a:p>
          <a:p>
            <a:pPr indent="-311150" lvl="0" marL="457200" rtl="0" algn="l">
              <a:spcBef>
                <a:spcPts val="0"/>
              </a:spcBef>
              <a:spcAft>
                <a:spcPts val="0"/>
              </a:spcAft>
              <a:buSzPts val="1300"/>
              <a:buAutoNum type="arabicPeriod"/>
            </a:pPr>
            <a:r>
              <a:rPr lang="en-GB"/>
              <a:t>Deploy model</a:t>
            </a:r>
            <a:endParaRPr/>
          </a:p>
          <a:p>
            <a:pPr indent="-311150" lvl="0" marL="457200" rtl="0" algn="l">
              <a:spcBef>
                <a:spcPts val="0"/>
              </a:spcBef>
              <a:spcAft>
                <a:spcPts val="0"/>
              </a:spcAft>
              <a:buSzPts val="1300"/>
              <a:buAutoNum type="arabicPeriod"/>
            </a:pPr>
            <a:r>
              <a:rPr lang="en-GB"/>
              <a:t>Evaluate result</a:t>
            </a:r>
            <a:endParaRPr/>
          </a:p>
          <a:p>
            <a:pPr indent="-311150" lvl="0" marL="457200" rtl="0" algn="l">
              <a:spcBef>
                <a:spcPts val="0"/>
              </a:spcBef>
              <a:spcAft>
                <a:spcPts val="0"/>
              </a:spcAft>
              <a:buSzPts val="1300"/>
              <a:buAutoNum type="arabicPeriod"/>
            </a:pPr>
            <a:r>
              <a:rPr lang="en-GB"/>
              <a:t>Write JSON serializer for predictions and interaction with API endpoint:</a:t>
            </a:r>
            <a:endParaRPr/>
          </a:p>
          <a:p>
            <a:pPr indent="-298450" lvl="1" marL="914400" rtl="0" algn="l">
              <a:spcBef>
                <a:spcPts val="0"/>
              </a:spcBef>
              <a:spcAft>
                <a:spcPts val="0"/>
              </a:spcAft>
              <a:buSzPts val="1100"/>
              <a:buAutoNum type="alphaLcPeriod"/>
            </a:pPr>
            <a:r>
              <a:rPr lang="en-GB"/>
              <a:t>Amazon SageMaker model containers must respond to requests within 60 seconds. The model itself can have a maximum processing time of 60 seconds before responding to the /invocations. To do that, only do predictions for 5 at a time, so no timeout.  </a:t>
            </a:r>
            <a:endParaRPr/>
          </a:p>
          <a:p>
            <a:pPr indent="-311150" lvl="0" marL="457200" rtl="0" algn="l">
              <a:spcBef>
                <a:spcPts val="0"/>
              </a:spcBef>
              <a:spcAft>
                <a:spcPts val="0"/>
              </a:spcAft>
              <a:buSzPts val="1300"/>
              <a:buAutoNum type="arabicPeriod"/>
            </a:pPr>
            <a:r>
              <a:rPr lang="en-GB"/>
              <a:t>Batch transform to get 100 recommendations for each user</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 - Data cleaning</a:t>
            </a:r>
            <a:endParaRPr/>
          </a:p>
        </p:txBody>
      </p:sp>
      <p:sp>
        <p:nvSpPr>
          <p:cNvPr id="302" name="Google Shape;302;p17"/>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Almost 4m rows of dataset, with very few missing data.  </a:t>
            </a:r>
            <a:endParaRPr/>
          </a:p>
          <a:p>
            <a:pPr indent="-311150" lvl="0" marL="457200" rtl="0" algn="l">
              <a:spcBef>
                <a:spcPts val="0"/>
              </a:spcBef>
              <a:spcAft>
                <a:spcPts val="0"/>
              </a:spcAft>
              <a:buSzPts val="1300"/>
              <a:buAutoNum type="arabicPeriod"/>
            </a:pPr>
            <a:r>
              <a:rPr lang="en-GB"/>
              <a:t>Important information such as customer_id, product_id, and star_rating do not have missing data. Some duplication due to repeated reviews and stars given,  but easily manageable.</a:t>
            </a:r>
            <a:endParaRPr/>
          </a:p>
          <a:p>
            <a:pPr indent="-311150" lvl="0" marL="457200" rtl="0" algn="l">
              <a:spcBef>
                <a:spcPts val="0"/>
              </a:spcBef>
              <a:spcAft>
                <a:spcPts val="0"/>
              </a:spcAft>
              <a:buSzPts val="1300"/>
              <a:buAutoNum type="arabicPeriod"/>
            </a:pPr>
            <a:r>
              <a:rPr lang="en-GB"/>
              <a:t>Extracted customer_id, product_id and index them from 1 to len(data).</a:t>
            </a:r>
            <a:endParaRPr/>
          </a:p>
          <a:p>
            <a:pPr indent="-311150" lvl="0" marL="457200" rtl="0" algn="l">
              <a:spcBef>
                <a:spcPts val="0"/>
              </a:spcBef>
              <a:spcAft>
                <a:spcPts val="0"/>
              </a:spcAft>
              <a:buSzPts val="1300"/>
              <a:buAutoNum type="arabicPeriod"/>
            </a:pPr>
            <a:r>
              <a:rPr lang="en-GB"/>
              <a:t>Star_rating is the main feature that our model will based on. </a:t>
            </a:r>
            <a:endParaRPr/>
          </a:p>
          <a:p>
            <a:pPr indent="-311150" lvl="0" marL="457200" rtl="0" algn="l">
              <a:spcBef>
                <a:spcPts val="0"/>
              </a:spcBef>
              <a:spcAft>
                <a:spcPts val="0"/>
              </a:spcAft>
              <a:buSzPts val="1300"/>
              <a:buAutoNum type="arabicPeriod"/>
            </a:pPr>
            <a:r>
              <a:rPr lang="en-GB"/>
              <a:t>Quantile analysis suggested 95% of customers have less than 5 reviews and 90% of products have less than 10 reviews. </a:t>
            </a:r>
            <a:endParaRPr/>
          </a:p>
          <a:p>
            <a:pPr indent="-311150" lvl="0" marL="457200" rtl="0" algn="l">
              <a:spcBef>
                <a:spcPts val="0"/>
              </a:spcBef>
              <a:spcAft>
                <a:spcPts val="0"/>
              </a:spcAft>
              <a:buSzPts val="1300"/>
              <a:buAutoNum type="arabicPeriod"/>
            </a:pPr>
            <a:r>
              <a:rPr lang="en-GB"/>
              <a:t>Decided to filter to </a:t>
            </a:r>
            <a:r>
              <a:rPr b="1" lang="en-GB"/>
              <a:t>customer who has at least left 18 reviews</a:t>
            </a:r>
            <a:r>
              <a:rPr lang="en-GB"/>
              <a:t> and </a:t>
            </a:r>
            <a:r>
              <a:rPr b="1" lang="en-GB"/>
              <a:t>products with at least 95 reviews</a:t>
            </a:r>
            <a:r>
              <a:rPr lang="en-GB"/>
              <a:t>. </a:t>
            </a:r>
            <a:endParaRPr/>
          </a:p>
          <a:p>
            <a:pPr indent="-311150" lvl="0" marL="457200" rtl="0" algn="l">
              <a:spcBef>
                <a:spcPts val="0"/>
              </a:spcBef>
              <a:spcAft>
                <a:spcPts val="0"/>
              </a:spcAft>
              <a:buSzPts val="1300"/>
              <a:buAutoNum type="arabicPeriod"/>
            </a:pPr>
            <a:r>
              <a:rPr lang="en-GB"/>
              <a:t>Final number of records: 173,500 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 - for ML</a:t>
            </a:r>
            <a:endParaRPr/>
          </a:p>
        </p:txBody>
      </p:sp>
      <p:sp>
        <p:nvSpPr>
          <p:cNvPr id="308" name="Google Shape;308;p18"/>
          <p:cNvSpPr txBox="1"/>
          <p:nvPr>
            <p:ph idx="1" type="body"/>
          </p:nvPr>
        </p:nvSpPr>
        <p:spPr>
          <a:xfrm>
            <a:off x="1303800" y="1527700"/>
            <a:ext cx="7030500" cy="300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Test data is generated by getting the last review from each customer. Number of records: </a:t>
            </a:r>
            <a:r>
              <a:rPr lang="en-GB"/>
              <a:t>10,436</a:t>
            </a:r>
            <a:endParaRPr/>
          </a:p>
          <a:p>
            <a:pPr indent="-311150" lvl="0" marL="457200" rtl="0" algn="l">
              <a:spcBef>
                <a:spcPts val="0"/>
              </a:spcBef>
              <a:spcAft>
                <a:spcPts val="0"/>
              </a:spcAft>
              <a:buSzPts val="1300"/>
              <a:buAutoNum type="arabicPeriod"/>
            </a:pPr>
            <a:r>
              <a:rPr lang="en-GB"/>
              <a:t>Training data is generated by whole dataset minus the test data. Number of records:  163,064</a:t>
            </a:r>
            <a:endParaRPr sz="110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SzPts val="1300"/>
              <a:buAutoNum type="arabicPeriod"/>
            </a:pPr>
            <a:r>
              <a:rPr lang="en-GB"/>
              <a:t>Data conversion from rows and columns to sparse_matrix. </a:t>
            </a:r>
            <a:endParaRPr/>
          </a:p>
        </p:txBody>
      </p:sp>
      <p:pic>
        <p:nvPicPr>
          <p:cNvPr id="309" name="Google Shape;309;p18"/>
          <p:cNvPicPr preferRelativeResize="0"/>
          <p:nvPr/>
        </p:nvPicPr>
        <p:blipFill>
          <a:blip r:embed="rId3">
            <a:alphaModFix/>
          </a:blip>
          <a:stretch>
            <a:fillRect/>
          </a:stretch>
        </p:blipFill>
        <p:spPr>
          <a:xfrm>
            <a:off x="3500425" y="2897025"/>
            <a:ext cx="2143125"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- 1st Iteration</a:t>
            </a:r>
            <a:endParaRPr/>
          </a:p>
        </p:txBody>
      </p:sp>
      <p:sp>
        <p:nvSpPr>
          <p:cNvPr id="315" name="Google Shape;315;p19"/>
          <p:cNvSpPr txBox="1"/>
          <p:nvPr>
            <p:ph idx="1" type="body"/>
          </p:nvPr>
        </p:nvSpPr>
        <p:spPr>
          <a:xfrm>
            <a:off x="1303800" y="1275575"/>
            <a:ext cx="7030500" cy="61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Data is fed into</a:t>
            </a:r>
            <a:r>
              <a:rPr b="1" lang="en-GB"/>
              <a:t> factorization machines algo</a:t>
            </a:r>
            <a:r>
              <a:rPr lang="en-GB"/>
              <a:t> with </a:t>
            </a:r>
            <a:r>
              <a:rPr b="1" lang="en-GB"/>
              <a:t>regressions model </a:t>
            </a:r>
            <a:r>
              <a:rPr lang="en-GB"/>
              <a:t>to predict the rating of that users going to leave a certain product (movie).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b="1"/>
          </a:p>
        </p:txBody>
      </p:sp>
      <p:pic>
        <p:nvPicPr>
          <p:cNvPr id="316" name="Google Shape;316;p19"/>
          <p:cNvPicPr preferRelativeResize="0"/>
          <p:nvPr/>
        </p:nvPicPr>
        <p:blipFill>
          <a:blip r:embed="rId3">
            <a:alphaModFix/>
          </a:blip>
          <a:stretch>
            <a:fillRect/>
          </a:stretch>
        </p:blipFill>
        <p:spPr>
          <a:xfrm>
            <a:off x="2551125" y="1878250"/>
            <a:ext cx="4133850" cy="1371600"/>
          </a:xfrm>
          <a:prstGeom prst="rect">
            <a:avLst/>
          </a:prstGeom>
          <a:noFill/>
          <a:ln>
            <a:noFill/>
          </a:ln>
        </p:spPr>
      </p:pic>
      <p:sp>
        <p:nvSpPr>
          <p:cNvPr id="317" name="Google Shape;317;p19"/>
          <p:cNvSpPr txBox="1"/>
          <p:nvPr>
            <p:ph idx="1" type="body"/>
          </p:nvPr>
        </p:nvSpPr>
        <p:spPr>
          <a:xfrm>
            <a:off x="1440850" y="3353650"/>
            <a:ext cx="7030500" cy="61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000"/>
              <a:t>The `batch_size` is set to </a:t>
            </a:r>
            <a:r>
              <a:rPr b="1" lang="en-GB" sz="1000"/>
              <a:t>128</a:t>
            </a:r>
            <a:r>
              <a:rPr lang="en-GB" sz="1000"/>
              <a:t>. This value can be tuned for relatively minor improvements in </a:t>
            </a:r>
            <a:r>
              <a:rPr b="1" lang="en-GB" sz="1000"/>
              <a:t>fit and speed</a:t>
            </a:r>
            <a:r>
              <a:rPr lang="en-GB" sz="1000"/>
              <a:t>, but selecting a reasonable value relative to the dataset is appropriate in most cases. `num_factors` is set to </a:t>
            </a:r>
            <a:r>
              <a:rPr b="1" lang="en-GB" sz="1000"/>
              <a:t>64</a:t>
            </a:r>
            <a:r>
              <a:rPr lang="en-GB" sz="1000"/>
              <a:t>. Factorization machines find a lower dimensional representation of the interactions for all features. Making this value smaller provides a more parsimonious (simple) model, closer to a linear model, but may sacrifice information about interactions. Making it </a:t>
            </a:r>
            <a:r>
              <a:rPr b="1" lang="en-GB" sz="1000"/>
              <a:t>larger </a:t>
            </a:r>
            <a:r>
              <a:rPr lang="en-GB" sz="1000"/>
              <a:t>provides a </a:t>
            </a:r>
            <a:r>
              <a:rPr b="1" lang="en-GB" sz="1000"/>
              <a:t>higher dimensional representation</a:t>
            </a:r>
            <a:r>
              <a:rPr lang="en-GB" sz="1000"/>
              <a:t> of feature interactions but </a:t>
            </a:r>
            <a:r>
              <a:rPr b="1" lang="en-GB" sz="1000"/>
              <a:t>adds computational complexity</a:t>
            </a:r>
            <a:r>
              <a:rPr lang="en-GB" sz="1000"/>
              <a:t> and can </a:t>
            </a:r>
            <a:r>
              <a:rPr b="1" lang="en-GB" sz="1000"/>
              <a:t>lead to overfitting</a:t>
            </a:r>
            <a:r>
              <a:rPr lang="en-GB" sz="1000"/>
              <a:t>. In a practical application, time should be invested to tune this parameter to the appropriate value.</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- 1st Iteration</a:t>
            </a:r>
            <a:endParaRPr/>
          </a:p>
        </p:txBody>
      </p:sp>
      <p:sp>
        <p:nvSpPr>
          <p:cNvPr id="323" name="Google Shape;323;p20"/>
          <p:cNvSpPr txBox="1"/>
          <p:nvPr>
            <p:ph idx="1" type="body"/>
          </p:nvPr>
        </p:nvSpPr>
        <p:spPr>
          <a:xfrm>
            <a:off x="1303800" y="1366500"/>
            <a:ext cx="7030500" cy="30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Model performance: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rPr lang="en-GB"/>
              <a:t>The </a:t>
            </a:r>
            <a:r>
              <a:rPr b="1" lang="en-GB"/>
              <a:t>MSE</a:t>
            </a:r>
            <a:r>
              <a:rPr lang="en-GB"/>
              <a:t>, </a:t>
            </a:r>
            <a:r>
              <a:rPr b="1" lang="en-GB"/>
              <a:t>RMSE</a:t>
            </a:r>
            <a:r>
              <a:rPr lang="en-GB"/>
              <a:t>, and </a:t>
            </a:r>
            <a:r>
              <a:rPr b="1" lang="en-GB"/>
              <a:t>Absolute</a:t>
            </a:r>
            <a:r>
              <a:rPr lang="en-GB"/>
              <a:t> </a:t>
            </a:r>
            <a:r>
              <a:rPr b="1" lang="en-GB"/>
              <a:t>loss</a:t>
            </a:r>
            <a:r>
              <a:rPr lang="en-GB"/>
              <a:t> are approx </a:t>
            </a:r>
            <a:r>
              <a:rPr b="1" lang="en-GB"/>
              <a:t>20%</a:t>
            </a:r>
            <a:r>
              <a:rPr lang="en-GB"/>
              <a:t> </a:t>
            </a:r>
            <a:r>
              <a:rPr b="1" lang="en-GB"/>
              <a:t>lower </a:t>
            </a:r>
            <a:r>
              <a:rPr lang="en-GB"/>
              <a:t>in the training set than in the testing dataset. This might indicate that the model is being molded to the pattern of the training set and not the general pattern on the reviews. This is considered overfitting.</a:t>
            </a:r>
            <a:endParaRPr/>
          </a:p>
          <a:p>
            <a:pPr indent="0" lvl="0" marL="457200" rtl="0" algn="l">
              <a:spcBef>
                <a:spcPts val="1600"/>
              </a:spcBef>
              <a:spcAft>
                <a:spcPts val="1600"/>
              </a:spcAft>
              <a:buNone/>
            </a:pPr>
            <a:r>
              <a:t/>
            </a:r>
            <a:endParaRPr b="1"/>
          </a:p>
        </p:txBody>
      </p:sp>
      <p:pic>
        <p:nvPicPr>
          <p:cNvPr id="324" name="Google Shape;324;p20"/>
          <p:cNvPicPr preferRelativeResize="0"/>
          <p:nvPr/>
        </p:nvPicPr>
        <p:blipFill>
          <a:blip r:embed="rId3">
            <a:alphaModFix/>
          </a:blip>
          <a:stretch>
            <a:fillRect/>
          </a:stretch>
        </p:blipFill>
        <p:spPr>
          <a:xfrm>
            <a:off x="1872025" y="2257375"/>
            <a:ext cx="5620600" cy="439100"/>
          </a:xfrm>
          <a:prstGeom prst="rect">
            <a:avLst/>
          </a:prstGeom>
          <a:noFill/>
          <a:ln cap="flat" cmpd="sng" w="9525">
            <a:solidFill>
              <a:srgbClr val="A4C2F4"/>
            </a:solidFill>
            <a:prstDash val="solid"/>
            <a:round/>
            <a:headEnd len="sm" w="sm" type="none"/>
            <a:tailEnd len="sm" w="sm" type="none"/>
          </a:ln>
        </p:spPr>
      </p:pic>
      <p:pic>
        <p:nvPicPr>
          <p:cNvPr id="325" name="Google Shape;325;p20"/>
          <p:cNvPicPr preferRelativeResize="0"/>
          <p:nvPr/>
        </p:nvPicPr>
        <p:blipFill rotWithShape="1">
          <a:blip r:embed="rId4">
            <a:alphaModFix/>
          </a:blip>
          <a:srcRect b="0" l="0" r="0" t="12876"/>
          <a:stretch/>
        </p:blipFill>
        <p:spPr>
          <a:xfrm>
            <a:off x="1872025" y="1816275"/>
            <a:ext cx="6319200" cy="363950"/>
          </a:xfrm>
          <a:prstGeom prst="rect">
            <a:avLst/>
          </a:prstGeom>
          <a:noFill/>
          <a:ln cap="flat" cmpd="sng" w="9525">
            <a:solidFill>
              <a:srgbClr val="A4C2F4"/>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 - 1st Iteration</a:t>
            </a:r>
            <a:endParaRPr/>
          </a:p>
        </p:txBody>
      </p:sp>
      <p:sp>
        <p:nvSpPr>
          <p:cNvPr id="331" name="Google Shape;331;p21"/>
          <p:cNvSpPr txBox="1"/>
          <p:nvPr>
            <p:ph idx="1" type="body"/>
          </p:nvPr>
        </p:nvSpPr>
        <p:spPr>
          <a:xfrm>
            <a:off x="1303800" y="1366500"/>
            <a:ext cx="7030500" cy="30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Baseline MSE from Naive guess (based on training_df.star_rating.mean()): </a:t>
            </a:r>
            <a:r>
              <a:rPr lang="en-GB"/>
              <a:t>1.502</a:t>
            </a:r>
            <a:endParaRPr/>
          </a:p>
          <a:p>
            <a:pPr indent="0" lvl="0" marL="0" rtl="0" algn="l">
              <a:lnSpc>
                <a:spcPct val="100000"/>
              </a:lnSpc>
              <a:spcBef>
                <a:spcPts val="1600"/>
              </a:spcBef>
              <a:spcAft>
                <a:spcPts val="0"/>
              </a:spcAft>
              <a:buNone/>
            </a:pPr>
            <a:r>
              <a:rPr lang="en-GB"/>
              <a:t>4.	Test_df predictions result, MSE: 1.242 (</a:t>
            </a:r>
            <a:r>
              <a:rPr lang="en-GB">
                <a:highlight>
                  <a:srgbClr val="00FF00"/>
                </a:highlight>
              </a:rPr>
              <a:t>better than baseline!</a:t>
            </a:r>
            <a:r>
              <a:rPr lang="en-GB"/>
              <a:t>)</a:t>
            </a:r>
            <a:endParaRPr/>
          </a:p>
          <a:p>
            <a:pPr indent="-311150" lvl="0" marL="457200" rtl="0" algn="l">
              <a:lnSpc>
                <a:spcPct val="100000"/>
              </a:lnSpc>
              <a:spcBef>
                <a:spcPts val="1600"/>
              </a:spcBef>
              <a:spcAft>
                <a:spcPts val="0"/>
              </a:spcAft>
              <a:buSzPts val="1300"/>
              <a:buAutoNum type="alphaLcPeriod"/>
            </a:pPr>
            <a:r>
              <a:rPr lang="en-GB"/>
              <a:t>Review prediction clustered around 3.25 to 4.4</a:t>
            </a:r>
            <a:endParaRPr/>
          </a:p>
        </p:txBody>
      </p:sp>
      <p:pic>
        <p:nvPicPr>
          <p:cNvPr id="332" name="Google Shape;332;p21"/>
          <p:cNvPicPr preferRelativeResize="0"/>
          <p:nvPr/>
        </p:nvPicPr>
        <p:blipFill>
          <a:blip r:embed="rId3">
            <a:alphaModFix/>
          </a:blip>
          <a:stretch>
            <a:fillRect/>
          </a:stretch>
        </p:blipFill>
        <p:spPr>
          <a:xfrm>
            <a:off x="3076622" y="2642522"/>
            <a:ext cx="2990750" cy="2042625"/>
          </a:xfrm>
          <a:prstGeom prst="rect">
            <a:avLst/>
          </a:prstGeom>
          <a:noFill/>
          <a:ln cap="flat" cmpd="sng" w="9525">
            <a:solidFill>
              <a:srgbClr val="A4C2F4"/>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