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52" d="100"/>
          <a:sy n="52" d="100"/>
        </p:scale>
        <p:origin x="4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C38A-AA7D-44EA-9D8B-1B6B32389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A5FCA-2273-431D-97E8-541277359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FB613-2526-48AB-8A35-A7683A28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F93-ED50-46E9-8CBB-73D3A2246EBD}" type="datetimeFigureOut">
              <a:rPr lang="en-SG" smtClean="0"/>
              <a:t>16/6/2019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2C0E9-44BF-4602-B5EF-A4E40D1F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54698-C18E-49A3-85C8-097DBB5F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AA50-8057-474C-AEC1-0B1CA90BD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118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A137-CADC-43D0-A53A-F7489C1E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574DD-311F-4701-8500-CF22A5128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D8AF3-EDAB-4BEE-9FF2-DAE252E9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F93-ED50-46E9-8CBB-73D3A2246EBD}" type="datetimeFigureOut">
              <a:rPr lang="en-SG" smtClean="0"/>
              <a:t>16/6/2019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1E304-48C0-4C5B-9A69-17F5236A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6BDF2-1B22-4CD3-9CA5-57416EFA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AA50-8057-474C-AEC1-0B1CA90BD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47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8D14C9-F253-47A8-9A53-DA5C5C649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8AA85-6CBB-4679-81FB-464086597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110F8-BB76-453D-8D4D-76113AFA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F93-ED50-46E9-8CBB-73D3A2246EBD}" type="datetimeFigureOut">
              <a:rPr lang="en-SG" smtClean="0"/>
              <a:t>16/6/2019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A988E-01FB-42CC-BC3D-46E7E725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44B3D-B62B-4E30-8755-8040FAA5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AA50-8057-474C-AEC1-0B1CA90BD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398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11D7-40E8-41E5-B3A0-DB8976F7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0D9A6-CAC2-4067-A50D-DD13F2EAC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52258-32FA-4EAF-B928-4CADCCEA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F93-ED50-46E9-8CBB-73D3A2246EBD}" type="datetimeFigureOut">
              <a:rPr lang="en-SG" smtClean="0"/>
              <a:t>16/6/2019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F97F-2639-4AD5-80B2-2CA4DF9A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5C5A7-3027-44F8-BE0B-095C771B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AA50-8057-474C-AEC1-0B1CA90BD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246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87EB-66FE-4743-9B77-841CCBA0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BF279-1A63-4AB9-B68A-217EFDBE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87297-2800-43BC-9088-EA663673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F93-ED50-46E9-8CBB-73D3A2246EBD}" type="datetimeFigureOut">
              <a:rPr lang="en-SG" smtClean="0"/>
              <a:t>16/6/2019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8649-C1F9-4F72-B673-3DEDC8A8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92017-38C8-4DF9-90C2-0BC819B5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AA50-8057-474C-AEC1-0B1CA90BD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554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27D3-5B63-48FC-9F60-5288F7A3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9662A-37D5-4D2C-8E86-54CB25B56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EEE6-0FA7-48BD-AD66-777B22C38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BEB6A-32F5-4068-9E54-02C5B083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F93-ED50-46E9-8CBB-73D3A2246EBD}" type="datetimeFigureOut">
              <a:rPr lang="en-SG" smtClean="0"/>
              <a:t>16/6/2019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C0185-6261-417E-BEB7-FFCA4421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648A7-6F61-41C6-95C0-1ED6F945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AA50-8057-474C-AEC1-0B1CA90BD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494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6BA0-1B97-4444-9CE9-63D8E070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B23C8-2E49-486D-9A47-B72F11CD4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D342E-69D4-4B90-93A6-C34F083F8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9E798-9710-49BF-A2B1-CC1B5D848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2E617-9B0A-4911-8755-698EC1470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AFD70-A026-42DB-BEAB-A564DA91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F93-ED50-46E9-8CBB-73D3A2246EBD}" type="datetimeFigureOut">
              <a:rPr lang="en-SG" smtClean="0"/>
              <a:t>16/6/2019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2DB498-E94C-4969-92C8-2E3AC91C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94DCD-45E1-4ECD-A3BB-C80E50A4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AA50-8057-474C-AEC1-0B1CA90BD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148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CA7F-5129-4C4D-A0A6-2E7702B9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2355A-A0EE-476C-93BD-46C5989D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F93-ED50-46E9-8CBB-73D3A2246EBD}" type="datetimeFigureOut">
              <a:rPr lang="en-SG" smtClean="0"/>
              <a:t>16/6/2019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48EC2-8DDB-4ACC-B1B5-241DEFAA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64436-E9E4-4CF4-93A6-B280021E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AA50-8057-474C-AEC1-0B1CA90BD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72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D467B-FD7D-4191-AB1D-061B01B5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F93-ED50-46E9-8CBB-73D3A2246EBD}" type="datetimeFigureOut">
              <a:rPr lang="en-SG" smtClean="0"/>
              <a:t>16/6/2019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3A9BB-5406-4608-A361-F475188C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7029D-1F92-4E93-A4CD-306FF939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AA50-8057-474C-AEC1-0B1CA90BD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600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AC40-8FC4-4425-95BC-AF3E9750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2B8F-DD86-4A17-B062-A8C6CDAF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1B938-8F29-4832-95E9-ECEA19B32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799AC-C315-4780-B454-7E779827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F93-ED50-46E9-8CBB-73D3A2246EBD}" type="datetimeFigureOut">
              <a:rPr lang="en-SG" smtClean="0"/>
              <a:t>16/6/2019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AE1F8-F4EB-4BC1-B718-D5683A91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B5183-3F86-48EB-9B15-462679D2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AA50-8057-474C-AEC1-0B1CA90BD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469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9FE9-8181-4B8A-9665-D73740C7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FB1E48-7C27-45F5-B40A-8F09A375B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4814E-7CE9-4F13-80E6-0201C8F19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48B4F-AC74-4CF8-A5BB-37530066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CF93-ED50-46E9-8CBB-73D3A2246EBD}" type="datetimeFigureOut">
              <a:rPr lang="en-SG" smtClean="0"/>
              <a:t>16/6/2019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0C825-D55A-4618-AC49-E6AC7901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191ED-7996-49FA-85A3-DE705759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AA50-8057-474C-AEC1-0B1CA90BD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67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45C91-8094-4774-945E-3289E75FC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F758F-9A88-46B1-8268-B8D77FE04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D4082-C281-4D45-A96D-CAC893E61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8CF93-ED50-46E9-8CBB-73D3A2246EBD}" type="datetimeFigureOut">
              <a:rPr lang="en-SG" smtClean="0"/>
              <a:t>16/6/2019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37018-60EA-4A00-844C-D365C1DE4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DE89-32EB-4BB7-A5BB-AA55E45D0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4AA50-8057-474C-AEC1-0B1CA90BD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865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CB7A25-987D-4C7F-B29F-46D85DA20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21372"/>
              </p:ext>
            </p:extLst>
          </p:nvPr>
        </p:nvGraphicFramePr>
        <p:xfrm>
          <a:off x="837235" y="2248381"/>
          <a:ext cx="4164314" cy="172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327">
                  <a:extLst>
                    <a:ext uri="{9D8B030D-6E8A-4147-A177-3AD203B41FA5}">
                      <a16:colId xmlns:a16="http://schemas.microsoft.com/office/drawing/2014/main" val="1734555899"/>
                    </a:ext>
                  </a:extLst>
                </a:gridCol>
                <a:gridCol w="612118">
                  <a:extLst>
                    <a:ext uri="{9D8B030D-6E8A-4147-A177-3AD203B41FA5}">
                      <a16:colId xmlns:a16="http://schemas.microsoft.com/office/drawing/2014/main" val="2136784341"/>
                    </a:ext>
                  </a:extLst>
                </a:gridCol>
                <a:gridCol w="1234975">
                  <a:extLst>
                    <a:ext uri="{9D8B030D-6E8A-4147-A177-3AD203B41FA5}">
                      <a16:colId xmlns:a16="http://schemas.microsoft.com/office/drawing/2014/main" val="2093960878"/>
                    </a:ext>
                  </a:extLst>
                </a:gridCol>
                <a:gridCol w="1073894">
                  <a:extLst>
                    <a:ext uri="{9D8B030D-6E8A-4147-A177-3AD203B41FA5}">
                      <a16:colId xmlns:a16="http://schemas.microsoft.com/office/drawing/2014/main" val="3416169311"/>
                    </a:ext>
                  </a:extLst>
                </a:gridCol>
              </a:tblGrid>
              <a:tr h="3686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Geohash6</a:t>
                      </a:r>
                      <a:endParaRPr lang="en-SG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Day</a:t>
                      </a:r>
                      <a:endParaRPr lang="en-SG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Timestamp</a:t>
                      </a:r>
                      <a:endParaRPr lang="en-SG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Demand</a:t>
                      </a:r>
                      <a:endParaRPr lang="en-SG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422516"/>
                  </a:ext>
                </a:extLst>
              </a:tr>
              <a:tr h="35722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qp03wc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20:00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0.020072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7519214"/>
                  </a:ext>
                </a:extLst>
              </a:tr>
              <a:tr h="33292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qp03pn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14:30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0.024721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7135544"/>
                  </a:ext>
                </a:extLst>
              </a:tr>
              <a:tr h="33292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qp09sw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6:15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0.102821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9528907"/>
                  </a:ext>
                </a:extLst>
              </a:tr>
              <a:tr h="33292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qp0991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5:00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0.088755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15715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E9C6EA-5F7C-4245-9837-33EE349E3884}"/>
              </a:ext>
            </a:extLst>
          </p:cNvPr>
          <p:cNvSpPr txBox="1"/>
          <p:nvPr/>
        </p:nvSpPr>
        <p:spPr>
          <a:xfrm>
            <a:off x="5347502" y="443567"/>
            <a:ext cx="6007263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Preprocessing</a:t>
            </a:r>
          </a:p>
          <a:p>
            <a:pPr algn="ctr"/>
            <a:endParaRPr lang="en-US" sz="2000" b="1" u="sng" dirty="0"/>
          </a:p>
          <a:p>
            <a:pPr marL="342900" indent="-342900">
              <a:buAutoNum type="arabicPeriod"/>
            </a:pPr>
            <a:r>
              <a:rPr lang="en-US" dirty="0"/>
              <a:t>Sort “Day” and “Timestamp” column in ascending order.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a 25 x 5 empty matrix. Decode “Geohash6” into latitude and longitude and save the “Demand” value into the matrix based on its latitude and longitude. This is done for every timestamp.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Save that “Demand” matrixes into a list.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 Convert the value for “Timestamp” into minutes and divide the value by 15mins as the interval between 2 timestamp is 15mins. Divide the new value by 380 so that the value is between [0,0.25].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Save that “Timestamp” values into a list.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Dump both the lists of “Demand” and “Timestamp” using a pickle. This is to save time preprocessing the data when training the model.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1980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937013-5575-4712-BE46-25523BE04EDD}"/>
              </a:ext>
            </a:extLst>
          </p:cNvPr>
          <p:cNvSpPr/>
          <p:nvPr/>
        </p:nvSpPr>
        <p:spPr>
          <a:xfrm>
            <a:off x="1008784" y="2758440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A6488D-5312-4DD7-81F2-0B35564233A9}"/>
              </a:ext>
            </a:extLst>
          </p:cNvPr>
          <p:cNvSpPr/>
          <p:nvPr/>
        </p:nvSpPr>
        <p:spPr>
          <a:xfrm>
            <a:off x="3396549" y="2758440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x1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EF0738-9AAA-45EC-BE58-CC56CC39DB4B}"/>
              </a:ext>
            </a:extLst>
          </p:cNvPr>
          <p:cNvSpPr/>
          <p:nvPr/>
        </p:nvSpPr>
        <p:spPr>
          <a:xfrm>
            <a:off x="5915080" y="2758440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x2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F4CC7F-139B-4563-AA35-E3765B087355}"/>
              </a:ext>
            </a:extLst>
          </p:cNvPr>
          <p:cNvSpPr/>
          <p:nvPr/>
        </p:nvSpPr>
        <p:spPr>
          <a:xfrm>
            <a:off x="8359871" y="2755896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x3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B2BA39-ACC9-451A-BABC-6D30C0799A5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45104" y="3093720"/>
            <a:ext cx="13514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32CD41-E518-4F04-87C8-424F13C38BA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432869" y="3093720"/>
            <a:ext cx="14822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CC50EB-049B-4AB3-9B37-951C8B6FBD6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951400" y="3091176"/>
            <a:ext cx="1408471" cy="2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4079612-F612-4B2B-B8A5-99AC8234B97D}"/>
              </a:ext>
            </a:extLst>
          </p:cNvPr>
          <p:cNvSpPr/>
          <p:nvPr/>
        </p:nvSpPr>
        <p:spPr>
          <a:xfrm>
            <a:off x="10745673" y="2758440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x4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627422-70D8-44C2-8CC5-66313B56D228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9396191" y="3091176"/>
            <a:ext cx="1349482" cy="2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3FD73622-F0D1-4FF3-A209-CB6AA9BD8816}"/>
              </a:ext>
            </a:extLst>
          </p:cNvPr>
          <p:cNvSpPr/>
          <p:nvPr/>
        </p:nvSpPr>
        <p:spPr>
          <a:xfrm>
            <a:off x="2050511" y="2256506"/>
            <a:ext cx="2877411" cy="837195"/>
          </a:xfrm>
          <a:prstGeom prst="curvedDownArrow">
            <a:avLst>
              <a:gd name="adj1" fmla="val 11526"/>
              <a:gd name="adj2" fmla="val 42811"/>
              <a:gd name="adj3" fmla="val 3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3BDC71-C5BA-4F6F-A149-12109A38137C}"/>
              </a:ext>
            </a:extLst>
          </p:cNvPr>
          <p:cNvSpPr txBox="1"/>
          <p:nvPr/>
        </p:nvSpPr>
        <p:spPr>
          <a:xfrm>
            <a:off x="2120813" y="1294299"/>
            <a:ext cx="2551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Concatenate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SG" dirty="0"/>
              <a:t>batch normalization</a:t>
            </a:r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CA1415F0-5D49-4A02-A7DA-A3426A16CC6D}"/>
              </a:ext>
            </a:extLst>
          </p:cNvPr>
          <p:cNvSpPr/>
          <p:nvPr/>
        </p:nvSpPr>
        <p:spPr>
          <a:xfrm>
            <a:off x="4813375" y="2256506"/>
            <a:ext cx="2685682" cy="837169"/>
          </a:xfrm>
          <a:prstGeom prst="curvedDownArrow">
            <a:avLst>
              <a:gd name="adj1" fmla="val 11526"/>
              <a:gd name="adj2" fmla="val 42811"/>
              <a:gd name="adj3" fmla="val 39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782BFF-E3FC-46A8-B840-5F3BB02161C5}"/>
              </a:ext>
            </a:extLst>
          </p:cNvPr>
          <p:cNvSpPr txBox="1"/>
          <p:nvPr/>
        </p:nvSpPr>
        <p:spPr>
          <a:xfrm>
            <a:off x="4880480" y="1187061"/>
            <a:ext cx="2551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Concatenate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SG" dirty="0"/>
              <a:t>batch normalization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7467CD-0A9A-43CB-A161-65866186CDF4}"/>
              </a:ext>
            </a:extLst>
          </p:cNvPr>
          <p:cNvSpPr txBox="1"/>
          <p:nvPr/>
        </p:nvSpPr>
        <p:spPr>
          <a:xfrm>
            <a:off x="2156455" y="3133944"/>
            <a:ext cx="127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x 3</a:t>
            </a:r>
          </a:p>
          <a:p>
            <a:pPr algn="ctr"/>
            <a:r>
              <a:rPr lang="en-US" dirty="0" err="1"/>
              <a:t>Coordconv</a:t>
            </a:r>
            <a:r>
              <a:rPr lang="en-US" dirty="0"/>
              <a:t> NALU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0B16C2-FE1B-4D38-89F5-563B2F14F1A8}"/>
              </a:ext>
            </a:extLst>
          </p:cNvPr>
          <p:cNvSpPr txBox="1"/>
          <p:nvPr/>
        </p:nvSpPr>
        <p:spPr>
          <a:xfrm>
            <a:off x="4759790" y="3133944"/>
            <a:ext cx="127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x 3</a:t>
            </a:r>
          </a:p>
          <a:p>
            <a:pPr algn="ctr"/>
            <a:r>
              <a:rPr lang="en-US" dirty="0" err="1"/>
              <a:t>Coordconv</a:t>
            </a:r>
            <a:r>
              <a:rPr lang="en-US" dirty="0"/>
              <a:t> NALU</a:t>
            </a:r>
            <a:endParaRPr lang="en-S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F7B35E-383F-4115-A11F-810DA1EF70D2}"/>
              </a:ext>
            </a:extLst>
          </p:cNvPr>
          <p:cNvSpPr txBox="1"/>
          <p:nvPr/>
        </p:nvSpPr>
        <p:spPr>
          <a:xfrm>
            <a:off x="7247354" y="3126748"/>
            <a:ext cx="127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x 1</a:t>
            </a:r>
          </a:p>
          <a:p>
            <a:pPr algn="ctr"/>
            <a:r>
              <a:rPr lang="en-US" dirty="0" err="1"/>
              <a:t>Coordconv</a:t>
            </a:r>
            <a:r>
              <a:rPr lang="en-US" dirty="0"/>
              <a:t> NALU</a:t>
            </a:r>
            <a:endParaRPr lang="en-S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568106-84DC-42FE-8B6C-0F5FA0CD7FB2}"/>
              </a:ext>
            </a:extLst>
          </p:cNvPr>
          <p:cNvSpPr/>
          <p:nvPr/>
        </p:nvSpPr>
        <p:spPr>
          <a:xfrm>
            <a:off x="6456593" y="4968424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Timing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(1D)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3FA69B-334A-434A-A4D1-21C405DA7AAC}"/>
              </a:ext>
            </a:extLst>
          </p:cNvPr>
          <p:cNvSpPr txBox="1"/>
          <p:nvPr/>
        </p:nvSpPr>
        <p:spPr>
          <a:xfrm>
            <a:off x="-117748" y="2927334"/>
            <a:ext cx="127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Demand</a:t>
            </a:r>
            <a:endParaRPr lang="en-S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86170E-7838-4765-9797-B8A66835D5DC}"/>
              </a:ext>
            </a:extLst>
          </p:cNvPr>
          <p:cNvSpPr txBox="1"/>
          <p:nvPr/>
        </p:nvSpPr>
        <p:spPr>
          <a:xfrm>
            <a:off x="5173974" y="5119038"/>
            <a:ext cx="127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Timestamp</a:t>
            </a:r>
            <a:endParaRPr lang="en-SG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423E9A-F98C-4972-8E1C-C5E03A3845A5}"/>
              </a:ext>
            </a:extLst>
          </p:cNvPr>
          <p:cNvCxnSpPr>
            <a:cxnSpLocks/>
            <a:stCxn id="35" idx="3"/>
            <a:endCxn id="41" idx="1"/>
          </p:cNvCxnSpPr>
          <p:nvPr/>
        </p:nvCxnSpPr>
        <p:spPr>
          <a:xfrm>
            <a:off x="7492913" y="5303704"/>
            <a:ext cx="2047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D69C4B7-3FB6-4164-AE3C-8977795D2FED}"/>
              </a:ext>
            </a:extLst>
          </p:cNvPr>
          <p:cNvSpPr/>
          <p:nvPr/>
        </p:nvSpPr>
        <p:spPr>
          <a:xfrm>
            <a:off x="9539972" y="4968424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Timing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(2D)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67F675-D1D6-4B1E-BD76-2CEF12CB0E62}"/>
              </a:ext>
            </a:extLst>
          </p:cNvPr>
          <p:cNvSpPr txBox="1"/>
          <p:nvPr/>
        </p:nvSpPr>
        <p:spPr>
          <a:xfrm>
            <a:off x="7410567" y="5366899"/>
            <a:ext cx="2225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Convert into 25 x 5 matrix filled with the timestamp value</a:t>
            </a:r>
            <a:endParaRPr lang="en-SG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20D3EA8-D742-4158-9545-EC3CE9B46439}"/>
              </a:ext>
            </a:extLst>
          </p:cNvPr>
          <p:cNvCxnSpPr>
            <a:cxnSpLocks/>
            <a:stCxn id="41" idx="0"/>
            <a:endCxn id="56" idx="4"/>
          </p:cNvCxnSpPr>
          <p:nvPr/>
        </p:nvCxnSpPr>
        <p:spPr>
          <a:xfrm flipV="1">
            <a:off x="10058132" y="3247887"/>
            <a:ext cx="4825" cy="1720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5D92AA8-3EC9-4A9D-A1DD-1FBB02D08F90}"/>
              </a:ext>
            </a:extLst>
          </p:cNvPr>
          <p:cNvGrpSpPr/>
          <p:nvPr/>
        </p:nvGrpSpPr>
        <p:grpSpPr>
          <a:xfrm>
            <a:off x="9906980" y="2937273"/>
            <a:ext cx="311954" cy="315149"/>
            <a:chOff x="9635613" y="2036034"/>
            <a:chExt cx="311954" cy="315149"/>
          </a:xfrm>
        </p:grpSpPr>
        <p:sp>
          <p:nvSpPr>
            <p:cNvPr id="55" name="Plus Sign 54">
              <a:extLst>
                <a:ext uri="{FF2B5EF4-FFF2-40B4-BE49-F238E27FC236}">
                  <a16:creationId xmlns:a16="http://schemas.microsoft.com/office/drawing/2014/main" id="{EA84E38A-828A-42D9-8F08-52DA1FD6083A}"/>
                </a:ext>
              </a:extLst>
            </p:cNvPr>
            <p:cNvSpPr/>
            <p:nvPr/>
          </p:nvSpPr>
          <p:spPr>
            <a:xfrm>
              <a:off x="9635613" y="2036034"/>
              <a:ext cx="311954" cy="315149"/>
            </a:xfrm>
            <a:prstGeom prst="mathPlus">
              <a:avLst>
                <a:gd name="adj1" fmla="val 528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18F8B8D-AFE8-4A7D-9B03-0F614520011E}"/>
                </a:ext>
              </a:extLst>
            </p:cNvPr>
            <p:cNvSpPr/>
            <p:nvPr/>
          </p:nvSpPr>
          <p:spPr>
            <a:xfrm>
              <a:off x="9635613" y="2042680"/>
              <a:ext cx="311954" cy="3039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CD51444-9C9C-4B17-9672-48C0FB51B4BB}"/>
              </a:ext>
            </a:extLst>
          </p:cNvPr>
          <p:cNvSpPr txBox="1"/>
          <p:nvPr/>
        </p:nvSpPr>
        <p:spPr>
          <a:xfrm>
            <a:off x="9263078" y="2584967"/>
            <a:ext cx="15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135454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F9B38E-976B-4130-BF5B-042DDEF4D84D}"/>
              </a:ext>
            </a:extLst>
          </p:cNvPr>
          <p:cNvSpPr/>
          <p:nvPr/>
        </p:nvSpPr>
        <p:spPr>
          <a:xfrm>
            <a:off x="3008443" y="1626121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x4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BA951E-EDB6-47AC-98D8-577854994876}"/>
              </a:ext>
            </a:extLst>
          </p:cNvPr>
          <p:cNvSpPr/>
          <p:nvPr/>
        </p:nvSpPr>
        <p:spPr>
          <a:xfrm>
            <a:off x="4822493" y="1641361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x4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C445C4-118A-44F0-A285-41DD4F3708C6}"/>
              </a:ext>
            </a:extLst>
          </p:cNvPr>
          <p:cNvSpPr/>
          <p:nvPr/>
        </p:nvSpPr>
        <p:spPr>
          <a:xfrm>
            <a:off x="6636543" y="1626121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x4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29483-C5DE-4783-8E54-F366CAFAE03D}"/>
              </a:ext>
            </a:extLst>
          </p:cNvPr>
          <p:cNvSpPr/>
          <p:nvPr/>
        </p:nvSpPr>
        <p:spPr>
          <a:xfrm>
            <a:off x="9924458" y="1599877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x4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CAF911-C7B6-4688-A11F-22A668487059}"/>
              </a:ext>
            </a:extLst>
          </p:cNvPr>
          <p:cNvSpPr txBox="1"/>
          <p:nvPr/>
        </p:nvSpPr>
        <p:spPr>
          <a:xfrm>
            <a:off x="3159366" y="1226011"/>
            <a:ext cx="73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 + 1</a:t>
            </a:r>
            <a:endParaRPr lang="en-SG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12F28-6B0C-4F11-905F-17B70E7340D6}"/>
              </a:ext>
            </a:extLst>
          </p:cNvPr>
          <p:cNvSpPr txBox="1"/>
          <p:nvPr/>
        </p:nvSpPr>
        <p:spPr>
          <a:xfrm>
            <a:off x="6787466" y="1252588"/>
            <a:ext cx="73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 + 3</a:t>
            </a:r>
            <a:endParaRPr lang="en-SG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95912A-4219-446D-A533-E0D63493290C}"/>
              </a:ext>
            </a:extLst>
          </p:cNvPr>
          <p:cNvSpPr txBox="1"/>
          <p:nvPr/>
        </p:nvSpPr>
        <p:spPr>
          <a:xfrm>
            <a:off x="4973416" y="1245247"/>
            <a:ext cx="73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 + 2</a:t>
            </a:r>
            <a:endParaRPr lang="en-SG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B0401A-5AD5-4027-ACDC-52E985A5FF57}"/>
              </a:ext>
            </a:extLst>
          </p:cNvPr>
          <p:cNvSpPr txBox="1"/>
          <p:nvPr/>
        </p:nvSpPr>
        <p:spPr>
          <a:xfrm>
            <a:off x="10075381" y="1184527"/>
            <a:ext cx="73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 + x</a:t>
            </a:r>
            <a:endParaRPr lang="en-SG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061715-30EB-4E1D-86AD-03A331E1182E}"/>
              </a:ext>
            </a:extLst>
          </p:cNvPr>
          <p:cNvSpPr/>
          <p:nvPr/>
        </p:nvSpPr>
        <p:spPr>
          <a:xfrm>
            <a:off x="3008442" y="2709148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hn1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FFA06B-DA95-4879-A274-B3B18226E238}"/>
              </a:ext>
            </a:extLst>
          </p:cNvPr>
          <p:cNvSpPr/>
          <p:nvPr/>
        </p:nvSpPr>
        <p:spPr>
          <a:xfrm>
            <a:off x="3008442" y="3798621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hn2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C3173B-79C8-4792-AF04-112EEEFD8E06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3526602" y="3379708"/>
            <a:ext cx="0" cy="41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9CABF59-67A3-417C-94E9-7D1AB905D0BD}"/>
              </a:ext>
            </a:extLst>
          </p:cNvPr>
          <p:cNvSpPr/>
          <p:nvPr/>
        </p:nvSpPr>
        <p:spPr>
          <a:xfrm>
            <a:off x="3008442" y="5097891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hn6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78FCAC-57D2-4787-97D5-F5B9D657D6DF}"/>
              </a:ext>
            </a:extLst>
          </p:cNvPr>
          <p:cNvCxnSpPr>
            <a:cxnSpLocks/>
            <a:stCxn id="73" idx="3"/>
            <a:endCxn id="14" idx="1"/>
          </p:cNvCxnSpPr>
          <p:nvPr/>
        </p:nvCxnSpPr>
        <p:spPr>
          <a:xfrm flipV="1">
            <a:off x="2449956" y="3044428"/>
            <a:ext cx="558486" cy="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853FAA-91E8-4620-9CDA-392ABD9D7F68}"/>
              </a:ext>
            </a:extLst>
          </p:cNvPr>
          <p:cNvCxnSpPr>
            <a:cxnSpLocks/>
            <a:stCxn id="77" idx="3"/>
            <a:endCxn id="17" idx="1"/>
          </p:cNvCxnSpPr>
          <p:nvPr/>
        </p:nvCxnSpPr>
        <p:spPr>
          <a:xfrm flipV="1">
            <a:off x="2434209" y="4133901"/>
            <a:ext cx="574233" cy="23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D7C952-1978-464D-BE7A-3346D617D1EC}"/>
              </a:ext>
            </a:extLst>
          </p:cNvPr>
          <p:cNvCxnSpPr>
            <a:cxnSpLocks/>
            <a:stCxn id="79" idx="3"/>
            <a:endCxn id="21" idx="1"/>
          </p:cNvCxnSpPr>
          <p:nvPr/>
        </p:nvCxnSpPr>
        <p:spPr>
          <a:xfrm flipV="1">
            <a:off x="2470096" y="5433171"/>
            <a:ext cx="538346" cy="1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388F249-25E7-42E8-84B8-9A3C976D78F1}"/>
              </a:ext>
            </a:extLst>
          </p:cNvPr>
          <p:cNvSpPr/>
          <p:nvPr/>
        </p:nvSpPr>
        <p:spPr>
          <a:xfrm>
            <a:off x="4822493" y="2702631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hn1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205EB0-6083-4042-847C-897F9A7DE9DF}"/>
              </a:ext>
            </a:extLst>
          </p:cNvPr>
          <p:cNvSpPr/>
          <p:nvPr/>
        </p:nvSpPr>
        <p:spPr>
          <a:xfrm>
            <a:off x="4822493" y="3806852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hn2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9D613B-1545-4131-8873-6BCC74E001A2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5340653" y="3373191"/>
            <a:ext cx="0" cy="43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6EDE5C0-9418-45A4-93D5-D22EAB6733A7}"/>
              </a:ext>
            </a:extLst>
          </p:cNvPr>
          <p:cNvSpPr/>
          <p:nvPr/>
        </p:nvSpPr>
        <p:spPr>
          <a:xfrm>
            <a:off x="4822493" y="5076626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hn6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B43EB6-9383-4AA9-9066-D773FC916C91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 flipV="1">
            <a:off x="4044762" y="3037911"/>
            <a:ext cx="777731" cy="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5B814E-813C-442C-8DB4-F68102874213}"/>
              </a:ext>
            </a:extLst>
          </p:cNvPr>
          <p:cNvCxnSpPr>
            <a:cxnSpLocks/>
            <a:stCxn id="17" idx="3"/>
            <a:endCxn id="37" idx="1"/>
          </p:cNvCxnSpPr>
          <p:nvPr/>
        </p:nvCxnSpPr>
        <p:spPr>
          <a:xfrm>
            <a:off x="4044762" y="4133901"/>
            <a:ext cx="777731" cy="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B294FDB-622D-4EF7-85AE-D6A7D2E9E673}"/>
              </a:ext>
            </a:extLst>
          </p:cNvPr>
          <p:cNvCxnSpPr>
            <a:cxnSpLocks/>
            <a:stCxn id="21" idx="3"/>
            <a:endCxn id="39" idx="1"/>
          </p:cNvCxnSpPr>
          <p:nvPr/>
        </p:nvCxnSpPr>
        <p:spPr>
          <a:xfrm flipV="1">
            <a:off x="4044762" y="5411906"/>
            <a:ext cx="777731" cy="21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E6A12F9-AC0E-4084-A29F-2A8653CE71E1}"/>
              </a:ext>
            </a:extLst>
          </p:cNvPr>
          <p:cNvSpPr/>
          <p:nvPr/>
        </p:nvSpPr>
        <p:spPr>
          <a:xfrm>
            <a:off x="6636543" y="2702631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hn1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28AC1A-2EEC-442D-BD63-E64453245463}"/>
              </a:ext>
            </a:extLst>
          </p:cNvPr>
          <p:cNvSpPr/>
          <p:nvPr/>
        </p:nvSpPr>
        <p:spPr>
          <a:xfrm>
            <a:off x="6636543" y="3792104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hn2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F241B3-5557-44C2-882B-1EEF2642DA07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7154703" y="3373191"/>
            <a:ext cx="0" cy="41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4D843A3-10EA-4765-8542-32BED076E6B9}"/>
              </a:ext>
            </a:extLst>
          </p:cNvPr>
          <p:cNvSpPr/>
          <p:nvPr/>
        </p:nvSpPr>
        <p:spPr>
          <a:xfrm>
            <a:off x="6636543" y="5076626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hn6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7CDBFD-3463-4484-8721-408F0EB7C265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>
            <a:off x="5858813" y="3037911"/>
            <a:ext cx="777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1126D3-356A-43FC-9612-AB283836A745}"/>
              </a:ext>
            </a:extLst>
          </p:cNvPr>
          <p:cNvCxnSpPr>
            <a:cxnSpLocks/>
            <a:stCxn id="37" idx="3"/>
            <a:endCxn id="44" idx="1"/>
          </p:cNvCxnSpPr>
          <p:nvPr/>
        </p:nvCxnSpPr>
        <p:spPr>
          <a:xfrm flipV="1">
            <a:off x="5858813" y="4127384"/>
            <a:ext cx="777730" cy="14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ECA256D-8775-44C1-A012-DFE7F30E03D8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>
            <a:off x="5858813" y="5411906"/>
            <a:ext cx="777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39DD9F9-0E85-49C3-9833-19C7FDE48C50}"/>
              </a:ext>
            </a:extLst>
          </p:cNvPr>
          <p:cNvSpPr/>
          <p:nvPr/>
        </p:nvSpPr>
        <p:spPr>
          <a:xfrm>
            <a:off x="9924458" y="2724754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hn1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34CA56-6052-4713-83E3-0DCC341AF4E4}"/>
              </a:ext>
            </a:extLst>
          </p:cNvPr>
          <p:cNvSpPr/>
          <p:nvPr/>
        </p:nvSpPr>
        <p:spPr>
          <a:xfrm>
            <a:off x="9924458" y="3814227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hn2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FD8196-06D4-4882-A461-09841216E93E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10442618" y="3395314"/>
            <a:ext cx="0" cy="41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7A615A8-DDE4-41EE-A712-E9BF95056353}"/>
              </a:ext>
            </a:extLst>
          </p:cNvPr>
          <p:cNvSpPr/>
          <p:nvPr/>
        </p:nvSpPr>
        <p:spPr>
          <a:xfrm>
            <a:off x="9924458" y="5113497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hn6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05E3FE6-180C-4079-A5C7-AB0D7F905030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3526602" y="2296681"/>
            <a:ext cx="1" cy="41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D0C9A23-516F-44A4-BECE-A481B81811A9}"/>
              </a:ext>
            </a:extLst>
          </p:cNvPr>
          <p:cNvCxnSpPr>
            <a:cxnSpLocks/>
            <a:stCxn id="5" idx="2"/>
            <a:endCxn id="36" idx="0"/>
          </p:cNvCxnSpPr>
          <p:nvPr/>
        </p:nvCxnSpPr>
        <p:spPr>
          <a:xfrm>
            <a:off x="5340653" y="2311921"/>
            <a:ext cx="0" cy="390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298A04-2E81-4E02-900D-9FA76F7678D4}"/>
              </a:ext>
            </a:extLst>
          </p:cNvPr>
          <p:cNvCxnSpPr>
            <a:cxnSpLocks/>
            <a:stCxn id="6" idx="2"/>
            <a:endCxn id="43" idx="0"/>
          </p:cNvCxnSpPr>
          <p:nvPr/>
        </p:nvCxnSpPr>
        <p:spPr>
          <a:xfrm>
            <a:off x="7154703" y="2296681"/>
            <a:ext cx="0" cy="40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23124D7-BD5E-41B1-A714-2F9C0EFE4DE5}"/>
              </a:ext>
            </a:extLst>
          </p:cNvPr>
          <p:cNvSpPr txBox="1"/>
          <p:nvPr/>
        </p:nvSpPr>
        <p:spPr>
          <a:xfrm>
            <a:off x="1836426" y="2850237"/>
            <a:ext cx="613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hn1</a:t>
            </a:r>
            <a:endParaRPr lang="en-SG" sz="2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B03E2F-830F-4AF6-B4B1-CA795DFF6A03}"/>
              </a:ext>
            </a:extLst>
          </p:cNvPr>
          <p:cNvSpPr txBox="1"/>
          <p:nvPr/>
        </p:nvSpPr>
        <p:spPr>
          <a:xfrm>
            <a:off x="1820679" y="3957255"/>
            <a:ext cx="613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hn2</a:t>
            </a:r>
            <a:endParaRPr lang="en-SG" sz="2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85DF5A-0171-4CBD-AAC1-FF1802C6E1AC}"/>
              </a:ext>
            </a:extLst>
          </p:cNvPr>
          <p:cNvSpPr txBox="1"/>
          <p:nvPr/>
        </p:nvSpPr>
        <p:spPr>
          <a:xfrm>
            <a:off x="1856566" y="5248722"/>
            <a:ext cx="613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hn6</a:t>
            </a:r>
            <a:endParaRPr lang="en-SG" sz="2000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3D87928-6935-44A2-8E01-1E57EEB90194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>
            <a:off x="3526602" y="4469181"/>
            <a:ext cx="0" cy="62871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DAAE7C8-E0FA-4F32-A3F0-62C7319EBF8C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5340653" y="4477412"/>
            <a:ext cx="0" cy="5992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28E62D1-C95B-4AFE-AE09-6028A7B1F9DA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7154703" y="4462664"/>
            <a:ext cx="0" cy="6139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31A7F22-D119-4846-87A5-D7E8C5B4D3C9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>
            <a:off x="7672863" y="5411906"/>
            <a:ext cx="2251595" cy="3687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AC82342-00E5-46D0-999D-EA4686C6625C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7686879" y="4127384"/>
            <a:ext cx="2237579" cy="221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0A5F53A-FC66-4966-A88A-D77D96677B23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7686879" y="3037911"/>
            <a:ext cx="2237579" cy="221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37B0B98-983F-4702-B341-07E0B753F55D}"/>
              </a:ext>
            </a:extLst>
          </p:cNvPr>
          <p:cNvCxnSpPr>
            <a:cxnSpLocks/>
            <a:stCxn id="7" idx="2"/>
            <a:endCxn id="50" idx="0"/>
          </p:cNvCxnSpPr>
          <p:nvPr/>
        </p:nvCxnSpPr>
        <p:spPr>
          <a:xfrm>
            <a:off x="10442618" y="2270437"/>
            <a:ext cx="0" cy="45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rrow: Curved Left 101">
            <a:extLst>
              <a:ext uri="{FF2B5EF4-FFF2-40B4-BE49-F238E27FC236}">
                <a16:creationId xmlns:a16="http://schemas.microsoft.com/office/drawing/2014/main" id="{EACA1881-E119-4708-87AD-8C6B05F6B048}"/>
              </a:ext>
            </a:extLst>
          </p:cNvPr>
          <p:cNvSpPr/>
          <p:nvPr/>
        </p:nvSpPr>
        <p:spPr>
          <a:xfrm>
            <a:off x="3534982" y="3455494"/>
            <a:ext cx="858341" cy="1390071"/>
          </a:xfrm>
          <a:prstGeom prst="curvedLeftArrow">
            <a:avLst>
              <a:gd name="adj1" fmla="val 10665"/>
              <a:gd name="adj2" fmla="val 29461"/>
              <a:gd name="adj3" fmla="val 33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3" name="Arrow: Curved Left 102">
            <a:extLst>
              <a:ext uri="{FF2B5EF4-FFF2-40B4-BE49-F238E27FC236}">
                <a16:creationId xmlns:a16="http://schemas.microsoft.com/office/drawing/2014/main" id="{B3F7F005-D81B-4AB1-A0C2-A250D50CEC3D}"/>
              </a:ext>
            </a:extLst>
          </p:cNvPr>
          <p:cNvSpPr/>
          <p:nvPr/>
        </p:nvSpPr>
        <p:spPr>
          <a:xfrm>
            <a:off x="5349031" y="3473262"/>
            <a:ext cx="858341" cy="1390071"/>
          </a:xfrm>
          <a:prstGeom prst="curvedLeftArrow">
            <a:avLst>
              <a:gd name="adj1" fmla="val 10665"/>
              <a:gd name="adj2" fmla="val 29461"/>
              <a:gd name="adj3" fmla="val 33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4" name="Arrow: Curved Left 103">
            <a:extLst>
              <a:ext uri="{FF2B5EF4-FFF2-40B4-BE49-F238E27FC236}">
                <a16:creationId xmlns:a16="http://schemas.microsoft.com/office/drawing/2014/main" id="{03DC16E6-C54F-4413-AF10-B6AADAFC2A46}"/>
              </a:ext>
            </a:extLst>
          </p:cNvPr>
          <p:cNvSpPr/>
          <p:nvPr/>
        </p:nvSpPr>
        <p:spPr>
          <a:xfrm>
            <a:off x="7146325" y="3518915"/>
            <a:ext cx="858341" cy="1390071"/>
          </a:xfrm>
          <a:prstGeom prst="curvedLeftArrow">
            <a:avLst>
              <a:gd name="adj1" fmla="val 10665"/>
              <a:gd name="adj2" fmla="val 29461"/>
              <a:gd name="adj3" fmla="val 33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5" name="Arrow: Curved Left 104">
            <a:extLst>
              <a:ext uri="{FF2B5EF4-FFF2-40B4-BE49-F238E27FC236}">
                <a16:creationId xmlns:a16="http://schemas.microsoft.com/office/drawing/2014/main" id="{74266B2A-2654-4141-BE6D-D8C75B4352A7}"/>
              </a:ext>
            </a:extLst>
          </p:cNvPr>
          <p:cNvSpPr/>
          <p:nvPr/>
        </p:nvSpPr>
        <p:spPr>
          <a:xfrm>
            <a:off x="10448982" y="3518915"/>
            <a:ext cx="858341" cy="1390071"/>
          </a:xfrm>
          <a:prstGeom prst="curvedLeftArrow">
            <a:avLst>
              <a:gd name="adj1" fmla="val 10665"/>
              <a:gd name="adj2" fmla="val 29461"/>
              <a:gd name="adj3" fmla="val 33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C4CE32B-454F-43AA-80BF-A04D8398875D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>
            <a:off x="10442618" y="4484787"/>
            <a:ext cx="0" cy="62871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4CC30FA-30E9-43E5-8AB3-58A7F1084076}"/>
              </a:ext>
            </a:extLst>
          </p:cNvPr>
          <p:cNvSpPr txBox="1"/>
          <p:nvPr/>
        </p:nvSpPr>
        <p:spPr>
          <a:xfrm>
            <a:off x="4177006" y="3392696"/>
            <a:ext cx="73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</a:t>
            </a:r>
            <a:endParaRPr lang="en-SG" sz="2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046F3B-31F0-45FC-A19B-B8C4E05A0148}"/>
              </a:ext>
            </a:extLst>
          </p:cNvPr>
          <p:cNvSpPr txBox="1"/>
          <p:nvPr/>
        </p:nvSpPr>
        <p:spPr>
          <a:xfrm>
            <a:off x="5910445" y="3340776"/>
            <a:ext cx="73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</a:t>
            </a:r>
            <a:endParaRPr lang="en-SG" sz="2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4A60252-A50C-4566-9566-52A3652C8892}"/>
              </a:ext>
            </a:extLst>
          </p:cNvPr>
          <p:cNvSpPr txBox="1"/>
          <p:nvPr/>
        </p:nvSpPr>
        <p:spPr>
          <a:xfrm>
            <a:off x="7832156" y="3398511"/>
            <a:ext cx="73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</a:t>
            </a:r>
            <a:endParaRPr lang="en-SG" sz="2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CE7DB8F-662A-43FF-BB45-D1D39A8C69FE}"/>
              </a:ext>
            </a:extLst>
          </p:cNvPr>
          <p:cNvSpPr txBox="1"/>
          <p:nvPr/>
        </p:nvSpPr>
        <p:spPr>
          <a:xfrm>
            <a:off x="11097374" y="3340776"/>
            <a:ext cx="73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</a:t>
            </a:r>
            <a:endParaRPr lang="en-SG" sz="20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EA657F1-47D3-4B47-B915-4CDE85A0B6D5}"/>
              </a:ext>
            </a:extLst>
          </p:cNvPr>
          <p:cNvSpPr/>
          <p:nvPr/>
        </p:nvSpPr>
        <p:spPr>
          <a:xfrm>
            <a:off x="1836426" y="2702631"/>
            <a:ext cx="633670" cy="30755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4BFECFB-8820-44A9-B6D6-53AFD176220D}"/>
              </a:ext>
            </a:extLst>
          </p:cNvPr>
          <p:cNvSpPr txBox="1"/>
          <p:nvPr/>
        </p:nvSpPr>
        <p:spPr>
          <a:xfrm>
            <a:off x="183695" y="3598634"/>
            <a:ext cx="1611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Initialize with a 25 x 5 tensor filled with 0 </a:t>
            </a:r>
            <a:endParaRPr lang="en-SG" sz="20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CDFFD07-3171-4588-AC0D-D48AC3C4785B}"/>
              </a:ext>
            </a:extLst>
          </p:cNvPr>
          <p:cNvSpPr/>
          <p:nvPr/>
        </p:nvSpPr>
        <p:spPr>
          <a:xfrm>
            <a:off x="1741005" y="1184527"/>
            <a:ext cx="9952765" cy="4744064"/>
          </a:xfrm>
          <a:prstGeom prst="rect">
            <a:avLst/>
          </a:prstGeom>
          <a:noFill/>
          <a:ln>
            <a:solidFill>
              <a:schemeClr val="dk1">
                <a:shade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3391C8C-EB46-4519-B71B-63C2F9FBB3E4}"/>
              </a:ext>
            </a:extLst>
          </p:cNvPr>
          <p:cNvSpPr txBox="1"/>
          <p:nvPr/>
        </p:nvSpPr>
        <p:spPr>
          <a:xfrm>
            <a:off x="1945962" y="763675"/>
            <a:ext cx="1391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Conv GRU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87737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F717F4-95A0-4826-A737-D52B1A7876EF}"/>
              </a:ext>
            </a:extLst>
          </p:cNvPr>
          <p:cNvSpPr/>
          <p:nvPr/>
        </p:nvSpPr>
        <p:spPr>
          <a:xfrm>
            <a:off x="1923453" y="2598898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hn6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C54B9-3691-4F45-AC3F-89A7B25510D2}"/>
              </a:ext>
            </a:extLst>
          </p:cNvPr>
          <p:cNvSpPr txBox="1"/>
          <p:nvPr/>
        </p:nvSpPr>
        <p:spPr>
          <a:xfrm>
            <a:off x="1188980" y="2734123"/>
            <a:ext cx="73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 + x</a:t>
            </a:r>
            <a:endParaRPr lang="en-SG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44F31A-1397-4D97-81F4-168C2B45C1E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959773" y="2934178"/>
            <a:ext cx="1295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323ED1D-E8E7-4316-BCD9-B8AA57A9B723}"/>
              </a:ext>
            </a:extLst>
          </p:cNvPr>
          <p:cNvSpPr/>
          <p:nvPr/>
        </p:nvSpPr>
        <p:spPr>
          <a:xfrm>
            <a:off x="4255472" y="2598898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6305C1-90A7-42F2-BE99-4F064DB46633}"/>
              </a:ext>
            </a:extLst>
          </p:cNvPr>
          <p:cNvSpPr/>
          <p:nvPr/>
        </p:nvSpPr>
        <p:spPr>
          <a:xfrm>
            <a:off x="6518026" y="2598898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669F05-49BA-4011-96E6-FCECA0F732B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291792" y="2934178"/>
            <a:ext cx="1226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4ED506-13AA-4B30-9059-5F11C7D7908C}"/>
              </a:ext>
            </a:extLst>
          </p:cNvPr>
          <p:cNvSpPr txBox="1"/>
          <p:nvPr/>
        </p:nvSpPr>
        <p:spPr>
          <a:xfrm>
            <a:off x="2910271" y="3134233"/>
            <a:ext cx="127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x 3</a:t>
            </a:r>
          </a:p>
          <a:p>
            <a:pPr algn="ctr"/>
            <a:r>
              <a:rPr lang="en-US" dirty="0" err="1"/>
              <a:t>Coordconv</a:t>
            </a:r>
            <a:r>
              <a:rPr lang="en-US" dirty="0"/>
              <a:t> NALU</a:t>
            </a:r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004C44-03A7-4F2C-A994-4F235E32F67C}"/>
              </a:ext>
            </a:extLst>
          </p:cNvPr>
          <p:cNvSpPr txBox="1"/>
          <p:nvPr/>
        </p:nvSpPr>
        <p:spPr>
          <a:xfrm>
            <a:off x="5361257" y="3211343"/>
            <a:ext cx="1036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x1 Conv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21F0EE-E1F9-43BF-8CB4-5F6CBBBCE874}"/>
              </a:ext>
            </a:extLst>
          </p:cNvPr>
          <p:cNvSpPr txBox="1"/>
          <p:nvPr/>
        </p:nvSpPr>
        <p:spPr>
          <a:xfrm>
            <a:off x="7763016" y="2264681"/>
            <a:ext cx="3414484" cy="1739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is a 25 x 5 tensor for the next timestep.</a:t>
            </a:r>
            <a:br>
              <a:rPr lang="en-US" dirty="0"/>
            </a:br>
            <a:r>
              <a:rPr lang="en-US" dirty="0"/>
              <a:t>The value represent the demand, while the location of the value in the tensor represent the latitude and longitude.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0816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F717F4-95A0-4826-A737-D52B1A7876EF}"/>
              </a:ext>
            </a:extLst>
          </p:cNvPr>
          <p:cNvSpPr/>
          <p:nvPr/>
        </p:nvSpPr>
        <p:spPr>
          <a:xfrm>
            <a:off x="2209350" y="2161662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hn6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C54B9-3691-4F45-AC3F-89A7B25510D2}"/>
              </a:ext>
            </a:extLst>
          </p:cNvPr>
          <p:cNvSpPr txBox="1"/>
          <p:nvPr/>
        </p:nvSpPr>
        <p:spPr>
          <a:xfrm>
            <a:off x="1474877" y="2296887"/>
            <a:ext cx="73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 + x</a:t>
            </a:r>
            <a:endParaRPr lang="en-SG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44F31A-1397-4D97-81F4-168C2B45C1E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245670" y="2496942"/>
            <a:ext cx="1295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323ED1D-E8E7-4316-BCD9-B8AA57A9B723}"/>
              </a:ext>
            </a:extLst>
          </p:cNvPr>
          <p:cNvSpPr/>
          <p:nvPr/>
        </p:nvSpPr>
        <p:spPr>
          <a:xfrm>
            <a:off x="4541369" y="2161662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6305C1-90A7-42F2-BE99-4F064DB46633}"/>
              </a:ext>
            </a:extLst>
          </p:cNvPr>
          <p:cNvSpPr/>
          <p:nvPr/>
        </p:nvSpPr>
        <p:spPr>
          <a:xfrm>
            <a:off x="6803923" y="2161662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669F05-49BA-4011-96E6-FCECA0F732B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77689" y="2496942"/>
            <a:ext cx="1226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4ED506-13AA-4B30-9059-5F11C7D7908C}"/>
              </a:ext>
            </a:extLst>
          </p:cNvPr>
          <p:cNvSpPr txBox="1"/>
          <p:nvPr/>
        </p:nvSpPr>
        <p:spPr>
          <a:xfrm>
            <a:off x="3196168" y="2696997"/>
            <a:ext cx="127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x 3</a:t>
            </a:r>
          </a:p>
          <a:p>
            <a:pPr algn="ctr"/>
            <a:r>
              <a:rPr lang="en-US" dirty="0" err="1"/>
              <a:t>Coordconv</a:t>
            </a:r>
            <a:r>
              <a:rPr lang="en-US" dirty="0"/>
              <a:t> NALU</a:t>
            </a:r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004C44-03A7-4F2C-A994-4F235E32F67C}"/>
              </a:ext>
            </a:extLst>
          </p:cNvPr>
          <p:cNvSpPr txBox="1"/>
          <p:nvPr/>
        </p:nvSpPr>
        <p:spPr>
          <a:xfrm>
            <a:off x="5647154" y="2774107"/>
            <a:ext cx="1036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x1 Conv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21F0EE-E1F9-43BF-8CB4-5F6CBBBCE874}"/>
              </a:ext>
            </a:extLst>
          </p:cNvPr>
          <p:cNvSpPr txBox="1"/>
          <p:nvPr/>
        </p:nvSpPr>
        <p:spPr>
          <a:xfrm>
            <a:off x="2209350" y="3832496"/>
            <a:ext cx="8466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testing, </a:t>
            </a:r>
            <a:r>
              <a:rPr lang="en-US" dirty="0" err="1"/>
              <a:t>relu</a:t>
            </a:r>
            <a:r>
              <a:rPr lang="en-US" dirty="0"/>
              <a:t> activation is added at the last layer. This is because the value of the demand is between [0,1]. This will reduce the MSE even further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ED068A-8616-45D8-9E7A-9549A2A3B0CE}"/>
              </a:ext>
            </a:extLst>
          </p:cNvPr>
          <p:cNvSpPr/>
          <p:nvPr/>
        </p:nvSpPr>
        <p:spPr>
          <a:xfrm>
            <a:off x="9061217" y="2161662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7BA0B1-71C2-4358-B3E2-0BB591BE81BE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7840243" y="2496942"/>
            <a:ext cx="12209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4F96AB-FE0B-4145-AE0B-32C276152DB7}"/>
              </a:ext>
            </a:extLst>
          </p:cNvPr>
          <p:cNvSpPr txBox="1"/>
          <p:nvPr/>
        </p:nvSpPr>
        <p:spPr>
          <a:xfrm>
            <a:off x="7932569" y="2805232"/>
            <a:ext cx="103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122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F717F4-95A0-4826-A737-D52B1A7876EF}"/>
              </a:ext>
            </a:extLst>
          </p:cNvPr>
          <p:cNvSpPr/>
          <p:nvPr/>
        </p:nvSpPr>
        <p:spPr>
          <a:xfrm>
            <a:off x="1330122" y="2319924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C54B9-3691-4F45-AC3F-89A7B25510D2}"/>
              </a:ext>
            </a:extLst>
          </p:cNvPr>
          <p:cNvSpPr txBox="1"/>
          <p:nvPr/>
        </p:nvSpPr>
        <p:spPr>
          <a:xfrm>
            <a:off x="1495301" y="1869362"/>
            <a:ext cx="73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 + 1</a:t>
            </a:r>
            <a:endParaRPr lang="en-SG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23ED1D-E8E7-4316-BCD9-B8AA57A9B723}"/>
              </a:ext>
            </a:extLst>
          </p:cNvPr>
          <p:cNvSpPr/>
          <p:nvPr/>
        </p:nvSpPr>
        <p:spPr>
          <a:xfrm>
            <a:off x="3069256" y="2319924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6305C1-90A7-42F2-BE99-4F064DB46633}"/>
              </a:ext>
            </a:extLst>
          </p:cNvPr>
          <p:cNvSpPr/>
          <p:nvPr/>
        </p:nvSpPr>
        <p:spPr>
          <a:xfrm>
            <a:off x="4698611" y="2319924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21F0EE-E1F9-43BF-8CB4-5F6CBBBCE874}"/>
              </a:ext>
            </a:extLst>
          </p:cNvPr>
          <p:cNvSpPr txBox="1"/>
          <p:nvPr/>
        </p:nvSpPr>
        <p:spPr>
          <a:xfrm>
            <a:off x="1016267" y="3562573"/>
            <a:ext cx="1701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index of the listed is sliced away.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ED068A-8616-45D8-9E7A-9549A2A3B0CE}"/>
              </a:ext>
            </a:extLst>
          </p:cNvPr>
          <p:cNvSpPr/>
          <p:nvPr/>
        </p:nvSpPr>
        <p:spPr>
          <a:xfrm>
            <a:off x="6560842" y="2314249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7BA0B1-71C2-4358-B3E2-0BB591BE81BE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 flipH="1">
            <a:off x="7071629" y="2984809"/>
            <a:ext cx="7373" cy="1197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152434-5454-46F7-80FC-C573EF7B57D2}"/>
              </a:ext>
            </a:extLst>
          </p:cNvPr>
          <p:cNvSpPr txBox="1"/>
          <p:nvPr/>
        </p:nvSpPr>
        <p:spPr>
          <a:xfrm>
            <a:off x="3220179" y="1869362"/>
            <a:ext cx="73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 + 2</a:t>
            </a:r>
            <a:endParaRPr lang="en-SG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2DB023-97F1-400C-9620-F5328FC0E3CB}"/>
              </a:ext>
            </a:extLst>
          </p:cNvPr>
          <p:cNvSpPr txBox="1"/>
          <p:nvPr/>
        </p:nvSpPr>
        <p:spPr>
          <a:xfrm>
            <a:off x="4849534" y="1874565"/>
            <a:ext cx="73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 + 3</a:t>
            </a:r>
            <a:endParaRPr lang="en-SG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DA2BD2-DEB5-499E-9999-2C0DC62A74A6}"/>
              </a:ext>
            </a:extLst>
          </p:cNvPr>
          <p:cNvSpPr txBox="1"/>
          <p:nvPr/>
        </p:nvSpPr>
        <p:spPr>
          <a:xfrm>
            <a:off x="6711765" y="1879850"/>
            <a:ext cx="73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 + X</a:t>
            </a:r>
            <a:endParaRPr lang="en-SG" sz="20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A97BEA-78E9-456A-AFA3-BBB781E2D063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5734931" y="2649529"/>
            <a:ext cx="825911" cy="56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AD9022-4052-4249-A2AA-9CBDAB2FB507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366442" y="2655204"/>
            <a:ext cx="702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59FE81-E572-43BB-B10B-DE3EA68F1395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105576" y="2655204"/>
            <a:ext cx="593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82CFFA9-A6EA-43BC-8D28-C2BDFA756E67}"/>
              </a:ext>
            </a:extLst>
          </p:cNvPr>
          <p:cNvSpPr/>
          <p:nvPr/>
        </p:nvSpPr>
        <p:spPr>
          <a:xfrm>
            <a:off x="6553469" y="4182606"/>
            <a:ext cx="1036320" cy="67056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806917-6EB0-494D-98C5-3A64A38DC3E2}"/>
              </a:ext>
            </a:extLst>
          </p:cNvPr>
          <p:cNvSpPr txBox="1"/>
          <p:nvPr/>
        </p:nvSpPr>
        <p:spPr>
          <a:xfrm>
            <a:off x="5289622" y="4064276"/>
            <a:ext cx="1298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 + X + 1</a:t>
            </a:r>
            <a:br>
              <a:rPr lang="en-US" sz="2000" dirty="0"/>
            </a:br>
            <a:r>
              <a:rPr lang="en-US" sz="2000" dirty="0"/>
              <a:t>Predicted Demand</a:t>
            </a:r>
            <a:endParaRPr lang="en-SG" sz="2000" dirty="0"/>
          </a:p>
        </p:txBody>
      </p:sp>
      <p:sp>
        <p:nvSpPr>
          <p:cNvPr id="30" name="Arrow: Bent-Up 29">
            <a:extLst>
              <a:ext uri="{FF2B5EF4-FFF2-40B4-BE49-F238E27FC236}">
                <a16:creationId xmlns:a16="http://schemas.microsoft.com/office/drawing/2014/main" id="{EE51044A-4566-47B6-89B5-B09352FF6F1E}"/>
              </a:ext>
            </a:extLst>
          </p:cNvPr>
          <p:cNvSpPr/>
          <p:nvPr/>
        </p:nvSpPr>
        <p:spPr>
          <a:xfrm>
            <a:off x="7589027" y="3018617"/>
            <a:ext cx="1548501" cy="1533077"/>
          </a:xfrm>
          <a:prstGeom prst="bentUpArrow">
            <a:avLst>
              <a:gd name="adj1" fmla="val 6641"/>
              <a:gd name="adj2" fmla="val 14801"/>
              <a:gd name="adj3" fmla="val 290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37EA9F0B-B7C0-41DD-966A-807D244AF2EE}"/>
              </a:ext>
            </a:extLst>
          </p:cNvPr>
          <p:cNvSpPr/>
          <p:nvPr/>
        </p:nvSpPr>
        <p:spPr>
          <a:xfrm>
            <a:off x="787402" y="1418038"/>
            <a:ext cx="2090541" cy="2462981"/>
          </a:xfrm>
          <a:prstGeom prst="mathMultiply">
            <a:avLst>
              <a:gd name="adj1" fmla="val 46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EDF567-1298-48DB-9F61-B9137DAD0EC7}"/>
              </a:ext>
            </a:extLst>
          </p:cNvPr>
          <p:cNvSpPr txBox="1"/>
          <p:nvPr/>
        </p:nvSpPr>
        <p:spPr>
          <a:xfrm>
            <a:off x="9137528" y="3285574"/>
            <a:ext cx="1996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predicted demand is appended into the list to predict the next timestep.</a:t>
            </a:r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04FFA-D377-4AE0-BACD-62723159C688}"/>
              </a:ext>
            </a:extLst>
          </p:cNvPr>
          <p:cNvSpPr/>
          <p:nvPr/>
        </p:nvSpPr>
        <p:spPr>
          <a:xfrm>
            <a:off x="8423073" y="2314248"/>
            <a:ext cx="1036320" cy="67056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5875">
            <a:solidFill>
              <a:schemeClr val="accent1">
                <a:shade val="50000"/>
                <a:alpha val="97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x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75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381</Words>
  <Application>Microsoft Office PowerPoint</Application>
  <PresentationFormat>Widescreen</PresentationFormat>
  <Paragraphs>118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#WONG GUO WEI#</dc:creator>
  <cp:lastModifiedBy>#WONG GUO WEI#</cp:lastModifiedBy>
  <cp:revision>23</cp:revision>
  <dcterms:created xsi:type="dcterms:W3CDTF">2019-06-13T04:07:41Z</dcterms:created>
  <dcterms:modified xsi:type="dcterms:W3CDTF">2019-06-16T08:01:41Z</dcterms:modified>
</cp:coreProperties>
</file>