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64" r:id="rId4"/>
    <p:sldId id="265" r:id="rId5"/>
    <p:sldId id="266" r:id="rId6"/>
    <p:sldId id="258" r:id="rId7"/>
    <p:sldId id="259" r:id="rId8"/>
    <p:sldId id="260" r:id="rId9"/>
    <p:sldId id="261" r:id="rId10"/>
    <p:sldId id="262" r:id="rId11"/>
    <p:sldId id="263"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Raleway"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B0117D-BA7E-483E-ADCC-2A36754AD735}">
  <a:tblStyle styleId="{B6B0117D-BA7E-483E-ADCC-2A36754AD7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p:cViewPr varScale="1">
        <p:scale>
          <a:sx n="74" d="100"/>
          <a:sy n="74" d="100"/>
        </p:scale>
        <p:origin x="988"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C Wong" userId="4547a643dd5a311f" providerId="LiveId" clId="{8026929F-B516-4463-A055-8074D140EFE1}"/>
    <pc:docChg chg="undo redo custSel addSld delSld modSld">
      <pc:chgData name="KC Wong" userId="4547a643dd5a311f" providerId="LiveId" clId="{8026929F-B516-4463-A055-8074D140EFE1}" dt="2023-06-05T13:10:36.932" v="114" actId="20577"/>
      <pc:docMkLst>
        <pc:docMk/>
      </pc:docMkLst>
      <pc:sldChg chg="modSp mod">
        <pc:chgData name="KC Wong" userId="4547a643dd5a311f" providerId="LiveId" clId="{8026929F-B516-4463-A055-8074D140EFE1}" dt="2023-06-05T13:10:36.932" v="114" actId="20577"/>
        <pc:sldMkLst>
          <pc:docMk/>
          <pc:sldMk cId="0" sldId="257"/>
        </pc:sldMkLst>
        <pc:spChg chg="mod">
          <ac:chgData name="KC Wong" userId="4547a643dd5a311f" providerId="LiveId" clId="{8026929F-B516-4463-A055-8074D140EFE1}" dt="2023-06-05T13:10:36.932" v="114" actId="20577"/>
          <ac:spMkLst>
            <pc:docMk/>
            <pc:sldMk cId="0" sldId="257"/>
            <ac:spMk id="96" creationId="{00000000-0000-0000-0000-000000000000}"/>
          </ac:spMkLst>
        </pc:spChg>
      </pc:sldChg>
      <pc:sldChg chg="modNotesTx">
        <pc:chgData name="KC Wong" userId="4547a643dd5a311f" providerId="LiveId" clId="{8026929F-B516-4463-A055-8074D140EFE1}" dt="2023-06-05T12:14:48.464" v="5" actId="20577"/>
        <pc:sldMkLst>
          <pc:docMk/>
          <pc:sldMk cId="0" sldId="258"/>
        </pc:sldMkLst>
      </pc:sldChg>
      <pc:sldChg chg="modNotesTx">
        <pc:chgData name="KC Wong" userId="4547a643dd5a311f" providerId="LiveId" clId="{8026929F-B516-4463-A055-8074D140EFE1}" dt="2023-06-05T12:15:17.723" v="13" actId="6549"/>
        <pc:sldMkLst>
          <pc:docMk/>
          <pc:sldMk cId="0" sldId="259"/>
        </pc:sldMkLst>
      </pc:sldChg>
      <pc:sldChg chg="modSp mod">
        <pc:chgData name="KC Wong" userId="4547a643dd5a311f" providerId="LiveId" clId="{8026929F-B516-4463-A055-8074D140EFE1}" dt="2023-06-05T12:24:37.167" v="15" actId="14734"/>
        <pc:sldMkLst>
          <pc:docMk/>
          <pc:sldMk cId="0" sldId="262"/>
        </pc:sldMkLst>
        <pc:graphicFrameChg chg="modGraphic">
          <ac:chgData name="KC Wong" userId="4547a643dd5a311f" providerId="LiveId" clId="{8026929F-B516-4463-A055-8074D140EFE1}" dt="2023-06-05T12:24:37.167" v="15" actId="14734"/>
          <ac:graphicFrameMkLst>
            <pc:docMk/>
            <pc:sldMk cId="0" sldId="262"/>
            <ac:graphicFrameMk id="141" creationId="{00000000-0000-0000-0000-000000000000}"/>
          </ac:graphicFrameMkLst>
        </pc:graphicFrameChg>
      </pc:sldChg>
      <pc:sldChg chg="modSp add mod">
        <pc:chgData name="KC Wong" userId="4547a643dd5a311f" providerId="LiveId" clId="{8026929F-B516-4463-A055-8074D140EFE1}" dt="2023-06-05T13:08:44.117" v="113" actId="27636"/>
        <pc:sldMkLst>
          <pc:docMk/>
          <pc:sldMk cId="801290876" sldId="264"/>
        </pc:sldMkLst>
        <pc:spChg chg="mod">
          <ac:chgData name="KC Wong" userId="4547a643dd5a311f" providerId="LiveId" clId="{8026929F-B516-4463-A055-8074D140EFE1}" dt="2023-06-05T13:08:44.117" v="113" actId="27636"/>
          <ac:spMkLst>
            <pc:docMk/>
            <pc:sldMk cId="801290876" sldId="264"/>
            <ac:spMk id="96" creationId="{00000000-0000-0000-0000-000000000000}"/>
          </ac:spMkLst>
        </pc:spChg>
      </pc:sldChg>
      <pc:sldChg chg="modSp add mod">
        <pc:chgData name="KC Wong" userId="4547a643dd5a311f" providerId="LiveId" clId="{8026929F-B516-4463-A055-8074D140EFE1}" dt="2023-06-05T13:08:11.746" v="111" actId="27636"/>
        <pc:sldMkLst>
          <pc:docMk/>
          <pc:sldMk cId="3059653850" sldId="265"/>
        </pc:sldMkLst>
        <pc:spChg chg="mod">
          <ac:chgData name="KC Wong" userId="4547a643dd5a311f" providerId="LiveId" clId="{8026929F-B516-4463-A055-8074D140EFE1}" dt="2023-06-05T13:08:11.746" v="111" actId="27636"/>
          <ac:spMkLst>
            <pc:docMk/>
            <pc:sldMk cId="3059653850" sldId="265"/>
            <ac:spMk id="96" creationId="{00000000-0000-0000-0000-000000000000}"/>
          </ac:spMkLst>
        </pc:spChg>
      </pc:sldChg>
      <pc:sldChg chg="new del">
        <pc:chgData name="KC Wong" userId="4547a643dd5a311f" providerId="LiveId" clId="{8026929F-B516-4463-A055-8074D140EFE1}" dt="2023-06-05T12:58:11.723" v="18" actId="47"/>
        <pc:sldMkLst>
          <pc:docMk/>
          <pc:sldMk cId="3756448652" sldId="265"/>
        </pc:sldMkLst>
      </pc:sldChg>
      <pc:sldChg chg="modSp add mod">
        <pc:chgData name="KC Wong" userId="4547a643dd5a311f" providerId="LiveId" clId="{8026929F-B516-4463-A055-8074D140EFE1}" dt="2023-06-05T13:07:57.576" v="109" actId="255"/>
        <pc:sldMkLst>
          <pc:docMk/>
          <pc:sldMk cId="3179672916" sldId="266"/>
        </pc:sldMkLst>
        <pc:spChg chg="mod">
          <ac:chgData name="KC Wong" userId="4547a643dd5a311f" providerId="LiveId" clId="{8026929F-B516-4463-A055-8074D140EFE1}" dt="2023-06-05T13:07:57.576" v="109" actId="255"/>
          <ac:spMkLst>
            <pc:docMk/>
            <pc:sldMk cId="3179672916" sldId="266"/>
            <ac:spMk id="9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1687363f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1687363f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1687363f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1687363f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1687363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1687363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1687363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1687363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p>
        </p:txBody>
      </p:sp>
    </p:spTree>
    <p:extLst>
      <p:ext uri="{BB962C8B-B14F-4D97-AF65-F5344CB8AC3E}">
        <p14:creationId xmlns:p14="http://schemas.microsoft.com/office/powerpoint/2010/main" val="3667318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1687363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1687363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p>
        </p:txBody>
      </p:sp>
    </p:spTree>
    <p:extLst>
      <p:ext uri="{BB962C8B-B14F-4D97-AF65-F5344CB8AC3E}">
        <p14:creationId xmlns:p14="http://schemas.microsoft.com/office/powerpoint/2010/main" val="17329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1687363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1687363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p>
        </p:txBody>
      </p:sp>
    </p:spTree>
    <p:extLst>
      <p:ext uri="{BB962C8B-B14F-4D97-AF65-F5344CB8AC3E}">
        <p14:creationId xmlns:p14="http://schemas.microsoft.com/office/powerpoint/2010/main" val="46908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1687363f9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1687363f9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First pie chart: Results from the post-pilot survey</a:t>
            </a:r>
            <a:endParaRPr sz="1000" dirty="0"/>
          </a:p>
          <a:p>
            <a:pPr marL="0" lvl="0" indent="0" algn="l" rtl="0">
              <a:spcBef>
                <a:spcPts val="0"/>
              </a:spcBef>
              <a:spcAft>
                <a:spcPts val="0"/>
              </a:spcAft>
              <a:buNone/>
            </a:pPr>
            <a:r>
              <a:rPr lang="en" sz="1000" dirty="0"/>
              <a:t>Second pie chart: Results from the post-launch survey, after making changes</a:t>
            </a:r>
            <a:endParaRPr sz="1000" dirty="0"/>
          </a:p>
          <a:p>
            <a:pPr marL="0" lvl="0" indent="0" algn="l" rtl="0">
              <a:spcBef>
                <a:spcPts val="0"/>
              </a:spcBef>
              <a:spcAft>
                <a:spcPts val="0"/>
              </a:spcAft>
              <a:buNone/>
            </a:pPr>
            <a:r>
              <a:rPr lang="en" sz="1000" dirty="0"/>
              <a:t>Satisfaction has gone up from 72% (4 and 5 rating) to 86% (4 and 5 rating)</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 sz="1000" dirty="0"/>
              <a:t>Post-pilot data:</a:t>
            </a:r>
            <a:endParaRPr sz="1000" dirty="0"/>
          </a:p>
          <a:p>
            <a:pPr marL="0" lvl="0" indent="0" algn="l" rtl="0">
              <a:spcBef>
                <a:spcPts val="0"/>
              </a:spcBef>
              <a:spcAft>
                <a:spcPts val="0"/>
              </a:spcAft>
              <a:buClr>
                <a:schemeClr val="dk1"/>
              </a:buClr>
              <a:buSzPts val="1100"/>
              <a:buFont typeface="Arial"/>
              <a:buNone/>
            </a:pPr>
            <a:r>
              <a:rPr lang="en" sz="1000" dirty="0"/>
              <a:t>1 - Lacking	2	4%</a:t>
            </a:r>
            <a:endParaRPr sz="1000" dirty="0"/>
          </a:p>
          <a:p>
            <a:pPr marL="0" lvl="0" indent="0" algn="l" rtl="0">
              <a:spcBef>
                <a:spcPts val="0"/>
              </a:spcBef>
              <a:spcAft>
                <a:spcPts val="0"/>
              </a:spcAft>
              <a:buClr>
                <a:schemeClr val="dk1"/>
              </a:buClr>
              <a:buSzPts val="1100"/>
              <a:buFont typeface="Arial"/>
              <a:buNone/>
            </a:pPr>
            <a:r>
              <a:rPr lang="en" sz="1000" dirty="0"/>
              <a:t>2	5	10%</a:t>
            </a:r>
            <a:endParaRPr sz="1000" dirty="0"/>
          </a:p>
          <a:p>
            <a:pPr marL="0" lvl="0" indent="0" algn="l" rtl="0">
              <a:spcBef>
                <a:spcPts val="0"/>
              </a:spcBef>
              <a:spcAft>
                <a:spcPts val="0"/>
              </a:spcAft>
              <a:buClr>
                <a:schemeClr val="dk1"/>
              </a:buClr>
              <a:buSzPts val="1100"/>
              <a:buFont typeface="Arial"/>
              <a:buNone/>
            </a:pPr>
            <a:r>
              <a:rPr lang="en" sz="1000" dirty="0"/>
              <a:t>3	7	14%</a:t>
            </a:r>
            <a:endParaRPr sz="1000" dirty="0"/>
          </a:p>
          <a:p>
            <a:pPr marL="0" lvl="0" indent="0" algn="l" rtl="0">
              <a:spcBef>
                <a:spcPts val="0"/>
              </a:spcBef>
              <a:spcAft>
                <a:spcPts val="0"/>
              </a:spcAft>
              <a:buClr>
                <a:schemeClr val="dk1"/>
              </a:buClr>
              <a:buSzPts val="1100"/>
              <a:buFont typeface="Arial"/>
              <a:buNone/>
            </a:pPr>
            <a:r>
              <a:rPr lang="en" sz="1000" dirty="0"/>
              <a:t>4	20	40%</a:t>
            </a:r>
            <a:endParaRPr sz="1000" dirty="0"/>
          </a:p>
          <a:p>
            <a:pPr marL="0" lvl="0" indent="0" algn="l" rtl="0">
              <a:spcBef>
                <a:spcPts val="0"/>
              </a:spcBef>
              <a:spcAft>
                <a:spcPts val="0"/>
              </a:spcAft>
              <a:buNone/>
            </a:pPr>
            <a:r>
              <a:rPr lang="en" sz="1000" dirty="0"/>
              <a:t>5 - Great	16	32%</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 sz="1000" dirty="0"/>
              <a:t>Post-launch data:</a:t>
            </a:r>
            <a:endParaRPr sz="1000" dirty="0"/>
          </a:p>
          <a:p>
            <a:pPr marL="0" lvl="0" indent="0" algn="l" rtl="0">
              <a:spcBef>
                <a:spcPts val="0"/>
              </a:spcBef>
              <a:spcAft>
                <a:spcPts val="0"/>
              </a:spcAft>
              <a:buNone/>
            </a:pPr>
            <a:r>
              <a:rPr lang="en" sz="1000" dirty="0"/>
              <a:t>1 - Lacking	1	2%</a:t>
            </a:r>
            <a:endParaRPr sz="1000" dirty="0"/>
          </a:p>
          <a:p>
            <a:pPr marL="0" lvl="0" indent="0" algn="l" rtl="0">
              <a:spcBef>
                <a:spcPts val="0"/>
              </a:spcBef>
              <a:spcAft>
                <a:spcPts val="0"/>
              </a:spcAft>
              <a:buNone/>
            </a:pPr>
            <a:r>
              <a:rPr lang="en" sz="1000" dirty="0"/>
              <a:t>2	2	4%</a:t>
            </a:r>
            <a:endParaRPr sz="1000" dirty="0"/>
          </a:p>
          <a:p>
            <a:pPr marL="0" lvl="0" indent="0" algn="l" rtl="0">
              <a:spcBef>
                <a:spcPts val="0"/>
              </a:spcBef>
              <a:spcAft>
                <a:spcPts val="0"/>
              </a:spcAft>
              <a:buNone/>
            </a:pPr>
            <a:r>
              <a:rPr lang="en" sz="1000" dirty="0"/>
              <a:t>3	4	8%</a:t>
            </a:r>
            <a:endParaRPr sz="1000" dirty="0"/>
          </a:p>
          <a:p>
            <a:pPr marL="0" lvl="0" indent="0" algn="l" rtl="0">
              <a:spcBef>
                <a:spcPts val="0"/>
              </a:spcBef>
              <a:spcAft>
                <a:spcPts val="0"/>
              </a:spcAft>
              <a:buNone/>
            </a:pPr>
            <a:r>
              <a:rPr lang="en" sz="1000" dirty="0"/>
              <a:t>4	22	44%</a:t>
            </a:r>
            <a:endParaRPr sz="1000" dirty="0"/>
          </a:p>
          <a:p>
            <a:pPr marL="0" lvl="0" indent="0" algn="l" rtl="0">
              <a:spcBef>
                <a:spcPts val="0"/>
              </a:spcBef>
              <a:spcAft>
                <a:spcPts val="0"/>
              </a:spcAft>
              <a:buNone/>
            </a:pPr>
            <a:r>
              <a:rPr lang="en" sz="1000" dirty="0"/>
              <a:t>5 - Great	21	42%</a:t>
            </a:r>
            <a:endParaRPr sz="1000" dirty="0"/>
          </a:p>
          <a:p>
            <a:pPr marL="0" lvl="0" indent="0" algn="l" rtl="0">
              <a:spcBef>
                <a:spcPts val="0"/>
              </a:spcBef>
              <a:spcAft>
                <a:spcPts val="0"/>
              </a:spcAft>
              <a:buClr>
                <a:schemeClr val="dk1"/>
              </a:buClr>
              <a:buSzPts val="1100"/>
              <a:buFont typeface="Arial"/>
              <a:buNone/>
            </a:pPr>
            <a:endParaRPr sz="1000" dirty="0"/>
          </a:p>
          <a:p>
            <a:pPr marL="0" lvl="0" indent="0" algn="l" rtl="0">
              <a:spcBef>
                <a:spcPts val="0"/>
              </a:spcBef>
              <a:spcAft>
                <a:spcPts val="0"/>
              </a:spcAft>
              <a:buNone/>
            </a:pPr>
            <a:endParaRPr sz="10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9abcc198e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9abcc198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First pie chart: Results from the post-pilot survey</a:t>
            </a:r>
            <a:endParaRPr sz="1000" dirty="0"/>
          </a:p>
          <a:p>
            <a:pPr marL="0" lvl="0" indent="0" algn="l" rtl="0">
              <a:spcBef>
                <a:spcPts val="0"/>
              </a:spcBef>
              <a:spcAft>
                <a:spcPts val="0"/>
              </a:spcAft>
              <a:buNone/>
            </a:pPr>
            <a:r>
              <a:rPr lang="en" sz="1000" dirty="0"/>
              <a:t>Second pie chart: Results from the post-launch survey, after making changes</a:t>
            </a:r>
            <a:endParaRPr sz="1000" dirty="0"/>
          </a:p>
          <a:p>
            <a:pPr marL="0" lvl="0" indent="0" algn="l" rtl="0">
              <a:spcBef>
                <a:spcPts val="0"/>
              </a:spcBef>
              <a:spcAft>
                <a:spcPts val="0"/>
              </a:spcAft>
              <a:buNone/>
            </a:pPr>
            <a:r>
              <a:rPr lang="en" sz="1000" dirty="0"/>
              <a:t>Satisfaction has gone up from 72% (4 and 5 rating) to 86% (4 and 5 rating)</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 sz="1000" dirty="0"/>
              <a:t>Post-pilot data:</a:t>
            </a:r>
            <a:endParaRPr sz="1000" dirty="0"/>
          </a:p>
          <a:p>
            <a:pPr marL="0" lvl="0" indent="0" algn="l" rtl="0">
              <a:spcBef>
                <a:spcPts val="0"/>
              </a:spcBef>
              <a:spcAft>
                <a:spcPts val="0"/>
              </a:spcAft>
              <a:buClr>
                <a:schemeClr val="dk1"/>
              </a:buClr>
              <a:buSzPts val="1100"/>
              <a:buFont typeface="Arial"/>
              <a:buNone/>
            </a:pPr>
            <a:r>
              <a:rPr lang="en" sz="1000" dirty="0"/>
              <a:t>1 - Lacking	2	4%</a:t>
            </a:r>
            <a:endParaRPr sz="1000" dirty="0"/>
          </a:p>
          <a:p>
            <a:pPr marL="0" lvl="0" indent="0" algn="l" rtl="0">
              <a:spcBef>
                <a:spcPts val="0"/>
              </a:spcBef>
              <a:spcAft>
                <a:spcPts val="0"/>
              </a:spcAft>
              <a:buClr>
                <a:schemeClr val="dk1"/>
              </a:buClr>
              <a:buSzPts val="1100"/>
              <a:buFont typeface="Arial"/>
              <a:buNone/>
            </a:pPr>
            <a:r>
              <a:rPr lang="en" sz="1000" dirty="0"/>
              <a:t>2	5	10%</a:t>
            </a:r>
            <a:endParaRPr sz="1000" dirty="0"/>
          </a:p>
          <a:p>
            <a:pPr marL="0" lvl="0" indent="0" algn="l" rtl="0">
              <a:spcBef>
                <a:spcPts val="0"/>
              </a:spcBef>
              <a:spcAft>
                <a:spcPts val="0"/>
              </a:spcAft>
              <a:buClr>
                <a:schemeClr val="dk1"/>
              </a:buClr>
              <a:buSzPts val="1100"/>
              <a:buFont typeface="Arial"/>
              <a:buNone/>
            </a:pPr>
            <a:r>
              <a:rPr lang="en" sz="1000" dirty="0"/>
              <a:t>3	7	14%</a:t>
            </a:r>
            <a:endParaRPr sz="1000" dirty="0"/>
          </a:p>
          <a:p>
            <a:pPr marL="0" lvl="0" indent="0" algn="l" rtl="0">
              <a:spcBef>
                <a:spcPts val="0"/>
              </a:spcBef>
              <a:spcAft>
                <a:spcPts val="0"/>
              </a:spcAft>
              <a:buClr>
                <a:schemeClr val="dk1"/>
              </a:buClr>
              <a:buSzPts val="1100"/>
              <a:buFont typeface="Arial"/>
              <a:buNone/>
            </a:pPr>
            <a:r>
              <a:rPr lang="en" sz="1000" dirty="0"/>
              <a:t>4	20	40%</a:t>
            </a:r>
            <a:endParaRPr sz="1000" dirty="0"/>
          </a:p>
          <a:p>
            <a:pPr marL="0" lvl="0" indent="0" algn="l" rtl="0">
              <a:spcBef>
                <a:spcPts val="0"/>
              </a:spcBef>
              <a:spcAft>
                <a:spcPts val="0"/>
              </a:spcAft>
              <a:buNone/>
            </a:pPr>
            <a:r>
              <a:rPr lang="en" sz="1000" dirty="0"/>
              <a:t>5 - Great	16	32%</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 sz="1000" dirty="0"/>
              <a:t>Post-launch data:</a:t>
            </a:r>
            <a:endParaRPr sz="1000" dirty="0"/>
          </a:p>
          <a:p>
            <a:pPr marL="0" lvl="0" indent="0" algn="l" rtl="0">
              <a:spcBef>
                <a:spcPts val="0"/>
              </a:spcBef>
              <a:spcAft>
                <a:spcPts val="0"/>
              </a:spcAft>
              <a:buNone/>
            </a:pPr>
            <a:r>
              <a:rPr lang="en" sz="1000" dirty="0"/>
              <a:t>1 - Lacking	1	2%</a:t>
            </a:r>
            <a:endParaRPr sz="1000" dirty="0"/>
          </a:p>
          <a:p>
            <a:pPr marL="0" lvl="0" indent="0" algn="l" rtl="0">
              <a:spcBef>
                <a:spcPts val="0"/>
              </a:spcBef>
              <a:spcAft>
                <a:spcPts val="0"/>
              </a:spcAft>
              <a:buNone/>
            </a:pPr>
            <a:r>
              <a:rPr lang="en" sz="1000" dirty="0"/>
              <a:t>2	2	4%</a:t>
            </a:r>
            <a:endParaRPr sz="1000" dirty="0"/>
          </a:p>
          <a:p>
            <a:pPr marL="0" lvl="0" indent="0" algn="l" rtl="0">
              <a:spcBef>
                <a:spcPts val="0"/>
              </a:spcBef>
              <a:spcAft>
                <a:spcPts val="0"/>
              </a:spcAft>
              <a:buNone/>
            </a:pPr>
            <a:r>
              <a:rPr lang="en" sz="1000" dirty="0"/>
              <a:t>3	4	8%</a:t>
            </a:r>
            <a:endParaRPr sz="1000" dirty="0"/>
          </a:p>
          <a:p>
            <a:pPr marL="0" lvl="0" indent="0" algn="l" rtl="0">
              <a:spcBef>
                <a:spcPts val="0"/>
              </a:spcBef>
              <a:spcAft>
                <a:spcPts val="0"/>
              </a:spcAft>
              <a:buNone/>
            </a:pPr>
            <a:r>
              <a:rPr lang="en" sz="1000" dirty="0"/>
              <a:t>4	22	44%</a:t>
            </a:r>
            <a:endParaRPr sz="1000" dirty="0"/>
          </a:p>
          <a:p>
            <a:pPr marL="0" lvl="0" indent="0" algn="l" rtl="0">
              <a:spcBef>
                <a:spcPts val="0"/>
              </a:spcBef>
              <a:spcAft>
                <a:spcPts val="0"/>
              </a:spcAft>
              <a:buNone/>
            </a:pPr>
            <a:r>
              <a:rPr lang="en" sz="1000" dirty="0"/>
              <a:t>5 - Great	21	42%</a:t>
            </a:r>
            <a:endParaRPr sz="1000" dirty="0"/>
          </a:p>
          <a:p>
            <a:pPr marL="0" lvl="0" indent="0" algn="l" rtl="0">
              <a:spcBef>
                <a:spcPts val="0"/>
              </a:spcBef>
              <a:spcAft>
                <a:spcPts val="0"/>
              </a:spcAft>
              <a:buClr>
                <a:schemeClr val="dk1"/>
              </a:buClr>
              <a:buSzPts val="1100"/>
              <a:buFont typeface="Arial"/>
              <a:buNone/>
            </a:pPr>
            <a:endParaRPr sz="1000" dirty="0"/>
          </a:p>
          <a:p>
            <a:pPr marL="0" lvl="0" indent="0" algn="l" rtl="0">
              <a:spcBef>
                <a:spcPts val="0"/>
              </a:spcBef>
              <a:spcAft>
                <a:spcPts val="0"/>
              </a:spcAft>
              <a:buNone/>
            </a:pPr>
            <a:endParaRPr sz="10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0414877a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0414877a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This is a chart of Sauce &amp; Spoon revenue, showing that after tablet implementation, revenue increased. December revenue was up to 20% over September’s monthly revenue.</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 sz="1000" dirty="0"/>
              <a:t>Sales data:</a:t>
            </a:r>
            <a:endParaRPr sz="1000" dirty="0"/>
          </a:p>
          <a:p>
            <a:pPr marL="0" lvl="0" indent="0" algn="l" rtl="0">
              <a:lnSpc>
                <a:spcPct val="115000"/>
              </a:lnSpc>
              <a:spcBef>
                <a:spcPts val="0"/>
              </a:spcBef>
              <a:spcAft>
                <a:spcPts val="0"/>
              </a:spcAft>
              <a:buNone/>
            </a:pPr>
            <a:r>
              <a:rPr lang="en" sz="1000" dirty="0"/>
              <a:t>October</a:t>
            </a:r>
            <a:endParaRPr sz="1000" dirty="0"/>
          </a:p>
          <a:p>
            <a:pPr marL="0" lvl="0" indent="0" algn="l" rtl="0">
              <a:lnSpc>
                <a:spcPct val="115000"/>
              </a:lnSpc>
              <a:spcBef>
                <a:spcPts val="0"/>
              </a:spcBef>
              <a:spcAft>
                <a:spcPts val="0"/>
              </a:spcAft>
              <a:buNone/>
            </a:pPr>
            <a:r>
              <a:rPr lang="en" sz="1000" dirty="0"/>
              <a:t>$61,000.00</a:t>
            </a:r>
            <a:endParaRPr sz="1000" dirty="0"/>
          </a:p>
          <a:p>
            <a:pPr marL="0" lvl="0" indent="0" algn="l" rtl="0">
              <a:lnSpc>
                <a:spcPct val="115000"/>
              </a:lnSpc>
              <a:spcBef>
                <a:spcPts val="0"/>
              </a:spcBef>
              <a:spcAft>
                <a:spcPts val="0"/>
              </a:spcAft>
              <a:buNone/>
            </a:pPr>
            <a:r>
              <a:rPr lang="en" sz="1000" dirty="0"/>
              <a:t>November</a:t>
            </a:r>
            <a:endParaRPr sz="1000" dirty="0"/>
          </a:p>
          <a:p>
            <a:pPr marL="0" lvl="0" indent="0" algn="l" rtl="0">
              <a:lnSpc>
                <a:spcPct val="115000"/>
              </a:lnSpc>
              <a:spcBef>
                <a:spcPts val="0"/>
              </a:spcBef>
              <a:spcAft>
                <a:spcPts val="0"/>
              </a:spcAft>
              <a:buNone/>
            </a:pPr>
            <a:r>
              <a:rPr lang="en" sz="1000" dirty="0"/>
              <a:t>$62,000.00</a:t>
            </a:r>
            <a:endParaRPr sz="1000" dirty="0"/>
          </a:p>
          <a:p>
            <a:pPr marL="0" lvl="0" indent="0" algn="l" rtl="0">
              <a:lnSpc>
                <a:spcPct val="115000"/>
              </a:lnSpc>
              <a:spcBef>
                <a:spcPts val="0"/>
              </a:spcBef>
              <a:spcAft>
                <a:spcPts val="0"/>
              </a:spcAft>
              <a:buNone/>
            </a:pPr>
            <a:r>
              <a:rPr lang="en" sz="1000" dirty="0"/>
              <a:t>December</a:t>
            </a:r>
            <a:endParaRPr sz="1000" dirty="0"/>
          </a:p>
          <a:p>
            <a:pPr marL="0" lvl="0" indent="0" algn="l" rtl="0">
              <a:lnSpc>
                <a:spcPct val="115000"/>
              </a:lnSpc>
              <a:spcBef>
                <a:spcPts val="0"/>
              </a:spcBef>
              <a:spcAft>
                <a:spcPts val="0"/>
              </a:spcAft>
              <a:buNone/>
            </a:pPr>
            <a:r>
              <a:rPr lang="en" sz="1000" dirty="0"/>
              <a:t>$62,000.00</a:t>
            </a:r>
            <a:endParaRPr sz="1000" dirty="0"/>
          </a:p>
          <a:p>
            <a:pPr marL="0" lvl="0" indent="0" algn="l" rtl="0">
              <a:lnSpc>
                <a:spcPct val="115000"/>
              </a:lnSpc>
              <a:spcBef>
                <a:spcPts val="0"/>
              </a:spcBef>
              <a:spcAft>
                <a:spcPts val="0"/>
              </a:spcAft>
              <a:buNone/>
            </a:pPr>
            <a:r>
              <a:rPr lang="en" sz="1000" dirty="0"/>
              <a:t>January</a:t>
            </a:r>
            <a:endParaRPr sz="1000" dirty="0"/>
          </a:p>
          <a:p>
            <a:pPr marL="0" lvl="0" indent="0" algn="l" rtl="0">
              <a:lnSpc>
                <a:spcPct val="115000"/>
              </a:lnSpc>
              <a:spcBef>
                <a:spcPts val="0"/>
              </a:spcBef>
              <a:spcAft>
                <a:spcPts val="0"/>
              </a:spcAft>
              <a:buNone/>
            </a:pPr>
            <a:r>
              <a:rPr lang="en" sz="1000" dirty="0"/>
              <a:t>$63,000.00</a:t>
            </a:r>
            <a:endParaRPr sz="1000" dirty="0"/>
          </a:p>
          <a:p>
            <a:pPr marL="0" lvl="0" indent="0" algn="l" rtl="0">
              <a:lnSpc>
                <a:spcPct val="115000"/>
              </a:lnSpc>
              <a:spcBef>
                <a:spcPts val="0"/>
              </a:spcBef>
              <a:spcAft>
                <a:spcPts val="0"/>
              </a:spcAft>
              <a:buNone/>
            </a:pPr>
            <a:r>
              <a:rPr lang="en" sz="1000" dirty="0"/>
              <a:t>February</a:t>
            </a:r>
            <a:endParaRPr sz="1000" dirty="0"/>
          </a:p>
          <a:p>
            <a:pPr marL="0" lvl="0" indent="0" algn="l" rtl="0">
              <a:lnSpc>
                <a:spcPct val="115000"/>
              </a:lnSpc>
              <a:spcBef>
                <a:spcPts val="0"/>
              </a:spcBef>
              <a:spcAft>
                <a:spcPts val="0"/>
              </a:spcAft>
              <a:buNone/>
            </a:pPr>
            <a:r>
              <a:rPr lang="en" sz="1000" dirty="0"/>
              <a:t>$64,000.00</a:t>
            </a:r>
            <a:endParaRPr sz="1000" dirty="0"/>
          </a:p>
          <a:p>
            <a:pPr marL="0" lvl="0" indent="0" algn="l" rtl="0">
              <a:lnSpc>
                <a:spcPct val="115000"/>
              </a:lnSpc>
              <a:spcBef>
                <a:spcPts val="0"/>
              </a:spcBef>
              <a:spcAft>
                <a:spcPts val="0"/>
              </a:spcAft>
              <a:buNone/>
            </a:pPr>
            <a:r>
              <a:rPr lang="en" sz="1000" dirty="0"/>
              <a:t>March</a:t>
            </a:r>
            <a:endParaRPr sz="1000" dirty="0"/>
          </a:p>
          <a:p>
            <a:pPr marL="0" lvl="0" indent="0" algn="l" rtl="0">
              <a:lnSpc>
                <a:spcPct val="115000"/>
              </a:lnSpc>
              <a:spcBef>
                <a:spcPts val="0"/>
              </a:spcBef>
              <a:spcAft>
                <a:spcPts val="0"/>
              </a:spcAft>
              <a:buNone/>
            </a:pPr>
            <a:r>
              <a:rPr lang="en" sz="1000" dirty="0"/>
              <a:t>$61,000.00</a:t>
            </a:r>
            <a:endParaRPr sz="1000" dirty="0"/>
          </a:p>
          <a:p>
            <a:pPr marL="0" lvl="0" indent="0" algn="l" rtl="0">
              <a:lnSpc>
                <a:spcPct val="115000"/>
              </a:lnSpc>
              <a:spcBef>
                <a:spcPts val="0"/>
              </a:spcBef>
              <a:spcAft>
                <a:spcPts val="0"/>
              </a:spcAft>
              <a:buNone/>
            </a:pPr>
            <a:r>
              <a:rPr lang="en" sz="1000" dirty="0"/>
              <a:t>April</a:t>
            </a:r>
            <a:endParaRPr sz="1000" dirty="0"/>
          </a:p>
          <a:p>
            <a:pPr marL="0" lvl="0" indent="0" algn="l" rtl="0">
              <a:lnSpc>
                <a:spcPct val="115000"/>
              </a:lnSpc>
              <a:spcBef>
                <a:spcPts val="0"/>
              </a:spcBef>
              <a:spcAft>
                <a:spcPts val="0"/>
              </a:spcAft>
              <a:buNone/>
            </a:pPr>
            <a:r>
              <a:rPr lang="en" sz="1000" dirty="0"/>
              <a:t>$65,000.00</a:t>
            </a:r>
            <a:endParaRPr sz="1000" dirty="0"/>
          </a:p>
          <a:p>
            <a:pPr marL="0" lvl="0" indent="0" algn="l" rtl="0">
              <a:lnSpc>
                <a:spcPct val="115000"/>
              </a:lnSpc>
              <a:spcBef>
                <a:spcPts val="0"/>
              </a:spcBef>
              <a:spcAft>
                <a:spcPts val="0"/>
              </a:spcAft>
              <a:buNone/>
            </a:pPr>
            <a:r>
              <a:rPr lang="en" sz="1000" dirty="0"/>
              <a:t>May</a:t>
            </a:r>
            <a:endParaRPr sz="1000" dirty="0"/>
          </a:p>
          <a:p>
            <a:pPr marL="0" lvl="0" indent="0" algn="l" rtl="0">
              <a:lnSpc>
                <a:spcPct val="115000"/>
              </a:lnSpc>
              <a:spcBef>
                <a:spcPts val="0"/>
              </a:spcBef>
              <a:spcAft>
                <a:spcPts val="0"/>
              </a:spcAft>
              <a:buNone/>
            </a:pPr>
            <a:r>
              <a:rPr lang="en" sz="1000" dirty="0"/>
              <a:t>$70,000.00</a:t>
            </a:r>
            <a:endParaRPr sz="1000" dirty="0"/>
          </a:p>
          <a:p>
            <a:pPr marL="0" lvl="0" indent="0" algn="l" rtl="0">
              <a:lnSpc>
                <a:spcPct val="115000"/>
              </a:lnSpc>
              <a:spcBef>
                <a:spcPts val="0"/>
              </a:spcBef>
              <a:spcAft>
                <a:spcPts val="0"/>
              </a:spcAft>
              <a:buNone/>
            </a:pPr>
            <a:r>
              <a:rPr lang="en" sz="1000" dirty="0"/>
              <a:t>June</a:t>
            </a:r>
            <a:endParaRPr sz="1000" dirty="0"/>
          </a:p>
          <a:p>
            <a:pPr marL="0" lvl="0" indent="0" algn="l" rtl="0">
              <a:lnSpc>
                <a:spcPct val="115000"/>
              </a:lnSpc>
              <a:spcBef>
                <a:spcPts val="0"/>
              </a:spcBef>
              <a:spcAft>
                <a:spcPts val="0"/>
              </a:spcAft>
              <a:buNone/>
            </a:pPr>
            <a:r>
              <a:rPr lang="en" sz="1000" dirty="0">
                <a:solidFill>
                  <a:schemeClr val="dk1"/>
                </a:solidFill>
              </a:rPr>
              <a:t>$75,000.00</a:t>
            </a:r>
            <a:endParaRPr sz="1000" dirty="0"/>
          </a:p>
          <a:p>
            <a:pPr marL="0" lvl="0" indent="0" algn="l" rtl="0">
              <a:spcBef>
                <a:spcPts val="0"/>
              </a:spcBef>
              <a:spcAft>
                <a:spcPts val="0"/>
              </a:spcAft>
              <a:buNone/>
            </a:pPr>
            <a:r>
              <a:rPr lang="en" sz="1000" dirty="0"/>
              <a:t>July</a:t>
            </a:r>
            <a:endParaRPr sz="1000" dirty="0"/>
          </a:p>
          <a:p>
            <a:pPr marL="0" lvl="0" indent="0" algn="l" rtl="0">
              <a:spcBef>
                <a:spcPts val="0"/>
              </a:spcBef>
              <a:spcAft>
                <a:spcPts val="0"/>
              </a:spcAft>
              <a:buNone/>
            </a:pPr>
            <a:r>
              <a:rPr lang="en" sz="1000" dirty="0">
                <a:solidFill>
                  <a:schemeClr val="dk1"/>
                </a:solidFill>
              </a:rPr>
              <a:t>$78,000.00</a:t>
            </a:r>
            <a:endParaRPr sz="1000" dirty="0"/>
          </a:p>
          <a:p>
            <a:pPr marL="0" lvl="0" indent="0" algn="l" rtl="0">
              <a:spcBef>
                <a:spcPts val="0"/>
              </a:spcBef>
              <a:spcAft>
                <a:spcPts val="0"/>
              </a:spcAft>
              <a:buNone/>
            </a:pPr>
            <a:endParaRPr sz="1000" dirty="0"/>
          </a:p>
          <a:p>
            <a:pPr marL="0" lvl="0" indent="0" algn="l" rtl="0">
              <a:spcBef>
                <a:spcPts val="0"/>
              </a:spcBef>
              <a:spcAft>
                <a:spcPts val="0"/>
              </a:spcAft>
              <a:buClr>
                <a:schemeClr val="dk1"/>
              </a:buClr>
              <a:buSzPts val="1100"/>
              <a:buFont typeface="Arial"/>
              <a:buNone/>
            </a:pPr>
            <a:endParaRPr sz="1000" dirty="0"/>
          </a:p>
          <a:p>
            <a:pPr marL="0" lvl="0" indent="0" algn="l" rtl="0">
              <a:spcBef>
                <a:spcPts val="0"/>
              </a:spcBef>
              <a:spcAft>
                <a:spcPts val="0"/>
              </a:spcAft>
              <a:buNone/>
            </a:pPr>
            <a:endParaRPr sz="10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1687363f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1687363f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5818E"/>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73763"/>
              </a:solidFill>
            </a:endParaRPr>
          </a:p>
        </p:txBody>
      </p:sp>
      <p:sp>
        <p:nvSpPr>
          <p:cNvPr id="88" name="Google Shape;88;p13"/>
          <p:cNvSpPr txBox="1">
            <a:spLocks noGrp="1"/>
          </p:cNvSpPr>
          <p:nvPr>
            <p:ph type="ctrTitle" idx="4294967295"/>
          </p:nvPr>
        </p:nvSpPr>
        <p:spPr>
          <a:xfrm>
            <a:off x="788700" y="1230275"/>
            <a:ext cx="8355300" cy="808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marL="0" lvl="0" indent="0" algn="ctr" rtl="0">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a:spLocks noGrp="1"/>
          </p:cNvSpPr>
          <p:nvPr>
            <p:ph type="subTitle" idx="4294967295"/>
          </p:nvPr>
        </p:nvSpPr>
        <p:spPr>
          <a:xfrm>
            <a:off x="788775" y="2327125"/>
            <a:ext cx="8355300" cy="54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000">
                <a:solidFill>
                  <a:srgbClr val="FFFFFF"/>
                </a:solidFill>
                <a:latin typeface="Arial"/>
                <a:ea typeface="Arial"/>
                <a:cs typeface="Arial"/>
                <a:sym typeface="Arial"/>
              </a:rPr>
              <a:t>Impact 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727650" y="547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34343"/>
                </a:solidFill>
                <a:latin typeface="Arial"/>
                <a:ea typeface="Arial"/>
                <a:cs typeface="Arial"/>
                <a:sym typeface="Arial"/>
              </a:rPr>
              <a:t>Next Steps: Looking Forward</a:t>
            </a:r>
            <a:endParaRPr dirty="0">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extLst>
              <p:ext uri="{D42A27DB-BD31-4B8C-83A1-F6EECF244321}">
                <p14:modId xmlns:p14="http://schemas.microsoft.com/office/powerpoint/2010/main" val="1356261302"/>
              </p:ext>
            </p:extLst>
          </p:nvPr>
        </p:nvGraphicFramePr>
        <p:xfrm>
          <a:off x="952500" y="1527195"/>
          <a:ext cx="7239000" cy="3013875"/>
        </p:xfrm>
        <a:graphic>
          <a:graphicData uri="http://schemas.openxmlformats.org/drawingml/2006/table">
            <a:tbl>
              <a:tblPr>
                <a:noFill/>
                <a:tableStyleId>{B6B0117D-BA7E-483E-ADCC-2A36754AD735}</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43825">
                <a:tc>
                  <a:txBody>
                    <a:bodyPr/>
                    <a:lstStyle/>
                    <a:p>
                      <a:pPr marL="0" lvl="0" indent="0" algn="ctr" rtl="0">
                        <a:spcBef>
                          <a:spcPts val="0"/>
                        </a:spcBef>
                        <a:spcAft>
                          <a:spcPts val="0"/>
                        </a:spcAft>
                        <a:buNone/>
                      </a:pPr>
                      <a:r>
                        <a:rPr lang="en" sz="1700" b="1" dirty="0"/>
                        <a:t>Initiative</a:t>
                      </a:r>
                      <a:endParaRPr sz="1700" b="1" dirty="0"/>
                    </a:p>
                  </a:txBody>
                  <a:tcPr marL="91425" marR="91425" marT="91425" marB="91425" anchor="ctr">
                    <a:solidFill>
                      <a:srgbClr val="D9D9D9"/>
                    </a:solidFill>
                  </a:tcPr>
                </a:tc>
                <a:tc>
                  <a:txBody>
                    <a:bodyPr/>
                    <a:lstStyle/>
                    <a:p>
                      <a:pPr marL="0" lvl="0" indent="0" algn="ctr" rtl="0">
                        <a:spcBef>
                          <a:spcPts val="0"/>
                        </a:spcBef>
                        <a:spcAft>
                          <a:spcPts val="0"/>
                        </a:spcAft>
                        <a:buNone/>
                      </a:pPr>
                      <a:r>
                        <a:rPr lang="en" sz="1700" b="1" dirty="0"/>
                        <a:t>Action</a:t>
                      </a:r>
                      <a:endParaRPr sz="1700" b="1" dirty="0"/>
                    </a:p>
                  </a:txBody>
                  <a:tcPr marL="91425" marR="91425" marT="91425" marB="91425" anchor="ctr">
                    <a:solidFill>
                      <a:srgbClr val="D9D9D9"/>
                    </a:solidFill>
                  </a:tcPr>
                </a:tc>
                <a:tc>
                  <a:txBody>
                    <a:bodyPr/>
                    <a:lstStyle/>
                    <a:p>
                      <a:pPr marL="0" lvl="0" indent="0" algn="ctr" rtl="0">
                        <a:spcBef>
                          <a:spcPts val="0"/>
                        </a:spcBef>
                        <a:spcAft>
                          <a:spcPts val="0"/>
                        </a:spcAft>
                        <a:buNone/>
                      </a:pPr>
                      <a:r>
                        <a:rPr lang="en" sz="1700" b="1" dirty="0"/>
                        <a:t>Date</a:t>
                      </a:r>
                      <a:endParaRPr sz="1700" b="1" dirty="0"/>
                    </a:p>
                  </a:txBody>
                  <a:tcPr marL="91425" marR="91425" marT="91425" marB="91425" anchor="ctr">
                    <a:solidFill>
                      <a:srgbClr val="D9D9D9"/>
                    </a:solidFill>
                  </a:tcPr>
                </a:tc>
                <a:extLst>
                  <a:ext uri="{0D108BD9-81ED-4DB2-BD59-A6C34878D82A}">
                    <a16:rowId xmlns:a16="http://schemas.microsoft.com/office/drawing/2014/main" val="10000"/>
                  </a:ext>
                </a:extLst>
              </a:tr>
              <a:tr h="680150">
                <a:tc>
                  <a:txBody>
                    <a:bodyPr/>
                    <a:lstStyle/>
                    <a:p>
                      <a:pPr marL="0" lvl="0" indent="0" algn="l" rtl="0">
                        <a:spcBef>
                          <a:spcPts val="0"/>
                        </a:spcBef>
                        <a:spcAft>
                          <a:spcPts val="0"/>
                        </a:spcAft>
                        <a:buNone/>
                      </a:pPr>
                      <a:r>
                        <a:rPr lang="en" sz="1300" dirty="0"/>
                        <a:t>Implement tablets in more locations</a:t>
                      </a:r>
                      <a:endParaRPr sz="1300" dirty="0"/>
                    </a:p>
                  </a:txBody>
                  <a:tcPr marL="91425" marR="91425" marT="91425" marB="91425"/>
                </a:tc>
                <a:tc>
                  <a:txBody>
                    <a:bodyPr/>
                    <a:lstStyle/>
                    <a:p>
                      <a:pPr marL="0" lvl="0" indent="0" algn="l" rtl="0">
                        <a:spcBef>
                          <a:spcPts val="0"/>
                        </a:spcBef>
                        <a:spcAft>
                          <a:spcPts val="0"/>
                        </a:spcAft>
                        <a:buNone/>
                      </a:pPr>
                      <a:r>
                        <a:rPr lang="en" sz="1300" dirty="0"/>
                        <a:t>Create new project plan for new location installation</a:t>
                      </a:r>
                      <a:endParaRPr sz="1300" dirty="0"/>
                    </a:p>
                  </a:txBody>
                  <a:tcPr marL="91425" marR="91425" marT="91425" marB="91425"/>
                </a:tc>
                <a:tc>
                  <a:txBody>
                    <a:bodyPr/>
                    <a:lstStyle/>
                    <a:p>
                      <a:pPr marL="0" lvl="0" indent="0" algn="l" rtl="0">
                        <a:spcBef>
                          <a:spcPts val="0"/>
                        </a:spcBef>
                        <a:spcAft>
                          <a:spcPts val="0"/>
                        </a:spcAft>
                        <a:buNone/>
                      </a:pPr>
                      <a:r>
                        <a:rPr lang="en" sz="1300"/>
                        <a:t>Q2</a:t>
                      </a:r>
                      <a:endParaRPr sz="1300"/>
                    </a:p>
                  </a:txBody>
                  <a:tcPr marL="91425" marR="91425" marT="91425" marB="91425"/>
                </a:tc>
                <a:extLst>
                  <a:ext uri="{0D108BD9-81ED-4DB2-BD59-A6C34878D82A}">
                    <a16:rowId xmlns:a16="http://schemas.microsoft.com/office/drawing/2014/main" val="10001"/>
                  </a:ext>
                </a:extLst>
              </a:tr>
              <a:tr h="844950">
                <a:tc>
                  <a:txBody>
                    <a:bodyPr/>
                    <a:lstStyle/>
                    <a:p>
                      <a:pPr marL="0" lvl="0" indent="0" algn="l" rtl="0">
                        <a:spcBef>
                          <a:spcPts val="0"/>
                        </a:spcBef>
                        <a:spcAft>
                          <a:spcPts val="0"/>
                        </a:spcAft>
                        <a:buNone/>
                      </a:pPr>
                      <a:r>
                        <a:rPr lang="en" sz="1300" dirty="0"/>
                        <a:t>Continue to track customer experience and satisfaction</a:t>
                      </a:r>
                      <a:endParaRPr sz="1300" dirty="0"/>
                    </a:p>
                  </a:txBody>
                  <a:tcPr marL="91425" marR="91425" marT="91425" marB="91425"/>
                </a:tc>
                <a:tc>
                  <a:txBody>
                    <a:bodyPr/>
                    <a:lstStyle/>
                    <a:p>
                      <a:pPr marL="0" lvl="0" indent="0" algn="l" rtl="0">
                        <a:spcBef>
                          <a:spcPts val="0"/>
                        </a:spcBef>
                        <a:spcAft>
                          <a:spcPts val="0"/>
                        </a:spcAft>
                        <a:buNone/>
                      </a:pPr>
                      <a:r>
                        <a:rPr lang="en" sz="1300" dirty="0"/>
                        <a:t>Continue surveying/</a:t>
                      </a:r>
                      <a:endParaRPr sz="1300" dirty="0"/>
                    </a:p>
                    <a:p>
                      <a:pPr marL="0" lvl="0" indent="0" algn="l" rtl="0">
                        <a:spcBef>
                          <a:spcPts val="0"/>
                        </a:spcBef>
                        <a:spcAft>
                          <a:spcPts val="0"/>
                        </a:spcAft>
                        <a:buNone/>
                      </a:pPr>
                      <a:r>
                        <a:rPr lang="en" sz="1300" dirty="0"/>
                        <a:t>gathering data through various means</a:t>
                      </a:r>
                      <a:endParaRPr sz="1300" dirty="0"/>
                    </a:p>
                  </a:txBody>
                  <a:tcPr marL="91425" marR="91425" marT="91425" marB="91425"/>
                </a:tc>
                <a:tc>
                  <a:txBody>
                    <a:bodyPr/>
                    <a:lstStyle/>
                    <a:p>
                      <a:pPr marL="0" lvl="0" indent="0" algn="l" rtl="0">
                        <a:spcBef>
                          <a:spcPts val="0"/>
                        </a:spcBef>
                        <a:spcAft>
                          <a:spcPts val="0"/>
                        </a:spcAft>
                        <a:buNone/>
                      </a:pPr>
                      <a:r>
                        <a:rPr lang="en" sz="1300"/>
                        <a:t>Ongoing</a:t>
                      </a:r>
                      <a:endParaRPr sz="1300"/>
                    </a:p>
                  </a:txBody>
                  <a:tcPr marL="91425" marR="91425" marT="91425" marB="91425"/>
                </a:tc>
                <a:extLst>
                  <a:ext uri="{0D108BD9-81ED-4DB2-BD59-A6C34878D82A}">
                    <a16:rowId xmlns:a16="http://schemas.microsoft.com/office/drawing/2014/main" val="10002"/>
                  </a:ext>
                </a:extLst>
              </a:tr>
              <a:tr h="844950">
                <a:tc>
                  <a:txBody>
                    <a:bodyPr/>
                    <a:lstStyle/>
                    <a:p>
                      <a:pPr marL="0" lvl="0" indent="0" algn="l" rtl="0">
                        <a:spcBef>
                          <a:spcPts val="0"/>
                        </a:spcBef>
                        <a:spcAft>
                          <a:spcPts val="0"/>
                        </a:spcAft>
                        <a:buNone/>
                      </a:pPr>
                      <a:r>
                        <a:rPr lang="en" sz="1300" dirty="0"/>
                        <a:t>Expand tablet features</a:t>
                      </a:r>
                      <a:endParaRPr sz="1300" dirty="0"/>
                    </a:p>
                  </a:txBody>
                  <a:tcPr marL="91425" marR="91425" marT="91425" marB="91425"/>
                </a:tc>
                <a:tc>
                  <a:txBody>
                    <a:bodyPr/>
                    <a:lstStyle/>
                    <a:p>
                      <a:pPr marL="0" lvl="0" indent="0" algn="l" rtl="0">
                        <a:spcBef>
                          <a:spcPts val="0"/>
                        </a:spcBef>
                        <a:spcAft>
                          <a:spcPts val="0"/>
                        </a:spcAft>
                        <a:buNone/>
                      </a:pPr>
                      <a:r>
                        <a:rPr lang="en" sz="1300" dirty="0"/>
                        <a:t>Investigate new features like social media integration, reservations, videos, etc.</a:t>
                      </a:r>
                      <a:endParaRPr sz="1300" dirty="0"/>
                    </a:p>
                  </a:txBody>
                  <a:tcPr marL="91425" marR="91425" marT="91425" marB="91425"/>
                </a:tc>
                <a:tc>
                  <a:txBody>
                    <a:bodyPr/>
                    <a:lstStyle/>
                    <a:p>
                      <a:pPr marL="0" lvl="0" indent="0" algn="l" rtl="0">
                        <a:spcBef>
                          <a:spcPts val="0"/>
                        </a:spcBef>
                        <a:spcAft>
                          <a:spcPts val="0"/>
                        </a:spcAft>
                        <a:buNone/>
                      </a:pPr>
                      <a:r>
                        <a:rPr lang="en" sz="1300" dirty="0"/>
                        <a:t>Q4</a:t>
                      </a:r>
                      <a:endParaRPr sz="130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7D82"/>
        </a:solidFill>
        <a:effectLst/>
      </p:bgPr>
    </p:bg>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marL="457200" lvl="0" indent="-374650" algn="l" rtl="0">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7650" y="561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Executive Summary</a:t>
            </a:r>
            <a:endParaRPr>
              <a:solidFill>
                <a:srgbClr val="434343"/>
              </a:solidFill>
              <a:latin typeface="Arial"/>
              <a:ea typeface="Arial"/>
              <a:cs typeface="Arial"/>
              <a:sym typeface="Arial"/>
            </a:endParaRPr>
          </a:p>
        </p:txBody>
      </p:sp>
      <p:sp>
        <p:nvSpPr>
          <p:cNvPr id="96" name="Google Shape;96;p14"/>
          <p:cNvSpPr txBox="1">
            <a:spLocks noGrp="1"/>
          </p:cNvSpPr>
          <p:nvPr>
            <p:ph type="body" idx="1"/>
          </p:nvPr>
        </p:nvSpPr>
        <p:spPr>
          <a:xfrm>
            <a:off x="769500" y="1598525"/>
            <a:ext cx="7688700" cy="30828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sz="2000" b="0" i="0" dirty="0">
                <a:solidFill>
                  <a:srgbClr val="374151"/>
                </a:solidFill>
                <a:effectLst/>
                <a:latin typeface="Söhne"/>
              </a:rPr>
              <a:t>The Sauce &amp; Spoon tablet project aimed to enhance the dining experience and streamline operations through the implementation of tablet ordering systems. </a:t>
            </a:r>
          </a:p>
          <a:p>
            <a:pPr marL="0" lvl="0" indent="0" algn="just" rtl="0">
              <a:spcBef>
                <a:spcPts val="0"/>
              </a:spcBef>
              <a:spcAft>
                <a:spcPts val="1200"/>
              </a:spcAft>
              <a:buNone/>
            </a:pPr>
            <a:r>
              <a:rPr lang="en-US" sz="2000" b="0" i="0" dirty="0">
                <a:solidFill>
                  <a:srgbClr val="374151"/>
                </a:solidFill>
                <a:effectLst/>
                <a:latin typeface="Söhne"/>
              </a:rPr>
              <a:t>The project successfully fulfilled the vision of improving customer satisfaction, reducing table turn time, and increasing sales.</a:t>
            </a:r>
            <a:endParaRPr lang="en-MY" sz="1400" dirty="0">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7650" y="561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Executive Summary</a:t>
            </a:r>
            <a:endParaRPr>
              <a:solidFill>
                <a:srgbClr val="434343"/>
              </a:solidFill>
              <a:latin typeface="Arial"/>
              <a:ea typeface="Arial"/>
              <a:cs typeface="Arial"/>
              <a:sym typeface="Arial"/>
            </a:endParaRPr>
          </a:p>
        </p:txBody>
      </p:sp>
      <p:sp>
        <p:nvSpPr>
          <p:cNvPr id="96" name="Google Shape;96;p14"/>
          <p:cNvSpPr txBox="1">
            <a:spLocks noGrp="1"/>
          </p:cNvSpPr>
          <p:nvPr>
            <p:ph type="body" idx="1"/>
          </p:nvPr>
        </p:nvSpPr>
        <p:spPr>
          <a:xfrm>
            <a:off x="577971" y="1598525"/>
            <a:ext cx="7880230" cy="3082800"/>
          </a:xfrm>
          <a:prstGeom prst="rect">
            <a:avLst/>
          </a:prstGeom>
        </p:spPr>
        <p:txBody>
          <a:bodyPr spcFirstLastPara="1" wrap="square" lIns="91425" tIns="91425" rIns="91425" bIns="91425" anchor="t" anchorCtr="0">
            <a:normAutofit fontScale="77500" lnSpcReduction="20000"/>
          </a:bodyPr>
          <a:lstStyle/>
          <a:p>
            <a:pPr marL="146050" indent="0" algn="l">
              <a:lnSpc>
                <a:spcPct val="129000"/>
              </a:lnSpc>
              <a:spcAft>
                <a:spcPts val="600"/>
              </a:spcAft>
              <a:buNone/>
            </a:pPr>
            <a:r>
              <a:rPr lang="en-US" sz="2000" b="0" i="0" dirty="0">
                <a:solidFill>
                  <a:srgbClr val="374151"/>
                </a:solidFill>
                <a:effectLst/>
                <a:latin typeface="Söhne"/>
              </a:rPr>
              <a:t>Key Accomplishments:</a:t>
            </a:r>
          </a:p>
          <a:p>
            <a:pPr algn="l">
              <a:lnSpc>
                <a:spcPct val="129000"/>
              </a:lnSpc>
              <a:buFont typeface="+mj-lt"/>
              <a:buAutoNum type="arabicPeriod"/>
            </a:pPr>
            <a:r>
              <a:rPr lang="en-US" sz="2000" b="0" i="0" dirty="0">
                <a:solidFill>
                  <a:srgbClr val="374151"/>
                </a:solidFill>
                <a:effectLst/>
                <a:latin typeface="Söhne"/>
              </a:rPr>
              <a:t>Improved Customer Satisfaction: </a:t>
            </a:r>
            <a:br>
              <a:rPr lang="en-US" sz="2000" b="0" i="0" dirty="0">
                <a:solidFill>
                  <a:srgbClr val="374151"/>
                </a:solidFill>
                <a:effectLst/>
                <a:latin typeface="Söhne"/>
              </a:rPr>
            </a:br>
            <a:r>
              <a:rPr lang="en-US" sz="2000" b="0" i="0" dirty="0">
                <a:solidFill>
                  <a:srgbClr val="374151"/>
                </a:solidFill>
                <a:effectLst/>
                <a:latin typeface="Söhne"/>
              </a:rPr>
              <a:t>Customer survey results demonstrated a significant increase in satisfaction from 72% to 86% after implementing changes based on feedback. The tablets provided a user-friendly ordering process, resulting in higher ratings and positive customer experiences.</a:t>
            </a:r>
          </a:p>
          <a:p>
            <a:pPr algn="l">
              <a:lnSpc>
                <a:spcPct val="129000"/>
              </a:lnSpc>
              <a:buFont typeface="+mj-lt"/>
              <a:buAutoNum type="arabicPeriod"/>
            </a:pPr>
            <a:r>
              <a:rPr lang="en-US" sz="2000" b="0" i="0" dirty="0">
                <a:solidFill>
                  <a:srgbClr val="374151"/>
                </a:solidFill>
                <a:effectLst/>
                <a:latin typeface="Söhne"/>
              </a:rPr>
              <a:t>Increased Sales and Operational Efficiency: </a:t>
            </a:r>
            <a:br>
              <a:rPr lang="en-US" sz="2000" b="0" i="0" dirty="0">
                <a:solidFill>
                  <a:srgbClr val="374151"/>
                </a:solidFill>
                <a:effectLst/>
                <a:latin typeface="Söhne"/>
              </a:rPr>
            </a:br>
            <a:r>
              <a:rPr lang="en-US" sz="2000" b="0" i="0" dirty="0">
                <a:solidFill>
                  <a:srgbClr val="374151"/>
                </a:solidFill>
                <a:effectLst/>
                <a:latin typeface="Söhne"/>
              </a:rPr>
              <a:t>Sales data showed a consistent increase in revenue, reaching up to 20% higher than pre-tablet implementation. The tablets reduced table turn time by 30 minutes, accommodating more guests, and also contributed to a 50% decrease in food waste by identifying and correcting incorrect orders.</a:t>
            </a: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extLst>
      <p:ext uri="{BB962C8B-B14F-4D97-AF65-F5344CB8AC3E}">
        <p14:creationId xmlns:p14="http://schemas.microsoft.com/office/powerpoint/2010/main" val="80129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7650" y="561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Executive Summary</a:t>
            </a:r>
            <a:endParaRPr>
              <a:solidFill>
                <a:srgbClr val="434343"/>
              </a:solidFill>
              <a:latin typeface="Arial"/>
              <a:ea typeface="Arial"/>
              <a:cs typeface="Arial"/>
              <a:sym typeface="Arial"/>
            </a:endParaRPr>
          </a:p>
        </p:txBody>
      </p:sp>
      <p:sp>
        <p:nvSpPr>
          <p:cNvPr id="96" name="Google Shape;96;p14"/>
          <p:cNvSpPr txBox="1">
            <a:spLocks noGrp="1"/>
          </p:cNvSpPr>
          <p:nvPr>
            <p:ph type="body" idx="1"/>
          </p:nvPr>
        </p:nvSpPr>
        <p:spPr>
          <a:xfrm>
            <a:off x="586596" y="1598525"/>
            <a:ext cx="7871604" cy="3082800"/>
          </a:xfrm>
          <a:prstGeom prst="rect">
            <a:avLst/>
          </a:prstGeom>
        </p:spPr>
        <p:txBody>
          <a:bodyPr spcFirstLastPara="1" wrap="square" lIns="91425" tIns="91425" rIns="91425" bIns="91425" anchor="t" anchorCtr="0">
            <a:normAutofit fontScale="85000" lnSpcReduction="10000"/>
          </a:bodyPr>
          <a:lstStyle/>
          <a:p>
            <a:pPr marL="146050" indent="0" algn="l">
              <a:lnSpc>
                <a:spcPct val="129000"/>
              </a:lnSpc>
              <a:spcAft>
                <a:spcPts val="600"/>
              </a:spcAft>
              <a:buNone/>
            </a:pPr>
            <a:r>
              <a:rPr lang="en-US" sz="2000" b="0" i="0" dirty="0">
                <a:solidFill>
                  <a:srgbClr val="374151"/>
                </a:solidFill>
                <a:effectLst/>
                <a:latin typeface="Söhne"/>
              </a:rPr>
              <a:t>Lessons Learned:</a:t>
            </a:r>
          </a:p>
          <a:p>
            <a:pPr algn="l">
              <a:lnSpc>
                <a:spcPct val="129000"/>
              </a:lnSpc>
              <a:buFont typeface="+mj-lt"/>
              <a:buAutoNum type="arabicPeriod"/>
            </a:pPr>
            <a:r>
              <a:rPr lang="en-US" sz="2000" b="0" i="0" dirty="0">
                <a:solidFill>
                  <a:srgbClr val="374151"/>
                </a:solidFill>
                <a:effectLst/>
                <a:latin typeface="Söhne"/>
              </a:rPr>
              <a:t>Simplify Tablet Layout and Navigation: </a:t>
            </a:r>
            <a:br>
              <a:rPr lang="en-US" sz="2000" b="0" i="0" dirty="0">
                <a:solidFill>
                  <a:srgbClr val="374151"/>
                </a:solidFill>
                <a:effectLst/>
                <a:latin typeface="Söhne"/>
              </a:rPr>
            </a:br>
            <a:r>
              <a:rPr lang="en-US" sz="2000" b="0" i="0" dirty="0">
                <a:solidFill>
                  <a:srgbClr val="374151"/>
                </a:solidFill>
                <a:effectLst/>
                <a:latin typeface="Söhne"/>
              </a:rPr>
              <a:t>The initial tablet layout proved too complex for some customers, highlighting the importance of a user-friendly interface. In future rollouts, prioritizing intuitive design will improve user adoption and satisfaction.</a:t>
            </a:r>
          </a:p>
          <a:p>
            <a:pPr algn="l">
              <a:lnSpc>
                <a:spcPct val="129000"/>
              </a:lnSpc>
              <a:buFont typeface="+mj-lt"/>
              <a:buAutoNum type="arabicPeriod"/>
            </a:pPr>
            <a:r>
              <a:rPr lang="en-US" sz="2000" b="0" i="0" dirty="0">
                <a:solidFill>
                  <a:srgbClr val="374151"/>
                </a:solidFill>
                <a:effectLst/>
                <a:latin typeface="Söhne"/>
              </a:rPr>
              <a:t>Enhance Initial Testing and Training: </a:t>
            </a:r>
            <a:br>
              <a:rPr lang="en-US" sz="2000" b="0" i="0" dirty="0">
                <a:solidFill>
                  <a:srgbClr val="374151"/>
                </a:solidFill>
                <a:effectLst/>
                <a:latin typeface="Söhne"/>
              </a:rPr>
            </a:br>
            <a:r>
              <a:rPr lang="en-US" sz="2000" b="0" i="0" dirty="0">
                <a:solidFill>
                  <a:srgbClr val="374151"/>
                </a:solidFill>
                <a:effectLst/>
                <a:latin typeface="Söhne"/>
              </a:rPr>
              <a:t>Greater emphasis on rigorous pilot testing and comprehensive staff training could have minimized initial challenges and further improved the accuracy of orders from the kitchen.</a:t>
            </a: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extLst>
      <p:ext uri="{BB962C8B-B14F-4D97-AF65-F5344CB8AC3E}">
        <p14:creationId xmlns:p14="http://schemas.microsoft.com/office/powerpoint/2010/main" val="3059653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7650" y="561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Executive Summary</a:t>
            </a:r>
            <a:endParaRPr>
              <a:solidFill>
                <a:srgbClr val="434343"/>
              </a:solidFill>
              <a:latin typeface="Arial"/>
              <a:ea typeface="Arial"/>
              <a:cs typeface="Arial"/>
              <a:sym typeface="Arial"/>
            </a:endParaRPr>
          </a:p>
        </p:txBody>
      </p:sp>
      <p:sp>
        <p:nvSpPr>
          <p:cNvPr id="96" name="Google Shape;96;p14"/>
          <p:cNvSpPr txBox="1">
            <a:spLocks noGrp="1"/>
          </p:cNvSpPr>
          <p:nvPr>
            <p:ph type="body" idx="1"/>
          </p:nvPr>
        </p:nvSpPr>
        <p:spPr>
          <a:xfrm>
            <a:off x="577970" y="1598525"/>
            <a:ext cx="7880230" cy="3082800"/>
          </a:xfrm>
          <a:prstGeom prst="rect">
            <a:avLst/>
          </a:prstGeom>
        </p:spPr>
        <p:txBody>
          <a:bodyPr spcFirstLastPara="1" wrap="square" lIns="91425" tIns="91425" rIns="91425" bIns="91425" anchor="t" anchorCtr="0">
            <a:normAutofit fontScale="77500" lnSpcReduction="20000"/>
          </a:bodyPr>
          <a:lstStyle/>
          <a:p>
            <a:pPr marL="146050" indent="0" algn="l">
              <a:lnSpc>
                <a:spcPct val="129000"/>
              </a:lnSpc>
              <a:spcAft>
                <a:spcPts val="600"/>
              </a:spcAft>
              <a:buNone/>
            </a:pPr>
            <a:r>
              <a:rPr lang="en-US" sz="2000" i="0" dirty="0">
                <a:solidFill>
                  <a:srgbClr val="374151"/>
                </a:solidFill>
                <a:effectLst/>
                <a:latin typeface="Söhne"/>
              </a:rPr>
              <a:t>Next Steps:</a:t>
            </a:r>
          </a:p>
          <a:p>
            <a:pPr algn="l">
              <a:lnSpc>
                <a:spcPct val="129000"/>
              </a:lnSpc>
              <a:buFont typeface="+mj-lt"/>
              <a:buAutoNum type="arabicPeriod"/>
            </a:pPr>
            <a:r>
              <a:rPr lang="en-US" sz="2000" b="0" i="0" dirty="0">
                <a:solidFill>
                  <a:srgbClr val="374151"/>
                </a:solidFill>
                <a:effectLst/>
                <a:latin typeface="Söhne"/>
              </a:rPr>
              <a:t>Expand Tablet Implementation: </a:t>
            </a:r>
            <a:br>
              <a:rPr lang="en-US" sz="2000" b="0" i="0" dirty="0">
                <a:solidFill>
                  <a:srgbClr val="374151"/>
                </a:solidFill>
                <a:effectLst/>
                <a:latin typeface="Söhne"/>
              </a:rPr>
            </a:br>
            <a:r>
              <a:rPr lang="en-US" sz="2000" b="0" i="0" dirty="0">
                <a:solidFill>
                  <a:srgbClr val="374151"/>
                </a:solidFill>
                <a:effectLst/>
                <a:latin typeface="Söhne"/>
              </a:rPr>
              <a:t>The next step involves creating a new project plan to implement tablets in additional locations, leveraging the success and positive outcomes of the initial rollout.</a:t>
            </a:r>
          </a:p>
          <a:p>
            <a:pPr algn="l">
              <a:lnSpc>
                <a:spcPct val="129000"/>
              </a:lnSpc>
              <a:buFont typeface="+mj-lt"/>
              <a:buAutoNum type="arabicPeriod"/>
            </a:pPr>
            <a:r>
              <a:rPr lang="en-US" sz="2000" b="0" i="0" dirty="0">
                <a:solidFill>
                  <a:srgbClr val="374151"/>
                </a:solidFill>
                <a:effectLst/>
                <a:latin typeface="Söhne"/>
              </a:rPr>
              <a:t>Continuous Monitoring and Feature Enhancement: </a:t>
            </a:r>
            <a:br>
              <a:rPr lang="en-US" sz="2000" b="0" i="0" dirty="0">
                <a:solidFill>
                  <a:srgbClr val="374151"/>
                </a:solidFill>
                <a:effectLst/>
                <a:latin typeface="Söhne"/>
              </a:rPr>
            </a:br>
            <a:r>
              <a:rPr lang="en-US" sz="2000" b="0" i="0" dirty="0">
                <a:solidFill>
                  <a:srgbClr val="374151"/>
                </a:solidFill>
                <a:effectLst/>
                <a:latin typeface="Söhne"/>
              </a:rPr>
              <a:t>Ongoing tracking of customer experience and satisfaction through surveys and data collection will inform future improvements. Exploring additional tablet features, such as social media integration and reservations, will enhance the overall dining experience and provide added value to customers.</a:t>
            </a: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extLst>
      <p:ext uri="{BB962C8B-B14F-4D97-AF65-F5344CB8AC3E}">
        <p14:creationId xmlns:p14="http://schemas.microsoft.com/office/powerpoint/2010/main" val="317967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Customer Satisfaction: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t>Q. On a scale of 1-5, please rate your experience with the tablet overall.</a:t>
            </a:r>
            <a:endParaRPr sz="1600"/>
          </a:p>
        </p:txBody>
      </p:sp>
      <p:pic>
        <p:nvPicPr>
          <p:cNvPr id="105" name="Google Shape;105;p15"/>
          <p:cNvPicPr preferRelativeResize="0"/>
          <p:nvPr/>
        </p:nvPicPr>
        <p:blipFill rotWithShape="1">
          <a:blip r:embed="rId4">
            <a:alphaModFix/>
          </a:blip>
          <a:srcRect l="12205" t="3075" r="11887" b="3458"/>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This pie chart illustrates the results from the post-pilot survey. </a:t>
            </a:r>
            <a:endParaRPr sz="1100"/>
          </a:p>
          <a:p>
            <a:pPr marL="0" lvl="0" indent="0" algn="ctr" rtl="0">
              <a:spcBef>
                <a:spcPts val="0"/>
              </a:spcBef>
              <a:spcAft>
                <a:spcPts val="0"/>
              </a:spcAft>
              <a:buNone/>
            </a:pPr>
            <a:r>
              <a:rPr lang="en" sz="1100"/>
              <a:t>72% of respondents indicated a customer satisfaction score of 4 or 5. </a:t>
            </a:r>
            <a:endParaRPr sz="1100"/>
          </a:p>
          <a:p>
            <a:pPr marL="0" lvl="0" indent="0" algn="ctr" rtl="0">
              <a:spcBef>
                <a:spcPts val="0"/>
              </a:spcBef>
              <a:spcAft>
                <a:spcPts val="0"/>
              </a:spcAft>
              <a:buNone/>
            </a:pP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Customer Satisfaction: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t>Q. On a scale of 1-5, please rate your experience with the tablet overall.</a:t>
            </a:r>
            <a:endParaRPr sz="1600"/>
          </a:p>
        </p:txBody>
      </p:sp>
      <p:pic>
        <p:nvPicPr>
          <p:cNvPr id="114" name="Google Shape;114;p16"/>
          <p:cNvPicPr preferRelativeResize="0"/>
          <p:nvPr/>
        </p:nvPicPr>
        <p:blipFill rotWithShape="1">
          <a:blip r:embed="rId4">
            <a:alphaModFix/>
          </a:blip>
          <a:srcRect l="3450" t="3261" r="8968" b="327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100"/>
              <a:t>This pie chart illustrates the results from the post-launch survey. </a:t>
            </a:r>
            <a:endParaRPr sz="1100"/>
          </a:p>
          <a:p>
            <a:pPr marL="0" marR="0" lvl="0" indent="0" algn="ctr" rtl="0">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Tablet Launch April 23</a:t>
            </a:r>
            <a:endParaRPr sz="1300" b="1"/>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w="9525" cap="flat" cmpd="sng">
            <a:solidFill>
              <a:srgbClr val="B7B7B7"/>
            </a:solidFill>
            <a:prstDash val="solid"/>
            <a:round/>
            <a:headEnd type="none" w="sm" len="sm"/>
            <a:tailEnd type="none" w="sm" len="sm"/>
          </a:ln>
        </p:spPr>
      </p:pic>
      <p:cxnSp>
        <p:nvCxnSpPr>
          <p:cNvPr id="124" name="Google Shape;124;p17"/>
          <p:cNvCxnSpPr>
            <a:endCxn id="125" idx="7"/>
          </p:cNvCxnSpPr>
          <p:nvPr/>
        </p:nvCxnSpPr>
        <p:spPr>
          <a:xfrm flipH="1">
            <a:off x="6070302" y="1191868"/>
            <a:ext cx="816900" cy="1619100"/>
          </a:xfrm>
          <a:prstGeom prst="straightConnector1">
            <a:avLst/>
          </a:prstGeom>
          <a:noFill/>
          <a:ln w="19050" cap="flat" cmpd="sng">
            <a:solidFill>
              <a:schemeClr val="dk2"/>
            </a:solidFill>
            <a:prstDash val="solid"/>
            <a:round/>
            <a:headEnd type="none" w="med" len="med"/>
            <a:tailEnd type="triangle" w="med" len="med"/>
          </a:ln>
        </p:spPr>
      </p:cxnSp>
      <p:sp>
        <p:nvSpPr>
          <p:cNvPr id="125" name="Google Shape;125;p17"/>
          <p:cNvSpPr/>
          <p:nvPr/>
        </p:nvSpPr>
        <p:spPr>
          <a:xfrm>
            <a:off x="5952000" y="2793350"/>
            <a:ext cx="138600" cy="120300"/>
          </a:xfrm>
          <a:prstGeom prst="ellipse">
            <a:avLst/>
          </a:prstGeom>
          <a:solidFill>
            <a:srgbClr val="178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txBox="1"/>
          <p:nvPr/>
        </p:nvSpPr>
        <p:spPr>
          <a:xfrm>
            <a:off x="957200" y="4470425"/>
            <a:ext cx="7034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dirty="0"/>
              <a:t>This is a chart of Sauce &amp; Spoon revenue, showing that after tablet implementation, revenue increased. </a:t>
            </a:r>
            <a:endParaRPr sz="1100" dirty="0"/>
          </a:p>
          <a:p>
            <a:pPr marL="0" lvl="0" indent="0" algn="ctr" rtl="0">
              <a:spcBef>
                <a:spcPts val="0"/>
              </a:spcBef>
              <a:spcAft>
                <a:spcPts val="0"/>
              </a:spcAft>
              <a:buNone/>
            </a:pPr>
            <a:r>
              <a:rPr lang="en" sz="1100" dirty="0"/>
              <a:t>July revenue was up to 20% over April’s monthly revenue.</a:t>
            </a:r>
            <a:endParaRPr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7650" y="560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34343"/>
                </a:solidFill>
                <a:latin typeface="Arial"/>
                <a:ea typeface="Arial"/>
                <a:cs typeface="Arial"/>
                <a:sym typeface="Arial"/>
              </a:rPr>
              <a:t>What Worked: Key Accomplishments</a:t>
            </a:r>
            <a:endParaRPr dirty="0">
              <a:solidFill>
                <a:srgbClr val="434343"/>
              </a:solidFill>
              <a:latin typeface="Arial"/>
              <a:ea typeface="Arial"/>
              <a:cs typeface="Arial"/>
              <a:sym typeface="Arial"/>
            </a:endParaRPr>
          </a:p>
        </p:txBody>
      </p:sp>
      <p:sp>
        <p:nvSpPr>
          <p:cNvPr id="132" name="Google Shape;132;p18"/>
          <p:cNvSpPr txBox="1">
            <a:spLocks noGrp="1"/>
          </p:cNvSpPr>
          <p:nvPr>
            <p:ph type="body" idx="1"/>
          </p:nvPr>
        </p:nvSpPr>
        <p:spPr>
          <a:xfrm>
            <a:off x="729450" y="1469275"/>
            <a:ext cx="3443100" cy="283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latin typeface="Arial"/>
                <a:ea typeface="Arial"/>
                <a:cs typeface="Arial"/>
                <a:sym typeface="Arial"/>
              </a:rPr>
              <a:t>Decreased table turn time </a:t>
            </a:r>
            <a:endParaRPr sz="1200" b="1" dirty="0">
              <a:latin typeface="Arial"/>
              <a:ea typeface="Arial"/>
              <a:cs typeface="Arial"/>
              <a:sym typeface="Arial"/>
            </a:endParaRPr>
          </a:p>
          <a:p>
            <a:pPr marL="457200" lvl="0" indent="-304800" algn="l" rtl="0">
              <a:spcBef>
                <a:spcPts val="1200"/>
              </a:spcBef>
              <a:spcAft>
                <a:spcPts val="0"/>
              </a:spcAft>
              <a:buSzPts val="1200"/>
              <a:buFont typeface="Arial"/>
              <a:buChar char="●"/>
            </a:pPr>
            <a:r>
              <a:rPr lang="en" sz="1200" dirty="0">
                <a:latin typeface="Arial"/>
                <a:ea typeface="Arial"/>
                <a:cs typeface="Arial"/>
                <a:sym typeface="Arial"/>
              </a:rPr>
              <a:t>Implementation of the tablets increased the average daily guest count by 10%.</a:t>
            </a:r>
            <a:endParaRPr sz="1200" dirty="0">
              <a:latin typeface="Arial"/>
              <a:ea typeface="Arial"/>
              <a:cs typeface="Arial"/>
              <a:sym typeface="Arial"/>
            </a:endParaRPr>
          </a:p>
          <a:p>
            <a:pPr marL="457200" lvl="0" indent="-304800" algn="l" rtl="0">
              <a:spcBef>
                <a:spcPts val="0"/>
              </a:spcBef>
              <a:spcAft>
                <a:spcPts val="0"/>
              </a:spcAft>
              <a:buSzPts val="1200"/>
              <a:buFont typeface="Arial"/>
              <a:buChar char="●"/>
            </a:pPr>
            <a:r>
              <a:rPr lang="en" sz="1200" dirty="0">
                <a:latin typeface="Arial"/>
                <a:ea typeface="Arial"/>
                <a:cs typeface="Arial"/>
                <a:sym typeface="Arial"/>
              </a:rPr>
              <a:t>Tablets also decreased wait time by 30 minutes.</a:t>
            </a:r>
            <a:endParaRPr sz="1200" dirty="0">
              <a:latin typeface="Arial"/>
              <a:ea typeface="Arial"/>
              <a:cs typeface="Arial"/>
              <a:sym typeface="Arial"/>
            </a:endParaRPr>
          </a:p>
          <a:p>
            <a:pPr marL="0" lvl="0" indent="0" algn="l" rtl="0">
              <a:spcBef>
                <a:spcPts val="1200"/>
              </a:spcBef>
              <a:spcAft>
                <a:spcPts val="0"/>
              </a:spcAft>
              <a:buNone/>
            </a:pPr>
            <a:r>
              <a:rPr lang="en" sz="1200" b="1" dirty="0">
                <a:latin typeface="Arial"/>
                <a:ea typeface="Arial"/>
                <a:cs typeface="Arial"/>
                <a:sym typeface="Arial"/>
              </a:rPr>
              <a:t>Decreased food waste</a:t>
            </a:r>
            <a:endParaRPr sz="1200" b="1" dirty="0">
              <a:latin typeface="Arial"/>
              <a:ea typeface="Arial"/>
              <a:cs typeface="Arial"/>
              <a:sym typeface="Arial"/>
            </a:endParaRPr>
          </a:p>
          <a:p>
            <a:pPr marL="457200" lvl="0" indent="-304800" algn="l" rtl="0">
              <a:spcBef>
                <a:spcPts val="1200"/>
              </a:spcBef>
              <a:spcAft>
                <a:spcPts val="0"/>
              </a:spcAft>
              <a:buSzPts val="1200"/>
              <a:buFont typeface="Arial"/>
              <a:buChar char="●"/>
            </a:pPr>
            <a:r>
              <a:rPr lang="en" sz="1200" dirty="0">
                <a:latin typeface="Arial"/>
                <a:ea typeface="Arial"/>
                <a:cs typeface="Arial"/>
                <a:sym typeface="Arial"/>
              </a:rPr>
              <a:t>Tablets identified who was receiving an incorrect order.</a:t>
            </a:r>
            <a:endParaRPr sz="1200" dirty="0">
              <a:latin typeface="Arial"/>
              <a:ea typeface="Arial"/>
              <a:cs typeface="Arial"/>
              <a:sym typeface="Arial"/>
            </a:endParaRPr>
          </a:p>
          <a:p>
            <a:pPr marL="457200" lvl="0" indent="-304800" algn="l" rtl="0">
              <a:spcBef>
                <a:spcPts val="0"/>
              </a:spcBef>
              <a:spcAft>
                <a:spcPts val="0"/>
              </a:spcAft>
              <a:buSzPts val="1200"/>
              <a:buFont typeface="Arial"/>
              <a:buChar char="●"/>
            </a:pPr>
            <a:r>
              <a:rPr lang="en" sz="1200" dirty="0">
                <a:latin typeface="Arial"/>
                <a:ea typeface="Arial"/>
                <a:cs typeface="Arial"/>
                <a:sym typeface="Arial"/>
              </a:rPr>
              <a:t>Kitchen staff has taken the initiative to correct orders and decrease food waste by 50%.</a:t>
            </a:r>
            <a:endParaRPr sz="1200" dirty="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dirty="0">
                <a:solidFill>
                  <a:schemeClr val="accent1"/>
                </a:solidFill>
              </a:rPr>
              <a:t>Increased customer satisfaction</a:t>
            </a:r>
            <a:endParaRPr sz="1200" b="1" dirty="0">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 sz="1200" dirty="0">
                <a:solidFill>
                  <a:schemeClr val="accent1"/>
                </a:solidFill>
              </a:rPr>
              <a:t>After the pilot, customer satisfaction was at 72%.</a:t>
            </a:r>
            <a:endParaRPr sz="1200" dirty="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 sz="1200" dirty="0">
                <a:solidFill>
                  <a:schemeClr val="accent1"/>
                </a:solidFill>
              </a:rPr>
              <a:t>Once we implemented improvements based on feedback, customer satisfaction increased to 86%.</a:t>
            </a:r>
            <a:endParaRPr sz="1200" dirty="0">
              <a:solidFill>
                <a:schemeClr val="accent1"/>
              </a:solidFill>
            </a:endParaRPr>
          </a:p>
          <a:p>
            <a:pPr marL="0" lvl="0" indent="0" algn="l" rtl="0">
              <a:lnSpc>
                <a:spcPct val="115000"/>
              </a:lnSpc>
              <a:spcBef>
                <a:spcPts val="1200"/>
              </a:spcBef>
              <a:spcAft>
                <a:spcPts val="0"/>
              </a:spcAft>
              <a:buNone/>
            </a:pPr>
            <a:r>
              <a:rPr lang="en" sz="1200" b="1" dirty="0">
                <a:solidFill>
                  <a:schemeClr val="accent1"/>
                </a:solidFill>
              </a:rPr>
              <a:t>Increased sales</a:t>
            </a:r>
            <a:endParaRPr sz="1200" b="1" dirty="0">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 sz="1200" dirty="0">
                <a:solidFill>
                  <a:schemeClr val="accent1"/>
                </a:solidFill>
              </a:rPr>
              <a:t>Our monthly revenue has increased steadily since the tablet rollout, upwards of 20% since September/pre-rollout.</a:t>
            </a:r>
            <a:endParaRPr sz="1200" dirty="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 sz="1200" dirty="0">
                <a:solidFill>
                  <a:schemeClr val="accent1"/>
                </a:solidFill>
              </a:rPr>
              <a:t>Tablets also helped boost revenue during the holiday season.</a:t>
            </a:r>
            <a:endParaRPr sz="1200" dirty="0">
              <a:solidFill>
                <a:schemeClr val="accent1"/>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956</Words>
  <Application>Microsoft Office PowerPoint</Application>
  <PresentationFormat>On-screen Show (16:9)</PresentationFormat>
  <Paragraphs>118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Söhne</vt:lpstr>
      <vt:lpstr>Raleway</vt:lpstr>
      <vt:lpstr>Lato</vt:lpstr>
      <vt:lpstr>Arial</vt:lpstr>
      <vt:lpstr>Streamline</vt:lpstr>
      <vt:lpstr>Sauce &amp; Spoon  Tablet Rollout</vt:lpstr>
      <vt:lpstr>Executive Summary</vt:lpstr>
      <vt:lpstr>Executive Summary</vt:lpstr>
      <vt:lpstr>Executive Summary</vt:lpstr>
      <vt:lpstr>Executive Summary</vt:lpstr>
      <vt:lpstr>Customer Satisfaction: Pilot</vt:lpstr>
      <vt:lpstr>Customer Satisfaction: Launch</vt:lpstr>
      <vt:lpstr>Revenue</vt:lpstr>
      <vt:lpstr>What Worked: Key Accomplishments</vt:lpstr>
      <vt:lpstr>Next Steps: Looking Forward</vt:lpstr>
      <vt:lpstr>Appendix Access all resources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Sauce &amp; Spoon  Tablet Rollout</dc:title>
  <cp:lastModifiedBy>KC Wong</cp:lastModifiedBy>
  <cp:revision>1</cp:revision>
  <dcterms:modified xsi:type="dcterms:W3CDTF">2023-06-05T13:10:42Z</dcterms:modified>
</cp:coreProperties>
</file>