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B0117D-BA7E-483E-ADCC-2A36754AD735}">
  <a:tblStyle styleId="{B6B0117D-BA7E-483E-ADCC-2A36754AD7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varScale="1">
        <p:scale>
          <a:sx n="74" d="100"/>
          <a:sy n="74" d="100"/>
        </p:scale>
        <p:origin x="98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microsoft.com/office/2016/11/relationships/changesInfo" Target="changesInfos/changesInfo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C Wong" userId="4547a643dd5a311f" providerId="LiveId" clId="{CF4421B9-A3E6-4050-899E-9B50A79EE41D}"/>
    <pc:docChg chg="undo custSel delSld modSld">
      <pc:chgData name="KC Wong" userId="4547a643dd5a311f" providerId="LiveId" clId="{CF4421B9-A3E6-4050-899E-9B50A79EE41D}" dt="2023-06-05T13:29:22.180" v="29" actId="14100"/>
      <pc:docMkLst>
        <pc:docMk/>
      </pc:docMkLst>
      <pc:sldChg chg="modSp mod">
        <pc:chgData name="KC Wong" userId="4547a643dd5a311f" providerId="LiveId" clId="{CF4421B9-A3E6-4050-899E-9B50A79EE41D}" dt="2023-06-05T13:29:22.180" v="29" actId="14100"/>
        <pc:sldMkLst>
          <pc:docMk/>
          <pc:sldMk cId="0" sldId="257"/>
        </pc:sldMkLst>
        <pc:spChg chg="mod">
          <ac:chgData name="KC Wong" userId="4547a643dd5a311f" providerId="LiveId" clId="{CF4421B9-A3E6-4050-899E-9B50A79EE41D}" dt="2023-06-05T13:29:22.180" v="29" actId="14100"/>
          <ac:spMkLst>
            <pc:docMk/>
            <pc:sldMk cId="0" sldId="257"/>
            <ac:spMk id="96" creationId="{00000000-0000-0000-0000-000000000000}"/>
          </ac:spMkLst>
        </pc:spChg>
      </pc:sldChg>
      <pc:sldChg chg="modSp del mod">
        <pc:chgData name="KC Wong" userId="4547a643dd5a311f" providerId="LiveId" clId="{CF4421B9-A3E6-4050-899E-9B50A79EE41D}" dt="2023-06-05T13:28:33.935" v="14" actId="2696"/>
        <pc:sldMkLst>
          <pc:docMk/>
          <pc:sldMk cId="801290876" sldId="264"/>
        </pc:sldMkLst>
        <pc:spChg chg="mod">
          <ac:chgData name="KC Wong" userId="4547a643dd5a311f" providerId="LiveId" clId="{CF4421B9-A3E6-4050-899E-9B50A79EE41D}" dt="2023-06-05T13:13:55.335" v="12" actId="255"/>
          <ac:spMkLst>
            <pc:docMk/>
            <pc:sldMk cId="801290876" sldId="264"/>
            <ac:spMk id="96" creationId="{00000000-0000-0000-0000-000000000000}"/>
          </ac:spMkLst>
        </pc:spChg>
      </pc:sldChg>
      <pc:sldChg chg="modSp del mod">
        <pc:chgData name="KC Wong" userId="4547a643dd5a311f" providerId="LiveId" clId="{CF4421B9-A3E6-4050-899E-9B50A79EE41D}" dt="2023-06-05T13:28:35.077" v="15" actId="47"/>
        <pc:sldMkLst>
          <pc:docMk/>
          <pc:sldMk cId="3059653850" sldId="265"/>
        </pc:sldMkLst>
        <pc:spChg chg="mod">
          <ac:chgData name="KC Wong" userId="4547a643dd5a311f" providerId="LiveId" clId="{CF4421B9-A3E6-4050-899E-9B50A79EE41D}" dt="2023-06-05T13:14:11.051" v="13" actId="948"/>
          <ac:spMkLst>
            <pc:docMk/>
            <pc:sldMk cId="3059653850" sldId="265"/>
            <ac:spMk id="96" creationId="{00000000-0000-0000-0000-000000000000}"/>
          </ac:spMkLst>
        </pc:spChg>
      </pc:sldChg>
      <pc:sldChg chg="modSp del mod">
        <pc:chgData name="KC Wong" userId="4547a643dd5a311f" providerId="LiveId" clId="{CF4421B9-A3E6-4050-899E-9B50A79EE41D}" dt="2023-06-05T13:28:36.019" v="16" actId="47"/>
        <pc:sldMkLst>
          <pc:docMk/>
          <pc:sldMk cId="3179672916" sldId="266"/>
        </pc:sldMkLst>
        <pc:spChg chg="mod">
          <ac:chgData name="KC Wong" userId="4547a643dd5a311f" providerId="LiveId" clId="{CF4421B9-A3E6-4050-899E-9B50A79EE41D}" dt="2023-06-05T13:12:17.765" v="4" actId="2711"/>
          <ac:spMkLst>
            <pc:docMk/>
            <pc:sldMk cId="3179672916" sldId="266"/>
            <ac:spMk id="9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1687363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1687363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1687363f9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1687363f9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First pie chart: Results from the post-pilot survey</a:t>
            </a:r>
            <a:endParaRPr sz="1000" dirty="0"/>
          </a:p>
          <a:p>
            <a:pPr marL="0" lvl="0" indent="0" algn="l" rtl="0">
              <a:spcBef>
                <a:spcPts val="0"/>
              </a:spcBef>
              <a:spcAft>
                <a:spcPts val="0"/>
              </a:spcAft>
              <a:buNone/>
            </a:pPr>
            <a:r>
              <a:rPr lang="en" sz="1000" dirty="0"/>
              <a:t>Second pie chart: Results from the post-launch survey, after making changes</a:t>
            </a:r>
            <a:endParaRPr sz="1000" dirty="0"/>
          </a:p>
          <a:p>
            <a:pPr marL="0" lvl="0" indent="0" algn="l" rtl="0">
              <a:spcBef>
                <a:spcPts val="0"/>
              </a:spcBef>
              <a:spcAft>
                <a:spcPts val="0"/>
              </a:spcAft>
              <a:buNone/>
            </a:pPr>
            <a:r>
              <a:rPr lang="en" sz="1000" dirty="0"/>
              <a:t>Satisfaction has gone up from 72% (4 and 5 rating) to 86% (4 and 5 rating)</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dirty="0"/>
              <a:t>Post-pilot data:</a:t>
            </a:r>
            <a:endParaRPr sz="1000" dirty="0"/>
          </a:p>
          <a:p>
            <a:pPr marL="0" lvl="0" indent="0" algn="l" rtl="0">
              <a:spcBef>
                <a:spcPts val="0"/>
              </a:spcBef>
              <a:spcAft>
                <a:spcPts val="0"/>
              </a:spcAft>
              <a:buClr>
                <a:schemeClr val="dk1"/>
              </a:buClr>
              <a:buSzPts val="1100"/>
              <a:buFont typeface="Arial"/>
              <a:buNone/>
            </a:pPr>
            <a:r>
              <a:rPr lang="en" sz="1000" dirty="0"/>
              <a:t>1 - Lacking	2	4%</a:t>
            </a:r>
            <a:endParaRPr sz="1000" dirty="0"/>
          </a:p>
          <a:p>
            <a:pPr marL="0" lvl="0" indent="0" algn="l" rtl="0">
              <a:spcBef>
                <a:spcPts val="0"/>
              </a:spcBef>
              <a:spcAft>
                <a:spcPts val="0"/>
              </a:spcAft>
              <a:buClr>
                <a:schemeClr val="dk1"/>
              </a:buClr>
              <a:buSzPts val="1100"/>
              <a:buFont typeface="Arial"/>
              <a:buNone/>
            </a:pPr>
            <a:r>
              <a:rPr lang="en" sz="1000" dirty="0"/>
              <a:t>2	5	10%</a:t>
            </a:r>
            <a:endParaRPr sz="1000" dirty="0"/>
          </a:p>
          <a:p>
            <a:pPr marL="0" lvl="0" indent="0" algn="l" rtl="0">
              <a:spcBef>
                <a:spcPts val="0"/>
              </a:spcBef>
              <a:spcAft>
                <a:spcPts val="0"/>
              </a:spcAft>
              <a:buClr>
                <a:schemeClr val="dk1"/>
              </a:buClr>
              <a:buSzPts val="1100"/>
              <a:buFont typeface="Arial"/>
              <a:buNone/>
            </a:pPr>
            <a:r>
              <a:rPr lang="en" sz="1000" dirty="0"/>
              <a:t>3	7	14%</a:t>
            </a:r>
            <a:endParaRPr sz="1000" dirty="0"/>
          </a:p>
          <a:p>
            <a:pPr marL="0" lvl="0" indent="0" algn="l" rtl="0">
              <a:spcBef>
                <a:spcPts val="0"/>
              </a:spcBef>
              <a:spcAft>
                <a:spcPts val="0"/>
              </a:spcAft>
              <a:buClr>
                <a:schemeClr val="dk1"/>
              </a:buClr>
              <a:buSzPts val="1100"/>
              <a:buFont typeface="Arial"/>
              <a:buNone/>
            </a:pPr>
            <a:r>
              <a:rPr lang="en" sz="1000" dirty="0"/>
              <a:t>4	20	40%</a:t>
            </a:r>
            <a:endParaRPr sz="1000" dirty="0"/>
          </a:p>
          <a:p>
            <a:pPr marL="0" lvl="0" indent="0" algn="l" rtl="0">
              <a:spcBef>
                <a:spcPts val="0"/>
              </a:spcBef>
              <a:spcAft>
                <a:spcPts val="0"/>
              </a:spcAft>
              <a:buNone/>
            </a:pPr>
            <a:r>
              <a:rPr lang="en" sz="1000" dirty="0"/>
              <a:t>5 - Great	16	32%</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dirty="0"/>
              <a:t>Post-launch data:</a:t>
            </a:r>
            <a:endParaRPr sz="1000" dirty="0"/>
          </a:p>
          <a:p>
            <a:pPr marL="0" lvl="0" indent="0" algn="l" rtl="0">
              <a:spcBef>
                <a:spcPts val="0"/>
              </a:spcBef>
              <a:spcAft>
                <a:spcPts val="0"/>
              </a:spcAft>
              <a:buNone/>
            </a:pPr>
            <a:r>
              <a:rPr lang="en" sz="1000" dirty="0"/>
              <a:t>1 - Lacking	1	2%</a:t>
            </a:r>
            <a:endParaRPr sz="1000" dirty="0"/>
          </a:p>
          <a:p>
            <a:pPr marL="0" lvl="0" indent="0" algn="l" rtl="0">
              <a:spcBef>
                <a:spcPts val="0"/>
              </a:spcBef>
              <a:spcAft>
                <a:spcPts val="0"/>
              </a:spcAft>
              <a:buNone/>
            </a:pPr>
            <a:r>
              <a:rPr lang="en" sz="1000" dirty="0"/>
              <a:t>2	2	4%</a:t>
            </a:r>
            <a:endParaRPr sz="1000" dirty="0"/>
          </a:p>
          <a:p>
            <a:pPr marL="0" lvl="0" indent="0" algn="l" rtl="0">
              <a:spcBef>
                <a:spcPts val="0"/>
              </a:spcBef>
              <a:spcAft>
                <a:spcPts val="0"/>
              </a:spcAft>
              <a:buNone/>
            </a:pPr>
            <a:r>
              <a:rPr lang="en" sz="1000" dirty="0"/>
              <a:t>3	4	8%</a:t>
            </a:r>
            <a:endParaRPr sz="1000" dirty="0"/>
          </a:p>
          <a:p>
            <a:pPr marL="0" lvl="0" indent="0" algn="l" rtl="0">
              <a:spcBef>
                <a:spcPts val="0"/>
              </a:spcBef>
              <a:spcAft>
                <a:spcPts val="0"/>
              </a:spcAft>
              <a:buNone/>
            </a:pPr>
            <a:r>
              <a:rPr lang="en" sz="1000" dirty="0"/>
              <a:t>4	22	44%</a:t>
            </a:r>
            <a:endParaRPr sz="1000" dirty="0"/>
          </a:p>
          <a:p>
            <a:pPr marL="0" lvl="0" indent="0" algn="l" rtl="0">
              <a:spcBef>
                <a:spcPts val="0"/>
              </a:spcBef>
              <a:spcAft>
                <a:spcPts val="0"/>
              </a:spcAft>
              <a:buNone/>
            </a:pPr>
            <a:r>
              <a:rPr lang="en" sz="1000" dirty="0"/>
              <a:t>5 - Great	21	42%</a:t>
            </a:r>
            <a:endParaRPr sz="1000" dirty="0"/>
          </a:p>
          <a:p>
            <a:pPr marL="0" lvl="0" indent="0" algn="l" rtl="0">
              <a:spcBef>
                <a:spcPts val="0"/>
              </a:spcBef>
              <a:spcAft>
                <a:spcPts val="0"/>
              </a:spcAft>
              <a:buClr>
                <a:schemeClr val="dk1"/>
              </a:buClr>
              <a:buSzPts val="1100"/>
              <a:buFont typeface="Arial"/>
              <a:buNone/>
            </a:pPr>
            <a:endParaRPr sz="1000" dirty="0"/>
          </a:p>
          <a:p>
            <a:pPr marL="0" lvl="0" indent="0" algn="l" rtl="0">
              <a:spcBef>
                <a:spcPts val="0"/>
              </a:spcBef>
              <a:spcAft>
                <a:spcPts val="0"/>
              </a:spcAft>
              <a:buNone/>
            </a:pPr>
            <a:endParaRPr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9abcc198e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9abcc198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First pie chart: Results from the post-pilot survey</a:t>
            </a:r>
            <a:endParaRPr sz="1000" dirty="0"/>
          </a:p>
          <a:p>
            <a:pPr marL="0" lvl="0" indent="0" algn="l" rtl="0">
              <a:spcBef>
                <a:spcPts val="0"/>
              </a:spcBef>
              <a:spcAft>
                <a:spcPts val="0"/>
              </a:spcAft>
              <a:buNone/>
            </a:pPr>
            <a:r>
              <a:rPr lang="en" sz="1000" dirty="0"/>
              <a:t>Second pie chart: Results from the post-launch survey, after making changes</a:t>
            </a:r>
            <a:endParaRPr sz="1000" dirty="0"/>
          </a:p>
          <a:p>
            <a:pPr marL="0" lvl="0" indent="0" algn="l" rtl="0">
              <a:spcBef>
                <a:spcPts val="0"/>
              </a:spcBef>
              <a:spcAft>
                <a:spcPts val="0"/>
              </a:spcAft>
              <a:buNone/>
            </a:pPr>
            <a:r>
              <a:rPr lang="en" sz="1000" dirty="0"/>
              <a:t>Satisfaction has gone up from 72% (4 and 5 rating) to 86% (4 and 5 rating)</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dirty="0"/>
              <a:t>Post-pilot data:</a:t>
            </a:r>
            <a:endParaRPr sz="1000" dirty="0"/>
          </a:p>
          <a:p>
            <a:pPr marL="0" lvl="0" indent="0" algn="l" rtl="0">
              <a:spcBef>
                <a:spcPts val="0"/>
              </a:spcBef>
              <a:spcAft>
                <a:spcPts val="0"/>
              </a:spcAft>
              <a:buClr>
                <a:schemeClr val="dk1"/>
              </a:buClr>
              <a:buSzPts val="1100"/>
              <a:buFont typeface="Arial"/>
              <a:buNone/>
            </a:pPr>
            <a:r>
              <a:rPr lang="en" sz="1000" dirty="0"/>
              <a:t>1 - Lacking	2	4%</a:t>
            </a:r>
            <a:endParaRPr sz="1000" dirty="0"/>
          </a:p>
          <a:p>
            <a:pPr marL="0" lvl="0" indent="0" algn="l" rtl="0">
              <a:spcBef>
                <a:spcPts val="0"/>
              </a:spcBef>
              <a:spcAft>
                <a:spcPts val="0"/>
              </a:spcAft>
              <a:buClr>
                <a:schemeClr val="dk1"/>
              </a:buClr>
              <a:buSzPts val="1100"/>
              <a:buFont typeface="Arial"/>
              <a:buNone/>
            </a:pPr>
            <a:r>
              <a:rPr lang="en" sz="1000" dirty="0"/>
              <a:t>2	5	10%</a:t>
            </a:r>
            <a:endParaRPr sz="1000" dirty="0"/>
          </a:p>
          <a:p>
            <a:pPr marL="0" lvl="0" indent="0" algn="l" rtl="0">
              <a:spcBef>
                <a:spcPts val="0"/>
              </a:spcBef>
              <a:spcAft>
                <a:spcPts val="0"/>
              </a:spcAft>
              <a:buClr>
                <a:schemeClr val="dk1"/>
              </a:buClr>
              <a:buSzPts val="1100"/>
              <a:buFont typeface="Arial"/>
              <a:buNone/>
            </a:pPr>
            <a:r>
              <a:rPr lang="en" sz="1000" dirty="0"/>
              <a:t>3	7	14%</a:t>
            </a:r>
            <a:endParaRPr sz="1000" dirty="0"/>
          </a:p>
          <a:p>
            <a:pPr marL="0" lvl="0" indent="0" algn="l" rtl="0">
              <a:spcBef>
                <a:spcPts val="0"/>
              </a:spcBef>
              <a:spcAft>
                <a:spcPts val="0"/>
              </a:spcAft>
              <a:buClr>
                <a:schemeClr val="dk1"/>
              </a:buClr>
              <a:buSzPts val="1100"/>
              <a:buFont typeface="Arial"/>
              <a:buNone/>
            </a:pPr>
            <a:r>
              <a:rPr lang="en" sz="1000" dirty="0"/>
              <a:t>4	20	40%</a:t>
            </a:r>
            <a:endParaRPr sz="1000" dirty="0"/>
          </a:p>
          <a:p>
            <a:pPr marL="0" lvl="0" indent="0" algn="l" rtl="0">
              <a:spcBef>
                <a:spcPts val="0"/>
              </a:spcBef>
              <a:spcAft>
                <a:spcPts val="0"/>
              </a:spcAft>
              <a:buNone/>
            </a:pPr>
            <a:r>
              <a:rPr lang="en" sz="1000" dirty="0"/>
              <a:t>5 - Great	16	32%</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dirty="0"/>
              <a:t>Post-launch data:</a:t>
            </a:r>
            <a:endParaRPr sz="1000" dirty="0"/>
          </a:p>
          <a:p>
            <a:pPr marL="0" lvl="0" indent="0" algn="l" rtl="0">
              <a:spcBef>
                <a:spcPts val="0"/>
              </a:spcBef>
              <a:spcAft>
                <a:spcPts val="0"/>
              </a:spcAft>
              <a:buNone/>
            </a:pPr>
            <a:r>
              <a:rPr lang="en" sz="1000" dirty="0"/>
              <a:t>1 - Lacking	1	2%</a:t>
            </a:r>
            <a:endParaRPr sz="1000" dirty="0"/>
          </a:p>
          <a:p>
            <a:pPr marL="0" lvl="0" indent="0" algn="l" rtl="0">
              <a:spcBef>
                <a:spcPts val="0"/>
              </a:spcBef>
              <a:spcAft>
                <a:spcPts val="0"/>
              </a:spcAft>
              <a:buNone/>
            </a:pPr>
            <a:r>
              <a:rPr lang="en" sz="1000" dirty="0"/>
              <a:t>2	2	4%</a:t>
            </a:r>
            <a:endParaRPr sz="1000" dirty="0"/>
          </a:p>
          <a:p>
            <a:pPr marL="0" lvl="0" indent="0" algn="l" rtl="0">
              <a:spcBef>
                <a:spcPts val="0"/>
              </a:spcBef>
              <a:spcAft>
                <a:spcPts val="0"/>
              </a:spcAft>
              <a:buNone/>
            </a:pPr>
            <a:r>
              <a:rPr lang="en" sz="1000" dirty="0"/>
              <a:t>3	4	8%</a:t>
            </a:r>
            <a:endParaRPr sz="1000" dirty="0"/>
          </a:p>
          <a:p>
            <a:pPr marL="0" lvl="0" indent="0" algn="l" rtl="0">
              <a:spcBef>
                <a:spcPts val="0"/>
              </a:spcBef>
              <a:spcAft>
                <a:spcPts val="0"/>
              </a:spcAft>
              <a:buNone/>
            </a:pPr>
            <a:r>
              <a:rPr lang="en" sz="1000" dirty="0"/>
              <a:t>4	22	44%</a:t>
            </a:r>
            <a:endParaRPr sz="1000" dirty="0"/>
          </a:p>
          <a:p>
            <a:pPr marL="0" lvl="0" indent="0" algn="l" rtl="0">
              <a:spcBef>
                <a:spcPts val="0"/>
              </a:spcBef>
              <a:spcAft>
                <a:spcPts val="0"/>
              </a:spcAft>
              <a:buNone/>
            </a:pPr>
            <a:r>
              <a:rPr lang="en" sz="1000" dirty="0"/>
              <a:t>5 - Great	21	42%</a:t>
            </a:r>
            <a:endParaRPr sz="1000" dirty="0"/>
          </a:p>
          <a:p>
            <a:pPr marL="0" lvl="0" indent="0" algn="l" rtl="0">
              <a:spcBef>
                <a:spcPts val="0"/>
              </a:spcBef>
              <a:spcAft>
                <a:spcPts val="0"/>
              </a:spcAft>
              <a:buClr>
                <a:schemeClr val="dk1"/>
              </a:buClr>
              <a:buSzPts val="1100"/>
              <a:buFont typeface="Arial"/>
              <a:buNone/>
            </a:pPr>
            <a:endParaRPr sz="1000" dirty="0"/>
          </a:p>
          <a:p>
            <a:pPr marL="0" lvl="0" indent="0" algn="l" rtl="0">
              <a:spcBef>
                <a:spcPts val="0"/>
              </a:spcBef>
              <a:spcAft>
                <a:spcPts val="0"/>
              </a:spcAft>
              <a:buNone/>
            </a:pPr>
            <a:endParaRPr sz="10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0414877a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0414877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This is a chart of Sauce &amp; Spoon revenue, showing that after tablet implementation, revenue increased. December revenue was up to 20% over September’s monthly revenue.</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dirty="0"/>
              <a:t>Sales data:</a:t>
            </a:r>
            <a:endParaRPr sz="1000" dirty="0"/>
          </a:p>
          <a:p>
            <a:pPr marL="0" lvl="0" indent="0" algn="l" rtl="0">
              <a:lnSpc>
                <a:spcPct val="115000"/>
              </a:lnSpc>
              <a:spcBef>
                <a:spcPts val="0"/>
              </a:spcBef>
              <a:spcAft>
                <a:spcPts val="0"/>
              </a:spcAft>
              <a:buNone/>
            </a:pPr>
            <a:r>
              <a:rPr lang="en" sz="1000" dirty="0"/>
              <a:t>October</a:t>
            </a:r>
            <a:endParaRPr sz="1000" dirty="0"/>
          </a:p>
          <a:p>
            <a:pPr marL="0" lvl="0" indent="0" algn="l" rtl="0">
              <a:lnSpc>
                <a:spcPct val="115000"/>
              </a:lnSpc>
              <a:spcBef>
                <a:spcPts val="0"/>
              </a:spcBef>
              <a:spcAft>
                <a:spcPts val="0"/>
              </a:spcAft>
              <a:buNone/>
            </a:pPr>
            <a:r>
              <a:rPr lang="en" sz="1000" dirty="0"/>
              <a:t>$61,000.00</a:t>
            </a:r>
            <a:endParaRPr sz="1000" dirty="0"/>
          </a:p>
          <a:p>
            <a:pPr marL="0" lvl="0" indent="0" algn="l" rtl="0">
              <a:lnSpc>
                <a:spcPct val="115000"/>
              </a:lnSpc>
              <a:spcBef>
                <a:spcPts val="0"/>
              </a:spcBef>
              <a:spcAft>
                <a:spcPts val="0"/>
              </a:spcAft>
              <a:buNone/>
            </a:pPr>
            <a:r>
              <a:rPr lang="en" sz="1000" dirty="0"/>
              <a:t>November</a:t>
            </a:r>
            <a:endParaRPr sz="1000" dirty="0"/>
          </a:p>
          <a:p>
            <a:pPr marL="0" lvl="0" indent="0" algn="l" rtl="0">
              <a:lnSpc>
                <a:spcPct val="115000"/>
              </a:lnSpc>
              <a:spcBef>
                <a:spcPts val="0"/>
              </a:spcBef>
              <a:spcAft>
                <a:spcPts val="0"/>
              </a:spcAft>
              <a:buNone/>
            </a:pPr>
            <a:r>
              <a:rPr lang="en" sz="1000" dirty="0"/>
              <a:t>$62,000.00</a:t>
            </a:r>
            <a:endParaRPr sz="1000" dirty="0"/>
          </a:p>
          <a:p>
            <a:pPr marL="0" lvl="0" indent="0" algn="l" rtl="0">
              <a:lnSpc>
                <a:spcPct val="115000"/>
              </a:lnSpc>
              <a:spcBef>
                <a:spcPts val="0"/>
              </a:spcBef>
              <a:spcAft>
                <a:spcPts val="0"/>
              </a:spcAft>
              <a:buNone/>
            </a:pPr>
            <a:r>
              <a:rPr lang="en" sz="1000" dirty="0"/>
              <a:t>December</a:t>
            </a:r>
            <a:endParaRPr sz="1000" dirty="0"/>
          </a:p>
          <a:p>
            <a:pPr marL="0" lvl="0" indent="0" algn="l" rtl="0">
              <a:lnSpc>
                <a:spcPct val="115000"/>
              </a:lnSpc>
              <a:spcBef>
                <a:spcPts val="0"/>
              </a:spcBef>
              <a:spcAft>
                <a:spcPts val="0"/>
              </a:spcAft>
              <a:buNone/>
            </a:pPr>
            <a:r>
              <a:rPr lang="en" sz="1000" dirty="0"/>
              <a:t>$62,000.00</a:t>
            </a:r>
            <a:endParaRPr sz="1000" dirty="0"/>
          </a:p>
          <a:p>
            <a:pPr marL="0" lvl="0" indent="0" algn="l" rtl="0">
              <a:lnSpc>
                <a:spcPct val="115000"/>
              </a:lnSpc>
              <a:spcBef>
                <a:spcPts val="0"/>
              </a:spcBef>
              <a:spcAft>
                <a:spcPts val="0"/>
              </a:spcAft>
              <a:buNone/>
            </a:pPr>
            <a:r>
              <a:rPr lang="en" sz="1000" dirty="0"/>
              <a:t>January</a:t>
            </a:r>
            <a:endParaRPr sz="1000" dirty="0"/>
          </a:p>
          <a:p>
            <a:pPr marL="0" lvl="0" indent="0" algn="l" rtl="0">
              <a:lnSpc>
                <a:spcPct val="115000"/>
              </a:lnSpc>
              <a:spcBef>
                <a:spcPts val="0"/>
              </a:spcBef>
              <a:spcAft>
                <a:spcPts val="0"/>
              </a:spcAft>
              <a:buNone/>
            </a:pPr>
            <a:r>
              <a:rPr lang="en" sz="1000" dirty="0"/>
              <a:t>$63,000.00</a:t>
            </a:r>
            <a:endParaRPr sz="1000" dirty="0"/>
          </a:p>
          <a:p>
            <a:pPr marL="0" lvl="0" indent="0" algn="l" rtl="0">
              <a:lnSpc>
                <a:spcPct val="115000"/>
              </a:lnSpc>
              <a:spcBef>
                <a:spcPts val="0"/>
              </a:spcBef>
              <a:spcAft>
                <a:spcPts val="0"/>
              </a:spcAft>
              <a:buNone/>
            </a:pPr>
            <a:r>
              <a:rPr lang="en" sz="1000" dirty="0"/>
              <a:t>February</a:t>
            </a:r>
            <a:endParaRPr sz="1000" dirty="0"/>
          </a:p>
          <a:p>
            <a:pPr marL="0" lvl="0" indent="0" algn="l" rtl="0">
              <a:lnSpc>
                <a:spcPct val="115000"/>
              </a:lnSpc>
              <a:spcBef>
                <a:spcPts val="0"/>
              </a:spcBef>
              <a:spcAft>
                <a:spcPts val="0"/>
              </a:spcAft>
              <a:buNone/>
            </a:pPr>
            <a:r>
              <a:rPr lang="en" sz="1000" dirty="0"/>
              <a:t>$64,000.00</a:t>
            </a:r>
            <a:endParaRPr sz="1000" dirty="0"/>
          </a:p>
          <a:p>
            <a:pPr marL="0" lvl="0" indent="0" algn="l" rtl="0">
              <a:lnSpc>
                <a:spcPct val="115000"/>
              </a:lnSpc>
              <a:spcBef>
                <a:spcPts val="0"/>
              </a:spcBef>
              <a:spcAft>
                <a:spcPts val="0"/>
              </a:spcAft>
              <a:buNone/>
            </a:pPr>
            <a:r>
              <a:rPr lang="en" sz="1000" dirty="0"/>
              <a:t>March</a:t>
            </a:r>
            <a:endParaRPr sz="1000" dirty="0"/>
          </a:p>
          <a:p>
            <a:pPr marL="0" lvl="0" indent="0" algn="l" rtl="0">
              <a:lnSpc>
                <a:spcPct val="115000"/>
              </a:lnSpc>
              <a:spcBef>
                <a:spcPts val="0"/>
              </a:spcBef>
              <a:spcAft>
                <a:spcPts val="0"/>
              </a:spcAft>
              <a:buNone/>
            </a:pPr>
            <a:r>
              <a:rPr lang="en" sz="1000" dirty="0"/>
              <a:t>$61,000.00</a:t>
            </a:r>
            <a:endParaRPr sz="1000" dirty="0"/>
          </a:p>
          <a:p>
            <a:pPr marL="0" lvl="0" indent="0" algn="l" rtl="0">
              <a:lnSpc>
                <a:spcPct val="115000"/>
              </a:lnSpc>
              <a:spcBef>
                <a:spcPts val="0"/>
              </a:spcBef>
              <a:spcAft>
                <a:spcPts val="0"/>
              </a:spcAft>
              <a:buNone/>
            </a:pPr>
            <a:r>
              <a:rPr lang="en" sz="1000" dirty="0"/>
              <a:t>April</a:t>
            </a:r>
            <a:endParaRPr sz="1000" dirty="0"/>
          </a:p>
          <a:p>
            <a:pPr marL="0" lvl="0" indent="0" algn="l" rtl="0">
              <a:lnSpc>
                <a:spcPct val="115000"/>
              </a:lnSpc>
              <a:spcBef>
                <a:spcPts val="0"/>
              </a:spcBef>
              <a:spcAft>
                <a:spcPts val="0"/>
              </a:spcAft>
              <a:buNone/>
            </a:pPr>
            <a:r>
              <a:rPr lang="en" sz="1000" dirty="0"/>
              <a:t>$65,000.00</a:t>
            </a:r>
            <a:endParaRPr sz="1000" dirty="0"/>
          </a:p>
          <a:p>
            <a:pPr marL="0" lvl="0" indent="0" algn="l" rtl="0">
              <a:lnSpc>
                <a:spcPct val="115000"/>
              </a:lnSpc>
              <a:spcBef>
                <a:spcPts val="0"/>
              </a:spcBef>
              <a:spcAft>
                <a:spcPts val="0"/>
              </a:spcAft>
              <a:buNone/>
            </a:pPr>
            <a:r>
              <a:rPr lang="en" sz="1000" dirty="0"/>
              <a:t>May</a:t>
            </a:r>
            <a:endParaRPr sz="1000" dirty="0"/>
          </a:p>
          <a:p>
            <a:pPr marL="0" lvl="0" indent="0" algn="l" rtl="0">
              <a:lnSpc>
                <a:spcPct val="115000"/>
              </a:lnSpc>
              <a:spcBef>
                <a:spcPts val="0"/>
              </a:spcBef>
              <a:spcAft>
                <a:spcPts val="0"/>
              </a:spcAft>
              <a:buNone/>
            </a:pPr>
            <a:r>
              <a:rPr lang="en" sz="1000" dirty="0"/>
              <a:t>$70,000.00</a:t>
            </a:r>
            <a:endParaRPr sz="1000" dirty="0"/>
          </a:p>
          <a:p>
            <a:pPr marL="0" lvl="0" indent="0" algn="l" rtl="0">
              <a:lnSpc>
                <a:spcPct val="115000"/>
              </a:lnSpc>
              <a:spcBef>
                <a:spcPts val="0"/>
              </a:spcBef>
              <a:spcAft>
                <a:spcPts val="0"/>
              </a:spcAft>
              <a:buNone/>
            </a:pPr>
            <a:r>
              <a:rPr lang="en" sz="1000" dirty="0"/>
              <a:t>June</a:t>
            </a:r>
            <a:endParaRPr sz="1000" dirty="0"/>
          </a:p>
          <a:p>
            <a:pPr marL="0" lvl="0" indent="0" algn="l" rtl="0">
              <a:lnSpc>
                <a:spcPct val="115000"/>
              </a:lnSpc>
              <a:spcBef>
                <a:spcPts val="0"/>
              </a:spcBef>
              <a:spcAft>
                <a:spcPts val="0"/>
              </a:spcAft>
              <a:buNone/>
            </a:pPr>
            <a:r>
              <a:rPr lang="en" sz="1000" dirty="0">
                <a:solidFill>
                  <a:schemeClr val="dk1"/>
                </a:solidFill>
              </a:rPr>
              <a:t>$75,000.00</a:t>
            </a:r>
            <a:endParaRPr sz="1000" dirty="0"/>
          </a:p>
          <a:p>
            <a:pPr marL="0" lvl="0" indent="0" algn="l" rtl="0">
              <a:spcBef>
                <a:spcPts val="0"/>
              </a:spcBef>
              <a:spcAft>
                <a:spcPts val="0"/>
              </a:spcAft>
              <a:buNone/>
            </a:pPr>
            <a:r>
              <a:rPr lang="en" sz="1000" dirty="0"/>
              <a:t>July</a:t>
            </a:r>
            <a:endParaRPr sz="1000" dirty="0"/>
          </a:p>
          <a:p>
            <a:pPr marL="0" lvl="0" indent="0" algn="l" rtl="0">
              <a:spcBef>
                <a:spcPts val="0"/>
              </a:spcBef>
              <a:spcAft>
                <a:spcPts val="0"/>
              </a:spcAft>
              <a:buNone/>
            </a:pPr>
            <a:r>
              <a:rPr lang="en" sz="1000" dirty="0">
                <a:solidFill>
                  <a:schemeClr val="dk1"/>
                </a:solidFill>
              </a:rPr>
              <a:t>$78,000.00</a:t>
            </a:r>
            <a:endParaRPr sz="1000" dirty="0"/>
          </a:p>
          <a:p>
            <a:pPr marL="0" lvl="0" indent="0" algn="l" rtl="0">
              <a:spcBef>
                <a:spcPts val="0"/>
              </a:spcBef>
              <a:spcAft>
                <a:spcPts val="0"/>
              </a:spcAft>
              <a:buNone/>
            </a:pPr>
            <a:endParaRPr sz="1000" dirty="0"/>
          </a:p>
          <a:p>
            <a:pPr marL="0" lvl="0" indent="0" algn="l" rtl="0">
              <a:spcBef>
                <a:spcPts val="0"/>
              </a:spcBef>
              <a:spcAft>
                <a:spcPts val="0"/>
              </a:spcAft>
              <a:buClr>
                <a:schemeClr val="dk1"/>
              </a:buClr>
              <a:buSzPts val="1100"/>
              <a:buFont typeface="Arial"/>
              <a:buNone/>
            </a:pPr>
            <a:endParaRPr sz="1000" dirty="0"/>
          </a:p>
          <a:p>
            <a:pPr marL="0" lvl="0" indent="0" algn="l" rtl="0">
              <a:spcBef>
                <a:spcPts val="0"/>
              </a:spcBef>
              <a:spcAft>
                <a:spcPts val="0"/>
              </a:spcAft>
              <a:buNone/>
            </a:pPr>
            <a:endParaRPr sz="10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1687363f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1687363f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1687363f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1687363f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1687363f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1687363f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5818E"/>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73763"/>
              </a:solidFill>
            </a:endParaRPr>
          </a:p>
        </p:txBody>
      </p:sp>
      <p:sp>
        <p:nvSpPr>
          <p:cNvPr id="88" name="Google Shape;88;p13"/>
          <p:cNvSpPr txBox="1">
            <a:spLocks noGrp="1"/>
          </p:cNvSpPr>
          <p:nvPr>
            <p:ph type="ctrTitle" idx="4294967295"/>
          </p:nvPr>
        </p:nvSpPr>
        <p:spPr>
          <a:xfrm>
            <a:off x="788700" y="1230275"/>
            <a:ext cx="8355300" cy="808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marL="0" lvl="0" indent="0" algn="ctr" rtl="0">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a:spLocks noGrp="1"/>
          </p:cNvSpPr>
          <p:nvPr>
            <p:ph type="subTitle" idx="4294967295"/>
          </p:nvPr>
        </p:nvSpPr>
        <p:spPr>
          <a:xfrm>
            <a:off x="788775" y="2327125"/>
            <a:ext cx="8355300" cy="54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000">
                <a:solidFill>
                  <a:srgbClr val="FFFFFF"/>
                </a:solidFill>
                <a:latin typeface="Arial"/>
                <a:ea typeface="Arial"/>
                <a:cs typeface="Arial"/>
                <a:sym typeface="Arial"/>
              </a:rPr>
              <a:t>Impact 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7650" y="561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34343"/>
                </a:solidFill>
                <a:latin typeface="Arial"/>
                <a:ea typeface="Arial"/>
                <a:cs typeface="Arial"/>
                <a:sym typeface="Arial"/>
              </a:rPr>
              <a:t>Executive Summary</a:t>
            </a:r>
            <a:endParaRPr dirty="0">
              <a:solidFill>
                <a:srgbClr val="434343"/>
              </a:solidFill>
              <a:latin typeface="Arial"/>
              <a:ea typeface="Arial"/>
              <a:cs typeface="Arial"/>
              <a:sym typeface="Arial"/>
            </a:endParaRPr>
          </a:p>
        </p:txBody>
      </p:sp>
      <p:sp>
        <p:nvSpPr>
          <p:cNvPr id="96" name="Google Shape;96;p14"/>
          <p:cNvSpPr txBox="1">
            <a:spLocks noGrp="1"/>
          </p:cNvSpPr>
          <p:nvPr>
            <p:ph type="body" idx="1"/>
          </p:nvPr>
        </p:nvSpPr>
        <p:spPr>
          <a:xfrm>
            <a:off x="727650" y="1598525"/>
            <a:ext cx="7730550" cy="3082800"/>
          </a:xfrm>
          <a:prstGeom prst="rect">
            <a:avLst/>
          </a:prstGeom>
        </p:spPr>
        <p:txBody>
          <a:bodyPr spcFirstLastPara="1" wrap="square" lIns="91425" tIns="91425" rIns="91425" bIns="91425" anchor="t" anchorCtr="0">
            <a:noAutofit/>
          </a:bodyPr>
          <a:lstStyle/>
          <a:p>
            <a:pPr marL="0" lvl="0" indent="0" algn="just" rtl="0">
              <a:lnSpc>
                <a:spcPct val="129000"/>
              </a:lnSpc>
              <a:spcBef>
                <a:spcPts val="0"/>
              </a:spcBef>
              <a:spcAft>
                <a:spcPts val="1200"/>
              </a:spcAft>
              <a:buNone/>
            </a:pPr>
            <a:r>
              <a:rPr lang="en-US" sz="1500" dirty="0">
                <a:solidFill>
                  <a:srgbClr val="374151"/>
                </a:solidFill>
                <a:latin typeface="+mj-lt"/>
              </a:rPr>
              <a:t>T</a:t>
            </a:r>
            <a:r>
              <a:rPr lang="en-US" sz="1500" b="0" i="0" dirty="0">
                <a:solidFill>
                  <a:srgbClr val="374151"/>
                </a:solidFill>
                <a:effectLst/>
                <a:latin typeface="+mj-lt"/>
              </a:rPr>
              <a:t>he tablet project successfully fulfilled the need for a streamlined ordering and checkout process, leading to increased customer satisfaction and revenue growth. The project accomplished key milestones, including improved operational efficiency and reduced food waste. The lessons learned highlight the importance of user-friendly design and comprehensive testing and training. Moving forward, the project's next steps involve expanding to more locations and continuously improving the customer experience through ongoing monitoring and feature enhancements. These achievements position Sauce &amp; Spoon for further success in future tablet rollout projects, appealing to senior stakeholders and potential investors seeking to capitalize on the project's positive outcomes.</a:t>
            </a:r>
            <a:endParaRPr lang="en-MY" sz="1500" dirty="0">
              <a:latin typeface="+mj-lt"/>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05" name="Google Shape;105;p15"/>
          <p:cNvPicPr preferRelativeResize="0"/>
          <p:nvPr/>
        </p:nvPicPr>
        <p:blipFill rotWithShape="1">
          <a:blip r:embed="rId4">
            <a:alphaModFix/>
          </a:blip>
          <a:srcRect l="12205" t="3075" r="11887" b="3458"/>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This pie chart illustrates the results from the post-pilot survey. </a:t>
            </a:r>
            <a:endParaRPr sz="1100"/>
          </a:p>
          <a:p>
            <a:pPr marL="0" lvl="0" indent="0" algn="ctr" rtl="0">
              <a:spcBef>
                <a:spcPts val="0"/>
              </a:spcBef>
              <a:spcAft>
                <a:spcPts val="0"/>
              </a:spcAft>
              <a:buNone/>
            </a:pPr>
            <a:r>
              <a:rPr lang="en" sz="1100"/>
              <a:t>72% of respondents indicated a customer satisfaction score of 4 or 5. </a:t>
            </a:r>
            <a:endParaRPr sz="1100"/>
          </a:p>
          <a:p>
            <a:pPr marL="0" lvl="0" indent="0" algn="ctr" rtl="0">
              <a:spcBef>
                <a:spcPts val="0"/>
              </a:spcBef>
              <a:spcAft>
                <a:spcPts val="0"/>
              </a:spcAft>
              <a:buNone/>
            </a:pP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14" name="Google Shape;114;p16"/>
          <p:cNvPicPr preferRelativeResize="0"/>
          <p:nvPr/>
        </p:nvPicPr>
        <p:blipFill rotWithShape="1">
          <a:blip r:embed="rId4">
            <a:alphaModFix/>
          </a:blip>
          <a:srcRect l="3450" t="3261" r="8968" b="327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100"/>
              <a:t>This pie chart illustrates the results from the post-launch survey. </a:t>
            </a:r>
            <a:endParaRPr sz="1100"/>
          </a:p>
          <a:p>
            <a:pPr marL="0" marR="0" lvl="0" indent="0" algn="ctr" rtl="0">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Tablet Launch April 23</a:t>
            </a:r>
            <a:endParaRPr sz="1300" b="1"/>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w="9525" cap="flat" cmpd="sng">
            <a:solidFill>
              <a:srgbClr val="B7B7B7"/>
            </a:solidFill>
            <a:prstDash val="solid"/>
            <a:round/>
            <a:headEnd type="none" w="sm" len="sm"/>
            <a:tailEnd type="none" w="sm" len="sm"/>
          </a:ln>
        </p:spPr>
      </p:pic>
      <p:cxnSp>
        <p:nvCxnSpPr>
          <p:cNvPr id="124" name="Google Shape;124;p17"/>
          <p:cNvCxnSpPr>
            <a:endCxn id="125" idx="7"/>
          </p:cNvCxnSpPr>
          <p:nvPr/>
        </p:nvCxnSpPr>
        <p:spPr>
          <a:xfrm flipH="1">
            <a:off x="6070302" y="1191868"/>
            <a:ext cx="816900" cy="1619100"/>
          </a:xfrm>
          <a:prstGeom prst="straightConnector1">
            <a:avLst/>
          </a:prstGeom>
          <a:noFill/>
          <a:ln w="19050" cap="flat" cmpd="sng">
            <a:solidFill>
              <a:schemeClr val="dk2"/>
            </a:solidFill>
            <a:prstDash val="solid"/>
            <a:round/>
            <a:headEnd type="none" w="med" len="med"/>
            <a:tailEnd type="triangle" w="med" len="med"/>
          </a:ln>
        </p:spPr>
      </p:cxnSp>
      <p:sp>
        <p:nvSpPr>
          <p:cNvPr id="125" name="Google Shape;125;p17"/>
          <p:cNvSpPr/>
          <p:nvPr/>
        </p:nvSpPr>
        <p:spPr>
          <a:xfrm>
            <a:off x="5952000" y="2793350"/>
            <a:ext cx="138600" cy="120300"/>
          </a:xfrm>
          <a:prstGeom prst="ellipse">
            <a:avLst/>
          </a:prstGeom>
          <a:solidFill>
            <a:srgbClr val="178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txBox="1"/>
          <p:nvPr/>
        </p:nvSpPr>
        <p:spPr>
          <a:xfrm>
            <a:off x="957200" y="4470425"/>
            <a:ext cx="7034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dirty="0"/>
              <a:t>This is a chart of Sauce &amp; Spoon revenue, showing that after tablet implementation, revenue increased. </a:t>
            </a:r>
            <a:endParaRPr sz="1100" dirty="0"/>
          </a:p>
          <a:p>
            <a:pPr marL="0" lvl="0" indent="0" algn="ctr" rtl="0">
              <a:spcBef>
                <a:spcPts val="0"/>
              </a:spcBef>
              <a:spcAft>
                <a:spcPts val="0"/>
              </a:spcAft>
              <a:buNone/>
            </a:pPr>
            <a:r>
              <a:rPr lang="en" sz="1100" dirty="0"/>
              <a:t>July revenue was up to 20% over April’s monthly revenue.</a:t>
            </a:r>
            <a:endParaRPr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7650" y="560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34343"/>
                </a:solidFill>
                <a:latin typeface="Arial"/>
                <a:ea typeface="Arial"/>
                <a:cs typeface="Arial"/>
                <a:sym typeface="Arial"/>
              </a:rPr>
              <a:t>What Worked: Key Accomplishments</a:t>
            </a:r>
            <a:endParaRPr dirty="0">
              <a:solidFill>
                <a:srgbClr val="434343"/>
              </a:solidFill>
              <a:latin typeface="Arial"/>
              <a:ea typeface="Arial"/>
              <a:cs typeface="Arial"/>
              <a:sym typeface="Arial"/>
            </a:endParaRPr>
          </a:p>
        </p:txBody>
      </p:sp>
      <p:sp>
        <p:nvSpPr>
          <p:cNvPr id="132" name="Google Shape;132;p18"/>
          <p:cNvSpPr txBox="1">
            <a:spLocks noGrp="1"/>
          </p:cNvSpPr>
          <p:nvPr>
            <p:ph type="body" idx="1"/>
          </p:nvPr>
        </p:nvSpPr>
        <p:spPr>
          <a:xfrm>
            <a:off x="729450" y="1469275"/>
            <a:ext cx="3443100" cy="28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Arial"/>
                <a:ea typeface="Arial"/>
                <a:cs typeface="Arial"/>
                <a:sym typeface="Arial"/>
              </a:rPr>
              <a:t>Decreased table turn time </a:t>
            </a:r>
            <a:endParaRPr sz="1200" b="1" dirty="0">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dirty="0">
                <a:latin typeface="Arial"/>
                <a:ea typeface="Arial"/>
                <a:cs typeface="Arial"/>
                <a:sym typeface="Arial"/>
              </a:rPr>
              <a:t>Implementation of the tablets increased the average daily guest count by 10%.</a:t>
            </a:r>
            <a:endParaRPr sz="1200" dirty="0">
              <a:latin typeface="Arial"/>
              <a:ea typeface="Arial"/>
              <a:cs typeface="Arial"/>
              <a:sym typeface="Arial"/>
            </a:endParaRPr>
          </a:p>
          <a:p>
            <a:pPr marL="457200" lvl="0" indent="-304800" algn="l" rtl="0">
              <a:spcBef>
                <a:spcPts val="0"/>
              </a:spcBef>
              <a:spcAft>
                <a:spcPts val="0"/>
              </a:spcAft>
              <a:buSzPts val="1200"/>
              <a:buFont typeface="Arial"/>
              <a:buChar char="●"/>
            </a:pPr>
            <a:r>
              <a:rPr lang="en" sz="1200" dirty="0">
                <a:latin typeface="Arial"/>
                <a:ea typeface="Arial"/>
                <a:cs typeface="Arial"/>
                <a:sym typeface="Arial"/>
              </a:rPr>
              <a:t>Tablets also decreased wait time by 30 minutes.</a:t>
            </a:r>
            <a:endParaRPr sz="1200" dirty="0">
              <a:latin typeface="Arial"/>
              <a:ea typeface="Arial"/>
              <a:cs typeface="Arial"/>
              <a:sym typeface="Arial"/>
            </a:endParaRPr>
          </a:p>
          <a:p>
            <a:pPr marL="0" lvl="0" indent="0" algn="l" rtl="0">
              <a:spcBef>
                <a:spcPts val="1200"/>
              </a:spcBef>
              <a:spcAft>
                <a:spcPts val="0"/>
              </a:spcAft>
              <a:buNone/>
            </a:pPr>
            <a:r>
              <a:rPr lang="en" sz="1200" b="1" dirty="0">
                <a:latin typeface="Arial"/>
                <a:ea typeface="Arial"/>
                <a:cs typeface="Arial"/>
                <a:sym typeface="Arial"/>
              </a:rPr>
              <a:t>Decreased food waste</a:t>
            </a:r>
            <a:endParaRPr sz="1200" b="1" dirty="0">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dirty="0">
                <a:latin typeface="Arial"/>
                <a:ea typeface="Arial"/>
                <a:cs typeface="Arial"/>
                <a:sym typeface="Arial"/>
              </a:rPr>
              <a:t>Tablets identified who was receiving an incorrect order.</a:t>
            </a:r>
            <a:endParaRPr sz="1200" dirty="0">
              <a:latin typeface="Arial"/>
              <a:ea typeface="Arial"/>
              <a:cs typeface="Arial"/>
              <a:sym typeface="Arial"/>
            </a:endParaRPr>
          </a:p>
          <a:p>
            <a:pPr marL="457200" lvl="0" indent="-304800" algn="l" rtl="0">
              <a:spcBef>
                <a:spcPts val="0"/>
              </a:spcBef>
              <a:spcAft>
                <a:spcPts val="0"/>
              </a:spcAft>
              <a:buSzPts val="1200"/>
              <a:buFont typeface="Arial"/>
              <a:buChar char="●"/>
            </a:pPr>
            <a:r>
              <a:rPr lang="en" sz="1200" dirty="0">
                <a:latin typeface="Arial"/>
                <a:ea typeface="Arial"/>
                <a:cs typeface="Arial"/>
                <a:sym typeface="Arial"/>
              </a:rPr>
              <a:t>Kitchen staff has taken the initiative to correct orders and decrease food waste by 50%.</a:t>
            </a:r>
            <a:endParaRPr sz="1200" dirty="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dirty="0">
                <a:solidFill>
                  <a:schemeClr val="accent1"/>
                </a:solidFill>
              </a:rPr>
              <a:t>Increased customer satisfaction</a:t>
            </a:r>
            <a:endParaRPr sz="1200" b="1" dirty="0">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dirty="0">
                <a:solidFill>
                  <a:schemeClr val="accent1"/>
                </a:solidFill>
              </a:rPr>
              <a:t>After the pilot, customer satisfaction was at 72%.</a:t>
            </a:r>
            <a:endParaRPr sz="1200" dirty="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dirty="0">
                <a:solidFill>
                  <a:schemeClr val="accent1"/>
                </a:solidFill>
              </a:rPr>
              <a:t>Once we implemented improvements based on feedback, customer satisfaction increased to 86%.</a:t>
            </a:r>
            <a:endParaRPr sz="1200" dirty="0">
              <a:solidFill>
                <a:schemeClr val="accent1"/>
              </a:solidFill>
            </a:endParaRPr>
          </a:p>
          <a:p>
            <a:pPr marL="0" lvl="0" indent="0" algn="l" rtl="0">
              <a:lnSpc>
                <a:spcPct val="115000"/>
              </a:lnSpc>
              <a:spcBef>
                <a:spcPts val="1200"/>
              </a:spcBef>
              <a:spcAft>
                <a:spcPts val="0"/>
              </a:spcAft>
              <a:buNone/>
            </a:pPr>
            <a:r>
              <a:rPr lang="en" sz="1200" b="1" dirty="0">
                <a:solidFill>
                  <a:schemeClr val="accent1"/>
                </a:solidFill>
              </a:rPr>
              <a:t>Increased sales</a:t>
            </a:r>
            <a:endParaRPr sz="1200" b="1" dirty="0">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dirty="0">
                <a:solidFill>
                  <a:schemeClr val="accent1"/>
                </a:solidFill>
              </a:rPr>
              <a:t>Our monthly revenue has increased steadily since the tablet rollout, upwards of 20% since September/pre-rollout.</a:t>
            </a:r>
            <a:endParaRPr sz="1200" dirty="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dirty="0">
                <a:solidFill>
                  <a:schemeClr val="accent1"/>
                </a:solidFill>
              </a:rPr>
              <a:t>Tablets also helped boost revenue during the holiday season.</a:t>
            </a:r>
            <a:endParaRPr sz="1200" dirty="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727650" y="547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34343"/>
                </a:solidFill>
                <a:latin typeface="Arial"/>
                <a:ea typeface="Arial"/>
                <a:cs typeface="Arial"/>
                <a:sym typeface="Arial"/>
              </a:rPr>
              <a:t>Next Steps: Looking Forward</a:t>
            </a:r>
            <a:endParaRPr dirty="0">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extLst>
              <p:ext uri="{D42A27DB-BD31-4B8C-83A1-F6EECF244321}">
                <p14:modId xmlns:p14="http://schemas.microsoft.com/office/powerpoint/2010/main" val="1356261302"/>
              </p:ext>
            </p:extLst>
          </p:nvPr>
        </p:nvGraphicFramePr>
        <p:xfrm>
          <a:off x="952500" y="1527195"/>
          <a:ext cx="7239000" cy="3013875"/>
        </p:xfrm>
        <a:graphic>
          <a:graphicData uri="http://schemas.openxmlformats.org/drawingml/2006/table">
            <a:tbl>
              <a:tblPr>
                <a:noFill/>
                <a:tableStyleId>{B6B0117D-BA7E-483E-ADCC-2A36754AD735}</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43825">
                <a:tc>
                  <a:txBody>
                    <a:bodyPr/>
                    <a:lstStyle/>
                    <a:p>
                      <a:pPr marL="0" lvl="0" indent="0" algn="ctr" rtl="0">
                        <a:spcBef>
                          <a:spcPts val="0"/>
                        </a:spcBef>
                        <a:spcAft>
                          <a:spcPts val="0"/>
                        </a:spcAft>
                        <a:buNone/>
                      </a:pPr>
                      <a:r>
                        <a:rPr lang="en" sz="1700" b="1" dirty="0"/>
                        <a:t>Initiative</a:t>
                      </a:r>
                      <a:endParaRPr sz="1700" b="1" dirty="0"/>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dirty="0"/>
                        <a:t>Action</a:t>
                      </a:r>
                      <a:endParaRPr sz="1700" b="1" dirty="0"/>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dirty="0"/>
                        <a:t>Date</a:t>
                      </a:r>
                      <a:endParaRPr sz="1700" b="1" dirty="0"/>
                    </a:p>
                  </a:txBody>
                  <a:tcPr marL="91425" marR="91425" marT="91425" marB="91425" anchor="ctr">
                    <a:solidFill>
                      <a:srgbClr val="D9D9D9"/>
                    </a:solidFill>
                  </a:tcPr>
                </a:tc>
                <a:extLst>
                  <a:ext uri="{0D108BD9-81ED-4DB2-BD59-A6C34878D82A}">
                    <a16:rowId xmlns:a16="http://schemas.microsoft.com/office/drawing/2014/main" val="10000"/>
                  </a:ext>
                </a:extLst>
              </a:tr>
              <a:tr h="680150">
                <a:tc>
                  <a:txBody>
                    <a:bodyPr/>
                    <a:lstStyle/>
                    <a:p>
                      <a:pPr marL="0" lvl="0" indent="0" algn="l" rtl="0">
                        <a:spcBef>
                          <a:spcPts val="0"/>
                        </a:spcBef>
                        <a:spcAft>
                          <a:spcPts val="0"/>
                        </a:spcAft>
                        <a:buNone/>
                      </a:pPr>
                      <a:r>
                        <a:rPr lang="en" sz="1300" dirty="0"/>
                        <a:t>Implement tablets in more locations</a:t>
                      </a:r>
                      <a:endParaRPr sz="1300" dirty="0"/>
                    </a:p>
                  </a:txBody>
                  <a:tcPr marL="91425" marR="91425" marT="91425" marB="91425"/>
                </a:tc>
                <a:tc>
                  <a:txBody>
                    <a:bodyPr/>
                    <a:lstStyle/>
                    <a:p>
                      <a:pPr marL="0" lvl="0" indent="0" algn="l" rtl="0">
                        <a:spcBef>
                          <a:spcPts val="0"/>
                        </a:spcBef>
                        <a:spcAft>
                          <a:spcPts val="0"/>
                        </a:spcAft>
                        <a:buNone/>
                      </a:pPr>
                      <a:r>
                        <a:rPr lang="en" sz="1300" dirty="0"/>
                        <a:t>Create new project plan for new location installation</a:t>
                      </a:r>
                      <a:endParaRPr sz="1300" dirty="0"/>
                    </a:p>
                  </a:txBody>
                  <a:tcPr marL="91425" marR="91425" marT="91425" marB="91425"/>
                </a:tc>
                <a:tc>
                  <a:txBody>
                    <a:bodyPr/>
                    <a:lstStyle/>
                    <a:p>
                      <a:pPr marL="0" lvl="0" indent="0" algn="l" rtl="0">
                        <a:spcBef>
                          <a:spcPts val="0"/>
                        </a:spcBef>
                        <a:spcAft>
                          <a:spcPts val="0"/>
                        </a:spcAft>
                        <a:buNone/>
                      </a:pPr>
                      <a:r>
                        <a:rPr lang="en" sz="1300"/>
                        <a:t>Q2</a:t>
                      </a:r>
                      <a:endParaRPr sz="1300"/>
                    </a:p>
                  </a:txBody>
                  <a:tcPr marL="91425" marR="91425" marT="91425" marB="91425"/>
                </a:tc>
                <a:extLst>
                  <a:ext uri="{0D108BD9-81ED-4DB2-BD59-A6C34878D82A}">
                    <a16:rowId xmlns:a16="http://schemas.microsoft.com/office/drawing/2014/main" val="10001"/>
                  </a:ext>
                </a:extLst>
              </a:tr>
              <a:tr h="844950">
                <a:tc>
                  <a:txBody>
                    <a:bodyPr/>
                    <a:lstStyle/>
                    <a:p>
                      <a:pPr marL="0" lvl="0" indent="0" algn="l" rtl="0">
                        <a:spcBef>
                          <a:spcPts val="0"/>
                        </a:spcBef>
                        <a:spcAft>
                          <a:spcPts val="0"/>
                        </a:spcAft>
                        <a:buNone/>
                      </a:pPr>
                      <a:r>
                        <a:rPr lang="en" sz="1300" dirty="0"/>
                        <a:t>Continue to track customer experience and satisfaction</a:t>
                      </a:r>
                      <a:endParaRPr sz="1300" dirty="0"/>
                    </a:p>
                  </a:txBody>
                  <a:tcPr marL="91425" marR="91425" marT="91425" marB="91425"/>
                </a:tc>
                <a:tc>
                  <a:txBody>
                    <a:bodyPr/>
                    <a:lstStyle/>
                    <a:p>
                      <a:pPr marL="0" lvl="0" indent="0" algn="l" rtl="0">
                        <a:spcBef>
                          <a:spcPts val="0"/>
                        </a:spcBef>
                        <a:spcAft>
                          <a:spcPts val="0"/>
                        </a:spcAft>
                        <a:buNone/>
                      </a:pPr>
                      <a:r>
                        <a:rPr lang="en" sz="1300" dirty="0"/>
                        <a:t>Continue surveying/</a:t>
                      </a:r>
                      <a:endParaRPr sz="1300" dirty="0"/>
                    </a:p>
                    <a:p>
                      <a:pPr marL="0" lvl="0" indent="0" algn="l" rtl="0">
                        <a:spcBef>
                          <a:spcPts val="0"/>
                        </a:spcBef>
                        <a:spcAft>
                          <a:spcPts val="0"/>
                        </a:spcAft>
                        <a:buNone/>
                      </a:pPr>
                      <a:r>
                        <a:rPr lang="en" sz="1300" dirty="0"/>
                        <a:t>gathering data through various means</a:t>
                      </a:r>
                      <a:endParaRPr sz="1300" dirty="0"/>
                    </a:p>
                  </a:txBody>
                  <a:tcPr marL="91425" marR="91425" marT="91425" marB="91425"/>
                </a:tc>
                <a:tc>
                  <a:txBody>
                    <a:bodyPr/>
                    <a:lstStyle/>
                    <a:p>
                      <a:pPr marL="0" lvl="0" indent="0" algn="l" rtl="0">
                        <a:spcBef>
                          <a:spcPts val="0"/>
                        </a:spcBef>
                        <a:spcAft>
                          <a:spcPts val="0"/>
                        </a:spcAft>
                        <a:buNone/>
                      </a:pPr>
                      <a:r>
                        <a:rPr lang="en" sz="1300"/>
                        <a:t>Ongoing</a:t>
                      </a:r>
                      <a:endParaRPr sz="1300"/>
                    </a:p>
                  </a:txBody>
                  <a:tcPr marL="91425" marR="91425" marT="91425" marB="91425"/>
                </a:tc>
                <a:extLst>
                  <a:ext uri="{0D108BD9-81ED-4DB2-BD59-A6C34878D82A}">
                    <a16:rowId xmlns:a16="http://schemas.microsoft.com/office/drawing/2014/main" val="10002"/>
                  </a:ext>
                </a:extLst>
              </a:tr>
              <a:tr h="844950">
                <a:tc>
                  <a:txBody>
                    <a:bodyPr/>
                    <a:lstStyle/>
                    <a:p>
                      <a:pPr marL="0" lvl="0" indent="0" algn="l" rtl="0">
                        <a:spcBef>
                          <a:spcPts val="0"/>
                        </a:spcBef>
                        <a:spcAft>
                          <a:spcPts val="0"/>
                        </a:spcAft>
                        <a:buNone/>
                      </a:pPr>
                      <a:r>
                        <a:rPr lang="en" sz="1300" dirty="0"/>
                        <a:t>Expand tablet features</a:t>
                      </a:r>
                      <a:endParaRPr sz="1300" dirty="0"/>
                    </a:p>
                  </a:txBody>
                  <a:tcPr marL="91425" marR="91425" marT="91425" marB="91425"/>
                </a:tc>
                <a:tc>
                  <a:txBody>
                    <a:bodyPr/>
                    <a:lstStyle/>
                    <a:p>
                      <a:pPr marL="0" lvl="0" indent="0" algn="l" rtl="0">
                        <a:spcBef>
                          <a:spcPts val="0"/>
                        </a:spcBef>
                        <a:spcAft>
                          <a:spcPts val="0"/>
                        </a:spcAft>
                        <a:buNone/>
                      </a:pPr>
                      <a:r>
                        <a:rPr lang="en" sz="1300" dirty="0"/>
                        <a:t>Investigate new features like social media integration, reservations, videos, etc.</a:t>
                      </a:r>
                      <a:endParaRPr sz="1300" dirty="0"/>
                    </a:p>
                  </a:txBody>
                  <a:tcPr marL="91425" marR="91425" marT="91425" marB="91425"/>
                </a:tc>
                <a:tc>
                  <a:txBody>
                    <a:bodyPr/>
                    <a:lstStyle/>
                    <a:p>
                      <a:pPr marL="0" lvl="0" indent="0" algn="l" rtl="0">
                        <a:spcBef>
                          <a:spcPts val="0"/>
                        </a:spcBef>
                        <a:spcAft>
                          <a:spcPts val="0"/>
                        </a:spcAft>
                        <a:buNone/>
                      </a:pPr>
                      <a:r>
                        <a:rPr lang="en" sz="1300" dirty="0"/>
                        <a:t>Q4</a:t>
                      </a:r>
                      <a:endParaRPr sz="13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7D82"/>
        </a:solidFill>
        <a:effectLst/>
      </p:bgPr>
    </p:bg>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marL="457200" lvl="0" indent="-374650" algn="l" rtl="0">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751</Words>
  <Application>Microsoft Office PowerPoint</Application>
  <PresentationFormat>On-screen Show (16:9)</PresentationFormat>
  <Paragraphs>105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Raleway</vt:lpstr>
      <vt:lpstr>Lato</vt:lpstr>
      <vt:lpstr>Arial</vt:lpstr>
      <vt:lpstr>Streamline</vt:lpstr>
      <vt:lpstr>Sauce &amp; Spoon  Tablet Rollout</vt:lpstr>
      <vt:lpstr>Executive Summary</vt:lpstr>
      <vt:lpstr>Customer Satisfaction: Pilot</vt:lpstr>
      <vt:lpstr>Customer Satisfaction: Launch</vt:lpstr>
      <vt:lpstr>Revenue</vt:lpstr>
      <vt:lpstr>What Worked: Key Accomplishments</vt:lpstr>
      <vt:lpstr>Next Steps: Looking Forward</vt:lpstr>
      <vt:lpstr>Appendix Access all resources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Sauce &amp; Spoon  Tablet Rollout</dc:title>
  <dc:creator>K C Wong</dc:creator>
  <cp:lastModifiedBy>KC Wong</cp:lastModifiedBy>
  <cp:revision>1</cp:revision>
  <dcterms:modified xsi:type="dcterms:W3CDTF">2023-06-05T13:29:22Z</dcterms:modified>
</cp:coreProperties>
</file>