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Nuni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Ho Ching Janus L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98AC97-9A1C-4DBA-9FE6-CC0CE6A131B1}">
  <a:tblStyle styleId="{B098AC97-9A1C-4DBA-9FE6-CC0CE6A131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Nunito-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Nunito-italic.fntdata"/><Relationship Id="rId14" Type="http://schemas.openxmlformats.org/officeDocument/2006/relationships/slide" Target="slides/slide7.xml"/><Relationship Id="rId36" Type="http://schemas.openxmlformats.org/officeDocument/2006/relationships/font" Target="fonts/Nunito-bold.fntdata"/><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font" Target="fonts/Nunito-boldItalic.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1-21T14:04:22.609">
    <p:pos x="6000" y="0"/>
    <p:text>Janus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11-21T14:04:32.452">
    <p:pos x="6000" y="0"/>
    <p:text>Janus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11-21T11:10:03.791">
    <p:pos x="6000" y="0"/>
    <p:text>Janus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1-11-21T11:10:15.642">
    <p:pos x="6000" y="0"/>
    <p:text>Janus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beb7d035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beb7d035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32ec5a24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32ec5a24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32ec5a24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32ec5a24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c0ad134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c0ad134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32ec5a24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32ec5a24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c798fd44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c798fd44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c798fd44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c798fd44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32ec5a24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32ec5a24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c798fd44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fc798fd44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c798fd44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c798fd44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bd064ff6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bd064ff6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358e3f8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358e3f8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35e48dfe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35e48dfe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35e48dfe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35e48dfe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35e48df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35e48df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35e48dfe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35e48dfe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032ec5a24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032ec5a24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228600" rtl="0" algn="l">
              <a:lnSpc>
                <a:spcPct val="115000"/>
              </a:lnSpc>
              <a:spcBef>
                <a:spcPts val="0"/>
              </a:spcBef>
              <a:spcAft>
                <a:spcPts val="0"/>
              </a:spcAft>
              <a:buNone/>
            </a:pPr>
            <a:r>
              <a:rPr lang="en" sz="1200">
                <a:solidFill>
                  <a:schemeClr val="dk1"/>
                </a:solidFill>
              </a:rPr>
              <a:t>·      What are the other non-data analytic elements that should be considered (e.g. corporate governance and controls)?</a:t>
            </a:r>
            <a:endParaRPr sz="1200">
              <a:solidFill>
                <a:schemeClr val="dk1"/>
              </a:solidFill>
            </a:endParaRPr>
          </a:p>
          <a:p>
            <a:pPr indent="-228600" lvl="0" marL="228600" rtl="0" algn="l">
              <a:lnSpc>
                <a:spcPct val="115000"/>
              </a:lnSpc>
              <a:spcBef>
                <a:spcPts val="800"/>
              </a:spcBef>
              <a:spcAft>
                <a:spcPts val="0"/>
              </a:spcAft>
              <a:buNone/>
            </a:pPr>
            <a:r>
              <a:t/>
            </a:r>
            <a:endParaRPr sz="1200">
              <a:solidFill>
                <a:schemeClr val="dk1"/>
              </a:solidFill>
            </a:endParaRPr>
          </a:p>
          <a:p>
            <a:pPr indent="-228600" lvl="0" marL="228600" rtl="0" algn="l">
              <a:lnSpc>
                <a:spcPct val="115000"/>
              </a:lnSpc>
              <a:spcBef>
                <a:spcPts val="800"/>
              </a:spcBef>
              <a:spcAft>
                <a:spcPts val="0"/>
              </a:spcAft>
              <a:buNone/>
            </a:pPr>
            <a:r>
              <a:t/>
            </a:r>
            <a:endParaRPr sz="1200">
              <a:solidFill>
                <a:schemeClr val="dk1"/>
              </a:solidFill>
            </a:endParaRPr>
          </a:p>
          <a:p>
            <a:pPr indent="-228600" lvl="0" marL="228600" rtl="0" algn="l">
              <a:lnSpc>
                <a:spcPct val="115000"/>
              </a:lnSpc>
              <a:spcBef>
                <a:spcPts val="800"/>
              </a:spcBef>
              <a:spcAft>
                <a:spcPts val="0"/>
              </a:spcAft>
              <a:buNone/>
            </a:pPr>
            <a:r>
              <a:rPr lang="en" sz="1200">
                <a:solidFill>
                  <a:schemeClr val="dk1"/>
                </a:solidFill>
              </a:rPr>
              <a:t>Auditors assess the internal controls of a client to determine the extent to which they can rely on a client’s accounting system. Enron had too many internal control weaknesses to be given here. Two serious weaknesses were that the CFO was exempted from a conflicts of interest policy, and internal controls over SPEs were a sham, existing in form but not in substance. Many financial officials lacked the background for their jobs, and assets, notably foreign assets, were not physically secured. The tracking of daily cash was lax, debt maturities were not scheduled, off balance sheet debt was ignored although the obligation remained, and company-wide risk was disregarded. Internal controls were inadequate; contingent liabilities were not disclosed; and, Andersen ignored all of these weaknesses.</a:t>
            </a:r>
            <a:endParaRPr sz="1200">
              <a:solidFill>
                <a:schemeClr val="dk1"/>
              </a:solidFill>
            </a:endParaRPr>
          </a:p>
          <a:p>
            <a:pPr indent="-228600" lvl="0" marL="228600" rtl="0" algn="l">
              <a:lnSpc>
                <a:spcPct val="115000"/>
              </a:lnSpc>
              <a:spcBef>
                <a:spcPts val="800"/>
              </a:spcBef>
              <a:spcAft>
                <a:spcPts val="0"/>
              </a:spcAft>
              <a:buNone/>
            </a:pPr>
            <a:r>
              <a:t/>
            </a:r>
            <a:endParaRPr sz="1200">
              <a:solidFill>
                <a:schemeClr val="dk1"/>
              </a:solidFill>
            </a:endParaRPr>
          </a:p>
          <a:p>
            <a:pPr indent="-228600" lvl="0" marL="228600" rtl="0" algn="l">
              <a:lnSpc>
                <a:spcPct val="115000"/>
              </a:lnSpc>
              <a:spcBef>
                <a:spcPts val="800"/>
              </a:spcBef>
              <a:spcAft>
                <a:spcPts val="0"/>
              </a:spcAft>
              <a:buNone/>
            </a:pPr>
            <a:r>
              <a:t/>
            </a:r>
            <a:endParaRPr sz="1200">
              <a:solidFill>
                <a:schemeClr val="dk1"/>
              </a:solidFill>
            </a:endParaRPr>
          </a:p>
          <a:p>
            <a:pPr indent="-228600" lvl="0" marL="228600" rtl="0" algn="l">
              <a:lnSpc>
                <a:spcPct val="115000"/>
              </a:lnSpc>
              <a:spcBef>
                <a:spcPts val="800"/>
              </a:spcBef>
              <a:spcAft>
                <a:spcPts val="0"/>
              </a:spcAft>
              <a:buClr>
                <a:schemeClr val="dk1"/>
              </a:buClr>
              <a:buSzPts val="1100"/>
              <a:buFont typeface="Arial"/>
              <a:buNone/>
            </a:pPr>
            <a:r>
              <a:rPr lang="en" sz="1200">
                <a:solidFill>
                  <a:schemeClr val="dk1"/>
                </a:solidFill>
              </a:rPr>
              <a:t>It is no wonder revenue grew that way they did,  especially since incentive plans were based on the hypothetical total net present value  of the deal, not the actual cash flow that would result from the deal.. (103)</a:t>
            </a:r>
            <a:endParaRPr sz="1200">
              <a:solidFill>
                <a:schemeClr val="dk1"/>
              </a:solidFill>
            </a:endParaRPr>
          </a:p>
          <a:p>
            <a:pPr indent="0" lvl="0" marL="0" rtl="0" algn="l">
              <a:spcBef>
                <a:spcPts val="8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32ec5a24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032ec5a24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Do your team have any suggestions on how to prevent similar financial fraud in future?</a:t>
            </a: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https://www.govinfo.gov/content/pkg/CPRT-107SPRT80393/html/CPRT-107SPRT80393.htm</a:t>
            </a:r>
            <a:endParaRPr>
              <a:solidFill>
                <a:schemeClr val="dk1"/>
              </a:solidFill>
            </a:endParaRPr>
          </a:p>
          <a:p>
            <a:pPr indent="0" lvl="0" marL="0" rtl="0" algn="l">
              <a:spcBef>
                <a:spcPts val="0"/>
              </a:spcBef>
              <a:spcAft>
                <a:spcPts val="0"/>
              </a:spcAft>
              <a:buNone/>
            </a:pPr>
            <a:r>
              <a:rPr lang="en">
                <a:solidFill>
                  <a:schemeClr val="dk1"/>
                </a:solidFill>
              </a:rPr>
              <a:t>With respect to avoiding the perverse financial incentives that corrupted Enron, my book makes specific recommendations for designing executive pay in public companies, including the effective use of stock-based compensation and comparative performance measures, and the need to balance turbocharged incentives with turbocharged controls.</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32ec5a2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32ec5a2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32ec5a24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32ec5a24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bd064ff6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bd064ff6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228600" rtl="0" algn="l">
              <a:lnSpc>
                <a:spcPct val="115000"/>
              </a:lnSpc>
              <a:spcBef>
                <a:spcPts val="0"/>
              </a:spcBef>
              <a:spcAft>
                <a:spcPts val="0"/>
              </a:spcAft>
              <a:buClr>
                <a:schemeClr val="dk1"/>
              </a:buClr>
              <a:buSzPts val="1100"/>
              <a:buFont typeface="Arial"/>
              <a:buNone/>
            </a:pPr>
            <a:r>
              <a:rPr lang="en" sz="1200">
                <a:solidFill>
                  <a:schemeClr val="dk1"/>
                </a:solidFill>
              </a:rPr>
              <a:t>·      What are the risks and red flags of the case, with the objective to prevent similar financial frauds in future?</a:t>
            </a:r>
            <a:endParaRPr sz="1200">
              <a:solidFill>
                <a:schemeClr val="dk1"/>
              </a:solidFill>
            </a:endParaRPr>
          </a:p>
          <a:p>
            <a:pPr indent="0" lvl="0" marL="0" rtl="0" algn="l">
              <a:spcBef>
                <a:spcPts val="8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c8326bcd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c8326bcd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228600" rtl="0" algn="l">
              <a:lnSpc>
                <a:spcPct val="115000"/>
              </a:lnSpc>
              <a:spcBef>
                <a:spcPts val="0"/>
              </a:spcBef>
              <a:spcAft>
                <a:spcPts val="0"/>
              </a:spcAft>
              <a:buNone/>
            </a:pPr>
            <a:r>
              <a:rPr lang="en" sz="1200">
                <a:solidFill>
                  <a:schemeClr val="dk1"/>
                </a:solidFill>
              </a:rPr>
              <a:t>·      What are the risks and red flags of the case, with the objective to prevent similar financial frauds in future?</a:t>
            </a:r>
            <a:endParaRPr sz="1200">
              <a:solidFill>
                <a:schemeClr val="dk1"/>
              </a:solidFill>
            </a:endParaRPr>
          </a:p>
          <a:p>
            <a:pPr indent="0" lvl="0" marL="0" rtl="0" algn="l">
              <a:spcBef>
                <a:spcPts val="8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32ec5a24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32ec5a24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32ec5a24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32ec5a24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32ec5a24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32ec5a24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32ec5a24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32ec5a24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comments" Target="../comments/comment3.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comments" Target="../comments/comment4.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12.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missmariss31/enron/blob/master/enron.csv"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Enron Case</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15</a:t>
            </a:r>
            <a:endParaRPr/>
          </a:p>
        </p:txBody>
      </p:sp>
      <p:pic>
        <p:nvPicPr>
          <p:cNvPr descr="Enron logo and symbol, meaning, history, PNG" id="130" name="Google Shape;130;p13"/>
          <p:cNvPicPr preferRelativeResize="0"/>
          <p:nvPr/>
        </p:nvPicPr>
        <p:blipFill rotWithShape="1">
          <a:blip r:embed="rId3">
            <a:alphaModFix/>
          </a:blip>
          <a:srcRect b="0" l="0" r="0" t="0"/>
          <a:stretch/>
        </p:blipFill>
        <p:spPr>
          <a:xfrm>
            <a:off x="1853305" y="2059750"/>
            <a:ext cx="1409700" cy="88106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of m</a:t>
            </a:r>
            <a:r>
              <a:rPr lang="en"/>
              <a:t>issing data</a:t>
            </a:r>
            <a:endParaRPr/>
          </a:p>
        </p:txBody>
      </p:sp>
      <p:graphicFrame>
        <p:nvGraphicFramePr>
          <p:cNvPr id="191" name="Google Shape;191;p22"/>
          <p:cNvGraphicFramePr/>
          <p:nvPr/>
        </p:nvGraphicFramePr>
        <p:xfrm>
          <a:off x="286600" y="1800200"/>
          <a:ext cx="3000000" cy="3000000"/>
        </p:xfrm>
        <a:graphic>
          <a:graphicData uri="http://schemas.openxmlformats.org/drawingml/2006/table">
            <a:tbl>
              <a:tblPr>
                <a:noFill/>
                <a:tableStyleId>{B098AC97-9A1C-4DBA-9FE6-CC0CE6A131B1}</a:tableStyleId>
              </a:tblPr>
              <a:tblGrid>
                <a:gridCol w="1628025"/>
                <a:gridCol w="555675"/>
                <a:gridCol w="1220725"/>
                <a:gridCol w="519100"/>
                <a:gridCol w="1743175"/>
                <a:gridCol w="518725"/>
                <a:gridCol w="1749225"/>
                <a:gridCol w="614700"/>
              </a:tblGrid>
              <a:tr h="356975">
                <a:tc>
                  <a:txBody>
                    <a:bodyPr/>
                    <a:lstStyle/>
                    <a:p>
                      <a:pPr indent="0" lvl="0" marL="0" rtl="0" algn="l">
                        <a:lnSpc>
                          <a:spcPct val="115000"/>
                        </a:lnSpc>
                        <a:spcBef>
                          <a:spcPts val="1200"/>
                        </a:spcBef>
                        <a:spcAft>
                          <a:spcPts val="1200"/>
                        </a:spcAft>
                        <a:buNone/>
                      </a:pPr>
                      <a:r>
                        <a:rPr lang="en" sz="1100">
                          <a:highlight>
                            <a:srgbClr val="FFFFFF"/>
                          </a:highlight>
                          <a:latin typeface="Calibri"/>
                          <a:ea typeface="Calibri"/>
                          <a:cs typeface="Calibri"/>
                          <a:sym typeface="Calibri"/>
                        </a:rPr>
                        <a:t>name</a:t>
                      </a:r>
                      <a:endParaRPr sz="11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latin typeface="Calibri"/>
                          <a:ea typeface="Calibri"/>
                          <a:cs typeface="Calibri"/>
                          <a:sym typeface="Calibri"/>
                        </a:rPr>
                        <a:t>0</a:t>
                      </a:r>
                      <a:endParaRPr sz="11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latin typeface="Calibri"/>
                          <a:ea typeface="Calibri"/>
                          <a:cs typeface="Calibri"/>
                          <a:sym typeface="Calibri"/>
                        </a:rPr>
                        <a:t>total_stock_value</a:t>
                      </a:r>
                      <a:endParaRPr sz="11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latin typeface="Calibri"/>
                          <a:ea typeface="Calibri"/>
                          <a:cs typeface="Calibri"/>
                          <a:sym typeface="Calibri"/>
                        </a:rPr>
                        <a:t>20</a:t>
                      </a:r>
                      <a:endParaRPr sz="1100">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latin typeface="Calibri"/>
                          <a:ea typeface="Calibri"/>
                          <a:cs typeface="Calibri"/>
                          <a:sym typeface="Calibri"/>
                        </a:rPr>
                        <a:t>bonus</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64</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poi</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0</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6975">
                <a:tc>
                  <a:txBody>
                    <a:bodyPr/>
                    <a:lstStyle/>
                    <a:p>
                      <a:pPr indent="0" lvl="0" marL="0" rtl="0" algn="l">
                        <a:spcBef>
                          <a:spcPts val="0"/>
                        </a:spcBef>
                        <a:spcAft>
                          <a:spcPts val="0"/>
                        </a:spcAft>
                        <a:buNone/>
                      </a:pPr>
                      <a:r>
                        <a:rPr lang="en" sz="1100">
                          <a:latin typeface="Calibri"/>
                          <a:ea typeface="Calibri"/>
                          <a:cs typeface="Calibri"/>
                          <a:sym typeface="Calibri"/>
                        </a:rPr>
                        <a:t>salary</a:t>
                      </a:r>
                      <a:endParaRPr sz="11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latin typeface="Calibri"/>
                          <a:ea typeface="Calibri"/>
                          <a:cs typeface="Calibri"/>
                          <a:sym typeface="Calibri"/>
                        </a:rPr>
                        <a:t>51</a:t>
                      </a:r>
                      <a:endParaRPr sz="11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latin typeface="Calibri"/>
                          <a:ea typeface="Calibri"/>
                          <a:cs typeface="Calibri"/>
                          <a:sym typeface="Calibri"/>
                        </a:rPr>
                        <a:t>expenses</a:t>
                      </a:r>
                      <a:endParaRPr sz="11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latin typeface="Calibri"/>
                          <a:ea typeface="Calibri"/>
                          <a:cs typeface="Calibri"/>
                          <a:sym typeface="Calibri"/>
                        </a:rPr>
                        <a:t>51</a:t>
                      </a:r>
                      <a:endParaRPr sz="1100">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latin typeface="Calibri"/>
                          <a:ea typeface="Calibri"/>
                          <a:cs typeface="Calibri"/>
                          <a:sym typeface="Calibri"/>
                        </a:rPr>
                        <a:t>restricted_stock</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36</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director_fees</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129</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6975">
                <a:tc>
                  <a:txBody>
                    <a:bodyPr/>
                    <a:lstStyle/>
                    <a:p>
                      <a:pPr indent="0" lvl="0" marL="0" rtl="0" algn="l">
                        <a:spcBef>
                          <a:spcPts val="0"/>
                        </a:spcBef>
                        <a:spcAft>
                          <a:spcPts val="0"/>
                        </a:spcAft>
                        <a:buNone/>
                      </a:pPr>
                      <a:r>
                        <a:rPr lang="en" sz="1100">
                          <a:latin typeface="Calibri"/>
                          <a:ea typeface="Calibri"/>
                          <a:cs typeface="Calibri"/>
                          <a:sym typeface="Calibri"/>
                        </a:rPr>
                        <a:t>to_messages</a:t>
                      </a:r>
                      <a:endParaRPr sz="11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latin typeface="Calibri"/>
                          <a:ea typeface="Calibri"/>
                          <a:cs typeface="Calibri"/>
                          <a:sym typeface="Calibri"/>
                        </a:rPr>
                        <a:t>59</a:t>
                      </a:r>
                      <a:endParaRPr sz="11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latin typeface="Calibri"/>
                          <a:ea typeface="Calibri"/>
                          <a:cs typeface="Calibri"/>
                          <a:sym typeface="Calibri"/>
                        </a:rPr>
                        <a:t>loan_advances</a:t>
                      </a:r>
                      <a:endParaRPr sz="11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latin typeface="Calibri"/>
                          <a:ea typeface="Calibri"/>
                          <a:cs typeface="Calibri"/>
                          <a:sym typeface="Calibri"/>
                        </a:rPr>
                        <a:t>142</a:t>
                      </a:r>
                      <a:endParaRPr sz="1100">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latin typeface="Calibri"/>
                          <a:ea typeface="Calibri"/>
                          <a:cs typeface="Calibri"/>
                          <a:sym typeface="Calibri"/>
                        </a:rPr>
                        <a:t>shared_receipt_with_poi</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59</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deferred_income</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97</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6975">
                <a:tc>
                  <a:txBody>
                    <a:bodyPr/>
                    <a:lstStyle/>
                    <a:p>
                      <a:pPr indent="0" lvl="0" marL="0" rtl="0" algn="l">
                        <a:spcBef>
                          <a:spcPts val="0"/>
                        </a:spcBef>
                        <a:spcAft>
                          <a:spcPts val="0"/>
                        </a:spcAft>
                        <a:buNone/>
                      </a:pPr>
                      <a:r>
                        <a:rPr lang="en" sz="1100">
                          <a:latin typeface="Calibri"/>
                          <a:ea typeface="Calibri"/>
                          <a:cs typeface="Calibri"/>
                          <a:sym typeface="Calibri"/>
                        </a:rPr>
                        <a:t>deferral_payments</a:t>
                      </a:r>
                      <a:endParaRPr sz="11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latin typeface="Calibri"/>
                          <a:ea typeface="Calibri"/>
                          <a:cs typeface="Calibri"/>
                          <a:sym typeface="Calibri"/>
                        </a:rPr>
                        <a:t>107</a:t>
                      </a:r>
                      <a:endParaRPr sz="11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latin typeface="Calibri"/>
                          <a:ea typeface="Calibri"/>
                          <a:cs typeface="Calibri"/>
                          <a:sym typeface="Calibri"/>
                        </a:rPr>
                        <a:t>from_messages</a:t>
                      </a:r>
                      <a:endParaRPr sz="11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latin typeface="Calibri"/>
                          <a:ea typeface="Calibri"/>
                          <a:cs typeface="Calibri"/>
                          <a:sym typeface="Calibri"/>
                        </a:rPr>
                        <a:t>59</a:t>
                      </a:r>
                      <a:endParaRPr sz="1100">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latin typeface="Calibri"/>
                          <a:ea typeface="Calibri"/>
                          <a:cs typeface="Calibri"/>
                          <a:sym typeface="Calibri"/>
                        </a:rPr>
                        <a:t>restricted_stock_deferred</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128</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long_term_incentive</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80</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6975">
                <a:tc>
                  <a:txBody>
                    <a:bodyPr/>
                    <a:lstStyle/>
                    <a:p>
                      <a:pPr indent="0" lvl="0" marL="0" rtl="0" algn="l">
                        <a:spcBef>
                          <a:spcPts val="0"/>
                        </a:spcBef>
                        <a:spcAft>
                          <a:spcPts val="0"/>
                        </a:spcAft>
                        <a:buNone/>
                      </a:pPr>
                      <a:r>
                        <a:rPr lang="en" sz="1100">
                          <a:latin typeface="Calibri"/>
                          <a:ea typeface="Calibri"/>
                          <a:cs typeface="Calibri"/>
                          <a:sym typeface="Calibri"/>
                        </a:rPr>
                        <a:t>total_payments</a:t>
                      </a:r>
                      <a:endParaRPr sz="11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latin typeface="Calibri"/>
                          <a:ea typeface="Calibri"/>
                          <a:cs typeface="Calibri"/>
                          <a:sym typeface="Calibri"/>
                        </a:rPr>
                        <a:t>21</a:t>
                      </a:r>
                      <a:endParaRPr sz="11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latin typeface="Calibri"/>
                          <a:ea typeface="Calibri"/>
                          <a:cs typeface="Calibri"/>
                          <a:sym typeface="Calibri"/>
                        </a:rPr>
                        <a:t>other</a:t>
                      </a:r>
                      <a:endParaRPr sz="11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latin typeface="Calibri"/>
                          <a:ea typeface="Calibri"/>
                          <a:cs typeface="Calibri"/>
                          <a:sym typeface="Calibri"/>
                        </a:rPr>
                        <a:t>53</a:t>
                      </a:r>
                      <a:endParaRPr sz="1100">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latin typeface="Calibri"/>
                          <a:ea typeface="Calibri"/>
                          <a:cs typeface="Calibri"/>
                          <a:sym typeface="Calibri"/>
                        </a:rPr>
                        <a:t>email_address</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0</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from_poi_to_this_person</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59</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90550">
                <a:tc>
                  <a:txBody>
                    <a:bodyPr/>
                    <a:lstStyle/>
                    <a:p>
                      <a:pPr indent="0" lvl="0" marL="0" rtl="0" algn="l">
                        <a:spcBef>
                          <a:spcPts val="0"/>
                        </a:spcBef>
                        <a:spcAft>
                          <a:spcPts val="0"/>
                        </a:spcAft>
                        <a:buNone/>
                      </a:pPr>
                      <a:r>
                        <a:rPr lang="en" sz="1100">
                          <a:latin typeface="Calibri"/>
                          <a:ea typeface="Calibri"/>
                          <a:cs typeface="Calibri"/>
                          <a:sym typeface="Calibri"/>
                        </a:rPr>
                        <a:t>exercised_stock_options</a:t>
                      </a:r>
                      <a:endParaRPr sz="1100">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44</a:t>
                      </a:r>
                      <a:endParaRPr sz="1100">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from_this_person_to_poi</a:t>
                      </a:r>
                      <a:endParaRPr sz="1100">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Calibri"/>
                          <a:ea typeface="Calibri"/>
                          <a:cs typeface="Calibri"/>
                          <a:sym typeface="Calibri"/>
                        </a:rPr>
                        <a:t>59</a:t>
                      </a:r>
                      <a:endParaRPr sz="1100">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Calibri"/>
                          <a:ea typeface="Calibri"/>
                          <a:cs typeface="Calibri"/>
                          <a:sym typeface="Calibri"/>
                        </a:rPr>
                        <a:t>Total number of missing data</a:t>
                      </a:r>
                      <a:endParaRPr b="1" sz="1100">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Calibri"/>
                          <a:ea typeface="Calibri"/>
                          <a:cs typeface="Calibri"/>
                          <a:sym typeface="Calibri"/>
                        </a:rPr>
                        <a:t>1318</a:t>
                      </a:r>
                      <a:endParaRPr b="1" sz="1100">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Calibri"/>
                          <a:ea typeface="Calibri"/>
                          <a:cs typeface="Calibri"/>
                          <a:sym typeface="Calibri"/>
                        </a:rPr>
                        <a:t>Proportion of missing data</a:t>
                      </a:r>
                      <a:endParaRPr b="1" sz="1100">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Calibri"/>
                          <a:ea typeface="Calibri"/>
                          <a:cs typeface="Calibri"/>
                          <a:sym typeface="Calibri"/>
                        </a:rPr>
                        <a:t>41.3%</a:t>
                      </a:r>
                      <a:endParaRPr b="1" sz="1100">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92" name="Google Shape;192;p22"/>
          <p:cNvSpPr txBox="1"/>
          <p:nvPr/>
        </p:nvSpPr>
        <p:spPr>
          <a:xfrm>
            <a:off x="4352800" y="728375"/>
            <a:ext cx="3240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Calibri"/>
                <a:ea typeface="Calibri"/>
                <a:cs typeface="Calibri"/>
                <a:sym typeface="Calibri"/>
              </a:rPr>
              <a:t>Many missing values!</a:t>
            </a:r>
            <a:endParaRPr sz="2200">
              <a:latin typeface="Calibri"/>
              <a:ea typeface="Calibri"/>
              <a:cs typeface="Calibri"/>
              <a:sym typeface="Calibri"/>
            </a:endParaRPr>
          </a:p>
        </p:txBody>
      </p:sp>
      <p:pic>
        <p:nvPicPr>
          <p:cNvPr id="193" name="Google Shape;193;p22"/>
          <p:cNvPicPr preferRelativeResize="0"/>
          <p:nvPr/>
        </p:nvPicPr>
        <p:blipFill>
          <a:blip r:embed="rId3">
            <a:alphaModFix/>
          </a:blip>
          <a:stretch>
            <a:fillRect/>
          </a:stretch>
        </p:blipFill>
        <p:spPr>
          <a:xfrm>
            <a:off x="7161975" y="363701"/>
            <a:ext cx="1252552" cy="12525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POIs</a:t>
            </a:r>
            <a:endParaRPr/>
          </a:p>
        </p:txBody>
      </p:sp>
      <p:graphicFrame>
        <p:nvGraphicFramePr>
          <p:cNvPr id="199" name="Google Shape;199;p23"/>
          <p:cNvGraphicFramePr/>
          <p:nvPr/>
        </p:nvGraphicFramePr>
        <p:xfrm>
          <a:off x="520500" y="1466850"/>
          <a:ext cx="3000000" cy="3000000"/>
        </p:xfrm>
        <a:graphic>
          <a:graphicData uri="http://schemas.openxmlformats.org/drawingml/2006/table">
            <a:tbl>
              <a:tblPr>
                <a:noFill/>
                <a:tableStyleId>{B098AC97-9A1C-4DBA-9FE6-CC0CE6A131B1}</a:tableStyleId>
              </a:tblPr>
              <a:tblGrid>
                <a:gridCol w="1342025"/>
                <a:gridCol w="1342025"/>
                <a:gridCol w="1342025"/>
                <a:gridCol w="1342025"/>
                <a:gridCol w="1342025"/>
                <a:gridCol w="1342025"/>
              </a:tblGrid>
              <a:tr h="548600">
                <a:tc>
                  <a:txBody>
                    <a:bodyPr/>
                    <a:lstStyle/>
                    <a:p>
                      <a:pPr indent="0" lvl="0" marL="0" rtl="0" algn="l">
                        <a:spcBef>
                          <a:spcPts val="0"/>
                        </a:spcBef>
                        <a:spcAft>
                          <a:spcPts val="0"/>
                        </a:spcAft>
                        <a:buNone/>
                      </a:pPr>
                      <a:r>
                        <a:rPr lang="en" sz="1000">
                          <a:solidFill>
                            <a:srgbClr val="202124"/>
                          </a:solidFill>
                          <a:highlight>
                            <a:schemeClr val="dk1"/>
                          </a:highlight>
                          <a:latin typeface="Calibri"/>
                          <a:ea typeface="Calibri"/>
                          <a:cs typeface="Calibri"/>
                          <a:sym typeface="Calibri"/>
                        </a:rPr>
                        <a:t>HANNON KEVIN P</a:t>
                      </a:r>
                      <a:endParaRPr sz="10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solidFill>
                            <a:srgbClr val="202124"/>
                          </a:solidFill>
                          <a:highlight>
                            <a:schemeClr val="dk1"/>
                          </a:highlight>
                          <a:latin typeface="Calibri"/>
                          <a:ea typeface="Calibri"/>
                          <a:cs typeface="Calibri"/>
                          <a:sym typeface="Calibri"/>
                        </a:rPr>
                        <a:t>Chief operating officer</a:t>
                      </a:r>
                      <a:endParaRPr sz="11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solidFill>
                            <a:srgbClr val="202124"/>
                          </a:solidFill>
                          <a:highlight>
                            <a:schemeClr val="dk1"/>
                          </a:highlight>
                          <a:latin typeface="Calibri"/>
                          <a:ea typeface="Calibri"/>
                          <a:cs typeface="Calibri"/>
                          <a:sym typeface="Calibri"/>
                        </a:rPr>
                        <a:t>DELAINEY DAVID W</a:t>
                      </a:r>
                      <a:endParaRPr sz="10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solidFill>
                            <a:srgbClr val="202124"/>
                          </a:solidFill>
                          <a:highlight>
                            <a:schemeClr val="dk1"/>
                          </a:highlight>
                          <a:latin typeface="Calibri"/>
                          <a:ea typeface="Calibri"/>
                          <a:cs typeface="Calibri"/>
                          <a:sym typeface="Calibri"/>
                        </a:rPr>
                        <a:t>Chief Executive Officer</a:t>
                      </a:r>
                      <a:endParaRPr sz="11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solidFill>
                            <a:srgbClr val="202124"/>
                          </a:solidFill>
                          <a:highlight>
                            <a:schemeClr val="dk1"/>
                          </a:highlight>
                          <a:latin typeface="Calibri"/>
                          <a:ea typeface="Calibri"/>
                          <a:cs typeface="Calibri"/>
                          <a:sym typeface="Calibri"/>
                        </a:rPr>
                        <a:t>CALGER CHRISTOPHER F</a:t>
                      </a:r>
                      <a:endParaRPr sz="10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solidFill>
                            <a:srgbClr val="202124"/>
                          </a:solidFill>
                          <a:highlight>
                            <a:schemeClr val="dk1"/>
                          </a:highlight>
                          <a:latin typeface="Calibri"/>
                          <a:ea typeface="Calibri"/>
                          <a:cs typeface="Calibri"/>
                          <a:sym typeface="Calibri"/>
                        </a:rPr>
                        <a:t>Vice president</a:t>
                      </a:r>
                      <a:endParaRPr sz="1100">
                        <a:solidFill>
                          <a:srgbClr val="202124"/>
                        </a:solidFill>
                        <a:highlight>
                          <a:schemeClr val="dk1"/>
                        </a:highlight>
                        <a:latin typeface="Calibri"/>
                        <a:ea typeface="Calibri"/>
                        <a:cs typeface="Calibri"/>
                        <a:sym typeface="Calibri"/>
                      </a:endParaRPr>
                    </a:p>
                  </a:txBody>
                  <a:tcPr marT="91425" marB="91425" marR="91425" marL="91425"/>
                </a:tc>
              </a:tr>
              <a:tr h="497725">
                <a:tc>
                  <a:txBody>
                    <a:bodyPr/>
                    <a:lstStyle/>
                    <a:p>
                      <a:pPr indent="0" lvl="0" marL="0" rtl="0" algn="l">
                        <a:spcBef>
                          <a:spcPts val="0"/>
                        </a:spcBef>
                        <a:spcAft>
                          <a:spcPts val="0"/>
                        </a:spcAft>
                        <a:buNone/>
                      </a:pPr>
                      <a:r>
                        <a:rPr lang="en" sz="1000">
                          <a:solidFill>
                            <a:srgbClr val="202124"/>
                          </a:solidFill>
                          <a:highlight>
                            <a:schemeClr val="dk1"/>
                          </a:highlight>
                          <a:latin typeface="Calibri"/>
                          <a:ea typeface="Calibri"/>
                          <a:cs typeface="Calibri"/>
                          <a:sym typeface="Calibri"/>
                        </a:rPr>
                        <a:t>COLWELL WESLEY</a:t>
                      </a:r>
                      <a:endParaRPr sz="10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solidFill>
                            <a:srgbClr val="202124"/>
                          </a:solidFill>
                          <a:highlight>
                            <a:schemeClr val="dk1"/>
                          </a:highlight>
                          <a:latin typeface="Calibri"/>
                          <a:ea typeface="Calibri"/>
                          <a:cs typeface="Calibri"/>
                          <a:sym typeface="Calibri"/>
                        </a:rPr>
                        <a:t>Chief Accounting Officer</a:t>
                      </a:r>
                      <a:endParaRPr sz="11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solidFill>
                            <a:srgbClr val="202124"/>
                          </a:solidFill>
                          <a:highlight>
                            <a:schemeClr val="dk1"/>
                          </a:highlight>
                          <a:latin typeface="Calibri"/>
                          <a:ea typeface="Calibri"/>
                          <a:cs typeface="Calibri"/>
                          <a:sym typeface="Calibri"/>
                        </a:rPr>
                        <a:t>LAY KENNETH L</a:t>
                      </a:r>
                      <a:endParaRPr sz="10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solidFill>
                            <a:srgbClr val="202124"/>
                          </a:solidFill>
                          <a:highlight>
                            <a:schemeClr val="dk1"/>
                          </a:highlight>
                          <a:latin typeface="Calibri"/>
                          <a:ea typeface="Calibri"/>
                          <a:cs typeface="Calibri"/>
                          <a:sym typeface="Calibri"/>
                        </a:rPr>
                        <a:t>CEO</a:t>
                      </a:r>
                      <a:endParaRPr sz="11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solidFill>
                            <a:srgbClr val="202124"/>
                          </a:solidFill>
                          <a:highlight>
                            <a:schemeClr val="dk1"/>
                          </a:highlight>
                          <a:latin typeface="Calibri"/>
                          <a:ea typeface="Calibri"/>
                          <a:cs typeface="Calibri"/>
                          <a:sym typeface="Calibri"/>
                        </a:rPr>
                        <a:t>RICE KENNETH D</a:t>
                      </a:r>
                      <a:endParaRPr sz="10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solidFill>
                            <a:srgbClr val="202124"/>
                          </a:solidFill>
                          <a:highlight>
                            <a:schemeClr val="dk1"/>
                          </a:highlight>
                          <a:latin typeface="Calibri"/>
                          <a:ea typeface="Calibri"/>
                          <a:cs typeface="Calibri"/>
                          <a:sym typeface="Calibri"/>
                        </a:rPr>
                        <a:t>Co-CEO</a:t>
                      </a:r>
                      <a:endParaRPr sz="1100">
                        <a:solidFill>
                          <a:srgbClr val="202124"/>
                        </a:solidFill>
                        <a:highlight>
                          <a:schemeClr val="dk1"/>
                        </a:highlight>
                        <a:latin typeface="Calibri"/>
                        <a:ea typeface="Calibri"/>
                        <a:cs typeface="Calibri"/>
                        <a:sym typeface="Calibri"/>
                      </a:endParaRPr>
                    </a:p>
                  </a:txBody>
                  <a:tcPr marT="91425" marB="91425" marR="91425" marL="91425"/>
                </a:tc>
              </a:tr>
              <a:tr h="548600">
                <a:tc>
                  <a:txBody>
                    <a:bodyPr/>
                    <a:lstStyle/>
                    <a:p>
                      <a:pPr indent="0" lvl="0" marL="0" rtl="0" algn="l">
                        <a:spcBef>
                          <a:spcPts val="0"/>
                        </a:spcBef>
                        <a:spcAft>
                          <a:spcPts val="0"/>
                        </a:spcAft>
                        <a:buNone/>
                      </a:pPr>
                      <a:r>
                        <a:rPr lang="en" sz="1000">
                          <a:solidFill>
                            <a:srgbClr val="202124"/>
                          </a:solidFill>
                          <a:highlight>
                            <a:schemeClr val="dk1"/>
                          </a:highlight>
                          <a:latin typeface="Calibri"/>
                          <a:ea typeface="Calibri"/>
                          <a:cs typeface="Calibri"/>
                          <a:sym typeface="Calibri"/>
                        </a:rPr>
                        <a:t>RIEKER PAULA H</a:t>
                      </a:r>
                      <a:endParaRPr sz="10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solidFill>
                            <a:srgbClr val="202124"/>
                          </a:solidFill>
                          <a:highlight>
                            <a:schemeClr val="dk1"/>
                          </a:highlight>
                          <a:latin typeface="Calibri"/>
                          <a:ea typeface="Calibri"/>
                          <a:cs typeface="Calibri"/>
                          <a:sym typeface="Calibri"/>
                        </a:rPr>
                        <a:t>Managing Director</a:t>
                      </a:r>
                      <a:endParaRPr sz="11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solidFill>
                            <a:srgbClr val="202124"/>
                          </a:solidFill>
                          <a:highlight>
                            <a:schemeClr val="dk1"/>
                          </a:highlight>
                          <a:latin typeface="Calibri"/>
                          <a:ea typeface="Calibri"/>
                          <a:cs typeface="Calibri"/>
                          <a:sym typeface="Calibri"/>
                        </a:rPr>
                        <a:t>BOWEN JR RAYMOND M</a:t>
                      </a:r>
                      <a:endParaRPr sz="10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solidFill>
                            <a:srgbClr val="202124"/>
                          </a:solidFill>
                          <a:highlight>
                            <a:schemeClr val="dk1"/>
                          </a:highlight>
                          <a:latin typeface="Calibri"/>
                          <a:ea typeface="Calibri"/>
                          <a:cs typeface="Calibri"/>
                          <a:sym typeface="Calibri"/>
                        </a:rPr>
                        <a:t>Chief Financial Officer </a:t>
                      </a:r>
                      <a:endParaRPr sz="11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solidFill>
                            <a:srgbClr val="202124"/>
                          </a:solidFill>
                          <a:highlight>
                            <a:schemeClr val="dk1"/>
                          </a:highlight>
                          <a:latin typeface="Calibri"/>
                          <a:ea typeface="Calibri"/>
                          <a:cs typeface="Calibri"/>
                          <a:sym typeface="Calibri"/>
                        </a:rPr>
                        <a:t>SKILLING JEFFREY K</a:t>
                      </a:r>
                      <a:endParaRPr sz="10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solidFill>
                            <a:srgbClr val="202124"/>
                          </a:solidFill>
                          <a:highlight>
                            <a:schemeClr val="dk1"/>
                          </a:highlight>
                          <a:latin typeface="Calibri"/>
                          <a:ea typeface="Calibri"/>
                          <a:cs typeface="Calibri"/>
                          <a:sym typeface="Calibri"/>
                        </a:rPr>
                        <a:t>CEO</a:t>
                      </a:r>
                      <a:endParaRPr sz="1100">
                        <a:solidFill>
                          <a:srgbClr val="202124"/>
                        </a:solidFill>
                        <a:highlight>
                          <a:schemeClr val="dk1"/>
                        </a:highlight>
                        <a:latin typeface="Calibri"/>
                        <a:ea typeface="Calibri"/>
                        <a:cs typeface="Calibri"/>
                        <a:sym typeface="Calibri"/>
                      </a:endParaRPr>
                    </a:p>
                  </a:txBody>
                  <a:tcPr marT="91425" marB="91425" marR="91425" marL="91425"/>
                </a:tc>
              </a:tr>
              <a:tr h="548600">
                <a:tc>
                  <a:txBody>
                    <a:bodyPr/>
                    <a:lstStyle/>
                    <a:p>
                      <a:pPr indent="0" lvl="0" marL="0" rtl="0" algn="l">
                        <a:spcBef>
                          <a:spcPts val="0"/>
                        </a:spcBef>
                        <a:spcAft>
                          <a:spcPts val="0"/>
                        </a:spcAft>
                        <a:buNone/>
                      </a:pPr>
                      <a:r>
                        <a:rPr lang="en" sz="1000">
                          <a:solidFill>
                            <a:srgbClr val="202124"/>
                          </a:solidFill>
                          <a:highlight>
                            <a:schemeClr val="dk1"/>
                          </a:highlight>
                          <a:latin typeface="Calibri"/>
                          <a:ea typeface="Calibri"/>
                          <a:cs typeface="Calibri"/>
                          <a:sym typeface="Calibri"/>
                        </a:rPr>
                        <a:t>KOPPER MICHAEL J</a:t>
                      </a:r>
                      <a:endParaRPr sz="10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solidFill>
                            <a:srgbClr val="202124"/>
                          </a:solidFill>
                          <a:highlight>
                            <a:schemeClr val="dk1"/>
                          </a:highlight>
                          <a:latin typeface="Calibri"/>
                          <a:ea typeface="Calibri"/>
                          <a:cs typeface="Calibri"/>
                          <a:sym typeface="Calibri"/>
                        </a:rPr>
                        <a:t>Executive</a:t>
                      </a:r>
                      <a:endParaRPr sz="11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solidFill>
                            <a:srgbClr val="202124"/>
                          </a:solidFill>
                          <a:highlight>
                            <a:schemeClr val="dk1"/>
                          </a:highlight>
                          <a:latin typeface="Calibri"/>
                          <a:ea typeface="Calibri"/>
                          <a:cs typeface="Calibri"/>
                          <a:sym typeface="Calibri"/>
                        </a:rPr>
                        <a:t>BELDEN TIMOTHY N</a:t>
                      </a:r>
                      <a:endParaRPr sz="10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solidFill>
                            <a:srgbClr val="202124"/>
                          </a:solidFill>
                          <a:highlight>
                            <a:schemeClr val="dk1"/>
                          </a:highlight>
                          <a:latin typeface="Calibri"/>
                          <a:ea typeface="Calibri"/>
                          <a:cs typeface="Calibri"/>
                          <a:sym typeface="Calibri"/>
                        </a:rPr>
                        <a:t>Chief Financial Officer </a:t>
                      </a:r>
                      <a:endParaRPr sz="11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solidFill>
                            <a:srgbClr val="202124"/>
                          </a:solidFill>
                          <a:highlight>
                            <a:schemeClr val="dk1"/>
                          </a:highlight>
                          <a:latin typeface="Calibri"/>
                          <a:ea typeface="Calibri"/>
                          <a:cs typeface="Calibri"/>
                          <a:sym typeface="Calibri"/>
                        </a:rPr>
                        <a:t>YEAGER F SCOTT</a:t>
                      </a:r>
                      <a:endParaRPr sz="10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solidFill>
                            <a:srgbClr val="202124"/>
                          </a:solidFill>
                          <a:highlight>
                            <a:schemeClr val="dk1"/>
                          </a:highlight>
                          <a:latin typeface="Calibri"/>
                          <a:ea typeface="Calibri"/>
                          <a:cs typeface="Calibri"/>
                          <a:sym typeface="Calibri"/>
                        </a:rPr>
                        <a:t>Senior Vice-President</a:t>
                      </a:r>
                      <a:endParaRPr sz="1100">
                        <a:solidFill>
                          <a:srgbClr val="202124"/>
                        </a:solidFill>
                        <a:highlight>
                          <a:schemeClr val="dk1"/>
                        </a:highlight>
                        <a:latin typeface="Calibri"/>
                        <a:ea typeface="Calibri"/>
                        <a:cs typeface="Calibri"/>
                        <a:sym typeface="Calibri"/>
                      </a:endParaRPr>
                    </a:p>
                  </a:txBody>
                  <a:tcPr marT="91425" marB="91425" marR="91425" marL="91425"/>
                </a:tc>
              </a:tr>
              <a:tr h="731500">
                <a:tc>
                  <a:txBody>
                    <a:bodyPr/>
                    <a:lstStyle/>
                    <a:p>
                      <a:pPr indent="0" lvl="0" marL="0" rtl="0" algn="l">
                        <a:spcBef>
                          <a:spcPts val="0"/>
                        </a:spcBef>
                        <a:spcAft>
                          <a:spcPts val="0"/>
                        </a:spcAft>
                        <a:buNone/>
                      </a:pPr>
                      <a:r>
                        <a:rPr lang="en" sz="1000">
                          <a:solidFill>
                            <a:srgbClr val="202124"/>
                          </a:solidFill>
                          <a:highlight>
                            <a:schemeClr val="dk1"/>
                          </a:highlight>
                          <a:latin typeface="Calibri"/>
                          <a:ea typeface="Calibri"/>
                          <a:cs typeface="Calibri"/>
                          <a:sym typeface="Calibri"/>
                        </a:rPr>
                        <a:t>SHELBY REX</a:t>
                      </a:r>
                      <a:endParaRPr sz="10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solidFill>
                            <a:srgbClr val="202124"/>
                          </a:solidFill>
                          <a:highlight>
                            <a:schemeClr val="dk1"/>
                          </a:highlight>
                          <a:latin typeface="Calibri"/>
                          <a:ea typeface="Calibri"/>
                          <a:cs typeface="Calibri"/>
                          <a:sym typeface="Calibri"/>
                        </a:rPr>
                        <a:t>Senior Vice-President</a:t>
                      </a:r>
                      <a:endParaRPr sz="11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solidFill>
                            <a:srgbClr val="202124"/>
                          </a:solidFill>
                          <a:highlight>
                            <a:schemeClr val="dk1"/>
                          </a:highlight>
                          <a:latin typeface="Calibri"/>
                          <a:ea typeface="Calibri"/>
                          <a:cs typeface="Calibri"/>
                          <a:sym typeface="Calibri"/>
                        </a:rPr>
                        <a:t>FASTOW ANDREW S</a:t>
                      </a:r>
                      <a:endParaRPr sz="10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solidFill>
                            <a:srgbClr val="202124"/>
                          </a:solidFill>
                          <a:highlight>
                            <a:schemeClr val="dk1"/>
                          </a:highlight>
                          <a:latin typeface="Calibri"/>
                          <a:ea typeface="Calibri"/>
                          <a:cs typeface="Calibri"/>
                          <a:sym typeface="Calibri"/>
                        </a:rPr>
                        <a:t>Chief Financial Officer</a:t>
                      </a:r>
                      <a:endParaRPr sz="11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solidFill>
                            <a:srgbClr val="202124"/>
                          </a:solidFill>
                          <a:highlight>
                            <a:schemeClr val="dk1"/>
                          </a:highlight>
                          <a:latin typeface="Calibri"/>
                          <a:ea typeface="Calibri"/>
                          <a:cs typeface="Calibri"/>
                          <a:sym typeface="Calibri"/>
                        </a:rPr>
                        <a:t>HIRKO JOSEPH</a:t>
                      </a:r>
                      <a:endParaRPr sz="10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solidFill>
                            <a:srgbClr val="202124"/>
                          </a:solidFill>
                          <a:highlight>
                            <a:schemeClr val="dk1"/>
                          </a:highlight>
                          <a:latin typeface="Calibri"/>
                          <a:ea typeface="Calibri"/>
                          <a:cs typeface="Calibri"/>
                          <a:sym typeface="Calibri"/>
                        </a:rPr>
                        <a:t>Co-chief Executive Officer</a:t>
                      </a:r>
                      <a:endParaRPr sz="1100">
                        <a:solidFill>
                          <a:srgbClr val="202124"/>
                        </a:solidFill>
                        <a:highlight>
                          <a:schemeClr val="dk1"/>
                        </a:highlight>
                        <a:latin typeface="Calibri"/>
                        <a:ea typeface="Calibri"/>
                        <a:cs typeface="Calibri"/>
                        <a:sym typeface="Calibri"/>
                      </a:endParaRPr>
                    </a:p>
                  </a:txBody>
                  <a:tcPr marT="91425" marB="91425" marR="91425" marL="91425"/>
                </a:tc>
              </a:tr>
              <a:tr h="111425">
                <a:tc>
                  <a:txBody>
                    <a:bodyPr/>
                    <a:lstStyle/>
                    <a:p>
                      <a:pPr indent="0" lvl="0" marL="0" rtl="0" algn="l">
                        <a:spcBef>
                          <a:spcPts val="0"/>
                        </a:spcBef>
                        <a:spcAft>
                          <a:spcPts val="0"/>
                        </a:spcAft>
                        <a:buNone/>
                      </a:pPr>
                      <a:r>
                        <a:rPr lang="en" sz="1000">
                          <a:solidFill>
                            <a:srgbClr val="202124"/>
                          </a:solidFill>
                          <a:highlight>
                            <a:schemeClr val="dk1"/>
                          </a:highlight>
                          <a:latin typeface="Calibri"/>
                          <a:ea typeface="Calibri"/>
                          <a:cs typeface="Calibri"/>
                          <a:sym typeface="Calibri"/>
                        </a:rPr>
                        <a:t>KOENIG MARK E</a:t>
                      </a:r>
                      <a:endParaRPr sz="10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solidFill>
                            <a:srgbClr val="202124"/>
                          </a:solidFill>
                          <a:highlight>
                            <a:schemeClr val="dk1"/>
                          </a:highlight>
                          <a:latin typeface="Calibri"/>
                          <a:ea typeface="Calibri"/>
                          <a:cs typeface="Calibri"/>
                          <a:sym typeface="Calibri"/>
                        </a:rPr>
                        <a:t>Executive Vice</a:t>
                      </a:r>
                      <a:r>
                        <a:rPr lang="en" sz="1100">
                          <a:solidFill>
                            <a:srgbClr val="202124"/>
                          </a:solidFill>
                          <a:highlight>
                            <a:schemeClr val="dk1"/>
                          </a:highlight>
                          <a:latin typeface="Calibri"/>
                          <a:ea typeface="Calibri"/>
                          <a:cs typeface="Calibri"/>
                          <a:sym typeface="Calibri"/>
                        </a:rPr>
                        <a:t>-P</a:t>
                      </a:r>
                      <a:r>
                        <a:rPr lang="en" sz="1100">
                          <a:solidFill>
                            <a:srgbClr val="202124"/>
                          </a:solidFill>
                          <a:highlight>
                            <a:schemeClr val="dk1"/>
                          </a:highlight>
                          <a:latin typeface="Calibri"/>
                          <a:ea typeface="Calibri"/>
                          <a:cs typeface="Calibri"/>
                          <a:sym typeface="Calibri"/>
                        </a:rPr>
                        <a:t>resident</a:t>
                      </a:r>
                      <a:endParaRPr sz="11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solidFill>
                            <a:srgbClr val="202124"/>
                          </a:solidFill>
                          <a:highlight>
                            <a:schemeClr val="dk1"/>
                          </a:highlight>
                          <a:latin typeface="Calibri"/>
                          <a:ea typeface="Calibri"/>
                          <a:cs typeface="Calibri"/>
                          <a:sym typeface="Calibri"/>
                        </a:rPr>
                        <a:t>CAUSEY RICHARD A</a:t>
                      </a:r>
                      <a:endParaRPr sz="10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solidFill>
                            <a:srgbClr val="202124"/>
                          </a:solidFill>
                          <a:highlight>
                            <a:schemeClr val="dk1"/>
                          </a:highlight>
                          <a:latin typeface="Calibri"/>
                          <a:ea typeface="Calibri"/>
                          <a:cs typeface="Calibri"/>
                          <a:sym typeface="Calibri"/>
                        </a:rPr>
                        <a:t>Chief Accounting Officer</a:t>
                      </a:r>
                      <a:endParaRPr sz="11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000">
                          <a:solidFill>
                            <a:srgbClr val="202124"/>
                          </a:solidFill>
                          <a:highlight>
                            <a:schemeClr val="dk1"/>
                          </a:highlight>
                          <a:latin typeface="Calibri"/>
                          <a:ea typeface="Calibri"/>
                          <a:cs typeface="Calibri"/>
                          <a:sym typeface="Calibri"/>
                        </a:rPr>
                        <a:t>GLISAN JR BEN F</a:t>
                      </a:r>
                      <a:endParaRPr sz="1000">
                        <a:solidFill>
                          <a:srgbClr val="202124"/>
                        </a:solidFill>
                        <a:highlight>
                          <a:schemeClr val="dk1"/>
                        </a:highlight>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100">
                          <a:solidFill>
                            <a:srgbClr val="202124"/>
                          </a:solidFill>
                          <a:highlight>
                            <a:schemeClr val="dk1"/>
                          </a:highlight>
                          <a:latin typeface="Calibri"/>
                          <a:ea typeface="Calibri"/>
                          <a:cs typeface="Calibri"/>
                          <a:sym typeface="Calibri"/>
                        </a:rPr>
                        <a:t>Treasurer</a:t>
                      </a:r>
                      <a:endParaRPr sz="1100">
                        <a:solidFill>
                          <a:srgbClr val="202124"/>
                        </a:solidFill>
                        <a:highlight>
                          <a:schemeClr val="dk1"/>
                        </a:highlight>
                        <a:latin typeface="Calibri"/>
                        <a:ea typeface="Calibri"/>
                        <a:cs typeface="Calibri"/>
                        <a:sym typeface="Calibri"/>
                      </a:endParaRPr>
                    </a:p>
                  </a:txBody>
                  <a:tcPr marT="91425" marB="91425" marR="91425" marL="91425"/>
                </a:tc>
              </a:tr>
            </a:tbl>
          </a:graphicData>
        </a:graphic>
      </p:graphicFrame>
      <p:sp>
        <p:nvSpPr>
          <p:cNvPr id="200" name="Google Shape;200;p23"/>
          <p:cNvSpPr txBox="1"/>
          <p:nvPr/>
        </p:nvSpPr>
        <p:spPr>
          <a:xfrm>
            <a:off x="3323975" y="554125"/>
            <a:ext cx="5346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Calibri"/>
                <a:ea typeface="Calibri"/>
                <a:cs typeface="Calibri"/>
                <a:sym typeface="Calibri"/>
              </a:rPr>
              <a:t>Most of them are senior management!</a:t>
            </a:r>
            <a:endParaRPr sz="2200">
              <a:latin typeface="Calibri"/>
              <a:ea typeface="Calibri"/>
              <a:cs typeface="Calibri"/>
              <a:sym typeface="Calibri"/>
            </a:endParaRPr>
          </a:p>
          <a:p>
            <a:pPr indent="0" lvl="0" marL="0" rtl="0" algn="l">
              <a:spcBef>
                <a:spcPts val="0"/>
              </a:spcBef>
              <a:spcAft>
                <a:spcPts val="0"/>
              </a:spcAft>
              <a:buNone/>
            </a:pPr>
            <a:r>
              <a:rPr lang="en" sz="2200">
                <a:latin typeface="Calibri"/>
                <a:ea typeface="Calibri"/>
                <a:cs typeface="Calibri"/>
                <a:sym typeface="Calibri"/>
              </a:rPr>
              <a:t>12.3% of persons are POI.</a:t>
            </a:r>
            <a:endParaRPr sz="22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a:t>
            </a:r>
            <a:br>
              <a:rPr lang="en"/>
            </a:br>
            <a:r>
              <a:rPr lang="en"/>
              <a:t>Enron fraud case</a:t>
            </a:r>
            <a:endParaRPr/>
          </a:p>
        </p:txBody>
      </p:sp>
      <p:sp>
        <p:nvSpPr>
          <p:cNvPr id="206" name="Google Shape;206;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Lots of missing data, </a:t>
            </a:r>
            <a:r>
              <a:rPr lang="en"/>
              <a:t>requires imputation</a:t>
            </a:r>
            <a:endParaRPr/>
          </a:p>
          <a:p>
            <a:pPr indent="-311150" lvl="0" marL="457200" rtl="0" algn="l">
              <a:spcBef>
                <a:spcPts val="0"/>
              </a:spcBef>
              <a:spcAft>
                <a:spcPts val="0"/>
              </a:spcAft>
              <a:buSzPts val="1300"/>
              <a:buChar char="●"/>
            </a:pPr>
            <a:r>
              <a:rPr lang="en"/>
              <a:t>Imbalanced dataset with only</a:t>
            </a:r>
            <a:r>
              <a:rPr lang="en"/>
              <a:t> 145 records, not enough to produce good fraud detection model</a:t>
            </a:r>
            <a:endParaRPr/>
          </a:p>
          <a:p>
            <a:pPr indent="-311150" lvl="0" marL="457200" rtl="0" algn="l">
              <a:spcBef>
                <a:spcPts val="0"/>
              </a:spcBef>
              <a:spcAft>
                <a:spcPts val="0"/>
              </a:spcAft>
              <a:buSzPts val="1300"/>
              <a:buChar char="●"/>
            </a:pPr>
            <a:r>
              <a:rPr lang="en"/>
              <a:t>Feature engineering is very important to get good performance</a:t>
            </a:r>
            <a:endParaRPr/>
          </a:p>
          <a:p>
            <a:pPr indent="-311150" lvl="0" marL="457200" rtl="0" algn="l">
              <a:spcBef>
                <a:spcPts val="0"/>
              </a:spcBef>
              <a:spcAft>
                <a:spcPts val="0"/>
              </a:spcAft>
              <a:buSzPts val="1300"/>
              <a:buChar char="●"/>
            </a:pPr>
            <a:r>
              <a:rPr lang="en"/>
              <a:t>Can try different ML models to see how they perform, e.g. Naive Bayes, SVM, Random Forest, ANN.</a:t>
            </a:r>
            <a:endParaRPr/>
          </a:p>
        </p:txBody>
      </p:sp>
      <p:pic>
        <p:nvPicPr>
          <p:cNvPr id="207" name="Google Shape;207;p24"/>
          <p:cNvPicPr preferRelativeResize="0"/>
          <p:nvPr/>
        </p:nvPicPr>
        <p:blipFill>
          <a:blip r:embed="rId3">
            <a:alphaModFix/>
          </a:blip>
          <a:stretch>
            <a:fillRect/>
          </a:stretch>
        </p:blipFill>
        <p:spPr>
          <a:xfrm>
            <a:off x="3946100" y="771270"/>
            <a:ext cx="954600" cy="95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Outlier</a:t>
            </a:r>
            <a:r>
              <a:rPr lang="en"/>
              <a:t> Analysis using boxplots</a:t>
            </a:r>
            <a:endParaRPr/>
          </a:p>
        </p:txBody>
      </p:sp>
      <p:sp>
        <p:nvSpPr>
          <p:cNvPr id="213" name="Google Shape;213;p25"/>
          <p:cNvSpPr txBox="1"/>
          <p:nvPr>
            <p:ph idx="1" type="body"/>
          </p:nvPr>
        </p:nvSpPr>
        <p:spPr>
          <a:xfrm>
            <a:off x="742950" y="192955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One “total_payments” record very far from other records</a:t>
            </a:r>
            <a:endParaRPr/>
          </a:p>
          <a:p>
            <a:pPr indent="-311150" lvl="0" marL="457200" rtl="0" algn="l">
              <a:spcBef>
                <a:spcPts val="0"/>
              </a:spcBef>
              <a:spcAft>
                <a:spcPts val="0"/>
              </a:spcAft>
              <a:buSzPts val="1300"/>
              <a:buChar char="●"/>
            </a:pPr>
            <a:r>
              <a:rPr lang="en"/>
              <a:t>Is a POI record and so was kept</a:t>
            </a:r>
            <a:endParaRPr/>
          </a:p>
        </p:txBody>
      </p:sp>
      <p:pic>
        <p:nvPicPr>
          <p:cNvPr id="214" name="Google Shape;214;p25"/>
          <p:cNvPicPr preferRelativeResize="0"/>
          <p:nvPr/>
        </p:nvPicPr>
        <p:blipFill>
          <a:blip r:embed="rId3">
            <a:alphaModFix/>
          </a:blip>
          <a:stretch>
            <a:fillRect/>
          </a:stretch>
        </p:blipFill>
        <p:spPr>
          <a:xfrm>
            <a:off x="5342100" y="1448300"/>
            <a:ext cx="3166899" cy="3410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Pre-processing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819150" y="897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a:t>
            </a:r>
            <a:endParaRPr/>
          </a:p>
        </p:txBody>
      </p:sp>
      <p:sp>
        <p:nvSpPr>
          <p:cNvPr id="225" name="Google Shape;225;p27"/>
          <p:cNvSpPr txBox="1"/>
          <p:nvPr>
            <p:ph idx="1" type="body"/>
          </p:nvPr>
        </p:nvSpPr>
        <p:spPr>
          <a:xfrm>
            <a:off x="819150" y="1576350"/>
            <a:ext cx="7505700" cy="3100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Removed 2 records: </a:t>
            </a:r>
            <a:endParaRPr/>
          </a:p>
          <a:p>
            <a:pPr indent="-298450" lvl="1" marL="914400" rtl="0" algn="l">
              <a:spcBef>
                <a:spcPts val="0"/>
              </a:spcBef>
              <a:spcAft>
                <a:spcPts val="0"/>
              </a:spcAft>
              <a:buSzPts val="1100"/>
              <a:buChar char="○"/>
            </a:pPr>
            <a:r>
              <a:rPr lang="en"/>
              <a:t>“Travel agency in the park” which is considered irrelevant</a:t>
            </a:r>
            <a:endParaRPr/>
          </a:p>
          <a:p>
            <a:pPr indent="-298450" lvl="1" marL="914400" rtl="0" algn="l">
              <a:spcBef>
                <a:spcPts val="0"/>
              </a:spcBef>
              <a:spcAft>
                <a:spcPts val="0"/>
              </a:spcAft>
              <a:buSzPts val="1100"/>
              <a:buChar char="○"/>
            </a:pPr>
            <a:r>
              <a:rPr lang="en"/>
              <a:t>“Lockhart Eugene E” which has over 17 missing values</a:t>
            </a:r>
            <a:endParaRPr/>
          </a:p>
          <a:p>
            <a:pPr indent="-311150" lvl="0" marL="457200" rtl="0" algn="l">
              <a:spcBef>
                <a:spcPts val="0"/>
              </a:spcBef>
              <a:spcAft>
                <a:spcPts val="0"/>
              </a:spcAft>
              <a:buSzPts val="1300"/>
              <a:buChar char="●"/>
            </a:pPr>
            <a:r>
              <a:rPr lang="en"/>
              <a:t>Removed 5 features: “name”, “email address”, “restricted stock deferred”, “loan advances”, “director fees”</a:t>
            </a:r>
            <a:endParaRPr/>
          </a:p>
          <a:p>
            <a:pPr indent="-298450" lvl="1" marL="914400" rtl="0" algn="l">
              <a:spcBef>
                <a:spcPts val="0"/>
              </a:spcBef>
              <a:spcAft>
                <a:spcPts val="0"/>
              </a:spcAft>
              <a:buSzPts val="1100"/>
              <a:buChar char="○"/>
            </a:pPr>
            <a:r>
              <a:rPr lang="en"/>
              <a:t>“name” and “email address” not useful in general financial data</a:t>
            </a:r>
            <a:endParaRPr/>
          </a:p>
          <a:p>
            <a:pPr indent="-298450" lvl="1" marL="914400" rtl="0" algn="l">
              <a:spcBef>
                <a:spcPts val="0"/>
              </a:spcBef>
              <a:spcAft>
                <a:spcPts val="0"/>
              </a:spcAft>
              <a:buSzPts val="1100"/>
              <a:buChar char="○"/>
            </a:pPr>
            <a:r>
              <a:rPr lang="en"/>
              <a:t>Over 85% missing values for the other 3 features</a:t>
            </a:r>
            <a:endParaRPr/>
          </a:p>
          <a:p>
            <a:pPr indent="-311150" lvl="0" marL="457200" rtl="0" algn="l">
              <a:spcBef>
                <a:spcPts val="0"/>
              </a:spcBef>
              <a:spcAft>
                <a:spcPts val="0"/>
              </a:spcAft>
              <a:buSzPts val="1300"/>
              <a:buChar char="●"/>
            </a:pPr>
            <a:r>
              <a:rPr lang="en"/>
              <a:t>Stratified random split: 70-30 training/test split</a:t>
            </a:r>
            <a:endParaRPr/>
          </a:p>
          <a:p>
            <a:pPr indent="-298450" lvl="1" marL="914400" rtl="0" algn="l">
              <a:spcBef>
                <a:spcPts val="0"/>
              </a:spcBef>
              <a:spcAft>
                <a:spcPts val="0"/>
              </a:spcAft>
              <a:buSzPts val="1100"/>
              <a:buChar char="○"/>
            </a:pPr>
            <a:r>
              <a:rPr lang="en"/>
              <a:t>Maintain similar class distribution between training and test sets</a:t>
            </a:r>
            <a:endParaRPr/>
          </a:p>
          <a:p>
            <a:pPr indent="-311150" lvl="0" marL="457200" rtl="0" algn="l">
              <a:spcBef>
                <a:spcPts val="0"/>
              </a:spcBef>
              <a:spcAft>
                <a:spcPts val="0"/>
              </a:spcAft>
              <a:buSzPts val="1300"/>
              <a:buChar char="●"/>
            </a:pPr>
            <a:r>
              <a:rPr lang="en"/>
              <a:t>Performed mean imputation using “MICE” package</a:t>
            </a:r>
            <a:endParaRPr/>
          </a:p>
          <a:p>
            <a:pPr indent="-298450" lvl="1" marL="914400" rtl="0" algn="l">
              <a:spcBef>
                <a:spcPts val="0"/>
              </a:spcBef>
              <a:spcAft>
                <a:spcPts val="0"/>
              </a:spcAft>
              <a:buSzPts val="1100"/>
              <a:buChar char="○"/>
            </a:pPr>
            <a:r>
              <a:rPr lang="en"/>
              <a:t>Training set imputed using mean imputation</a:t>
            </a:r>
            <a:endParaRPr/>
          </a:p>
          <a:p>
            <a:pPr indent="-298450" lvl="1" marL="914400" rtl="0" algn="l">
              <a:spcBef>
                <a:spcPts val="0"/>
              </a:spcBef>
              <a:spcAft>
                <a:spcPts val="0"/>
              </a:spcAft>
              <a:buSzPts val="1100"/>
              <a:buChar char="○"/>
            </a:pPr>
            <a:r>
              <a:rPr lang="en"/>
              <a:t>Test set imputed using same imputation parameters as training set</a:t>
            </a:r>
            <a:endParaRPr/>
          </a:p>
        </p:txBody>
      </p:sp>
      <p:pic>
        <p:nvPicPr>
          <p:cNvPr id="226" name="Google Shape;226;p27"/>
          <p:cNvPicPr preferRelativeResize="0"/>
          <p:nvPr/>
        </p:nvPicPr>
        <p:blipFill>
          <a:blip r:embed="rId3">
            <a:alphaModFix/>
          </a:blip>
          <a:stretch>
            <a:fillRect/>
          </a:stretch>
        </p:blipFill>
        <p:spPr>
          <a:xfrm>
            <a:off x="4857725" y="625800"/>
            <a:ext cx="995875" cy="995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standardization</a:t>
            </a:r>
            <a:endParaRPr/>
          </a:p>
        </p:txBody>
      </p:sp>
      <p:sp>
        <p:nvSpPr>
          <p:cNvPr id="232" name="Google Shape;232;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artificial neural network and support vector machine, standardization is used</a:t>
            </a:r>
            <a:endParaRPr/>
          </a:p>
          <a:p>
            <a:pPr indent="-311150" lvl="0" marL="457200" rtl="0" algn="l">
              <a:spcBef>
                <a:spcPts val="0"/>
              </a:spcBef>
              <a:spcAft>
                <a:spcPts val="0"/>
              </a:spcAft>
              <a:buSzPts val="1300"/>
              <a:buChar char="●"/>
            </a:pPr>
            <a:r>
              <a:rPr lang="en"/>
              <a:t>Standardization applied to both imputed training and test sets</a:t>
            </a:r>
            <a:endParaRPr/>
          </a:p>
          <a:p>
            <a:pPr indent="-311150" lvl="0" marL="457200" rtl="0" algn="l">
              <a:spcBef>
                <a:spcPts val="0"/>
              </a:spcBef>
              <a:spcAft>
                <a:spcPts val="0"/>
              </a:spcAft>
              <a:buSzPts val="1300"/>
              <a:buChar char="●"/>
            </a:pPr>
            <a:r>
              <a:rPr lang="en"/>
              <a:t>Test set standardized using same standardization parameters as training set</a:t>
            </a:r>
            <a:endParaRPr/>
          </a:p>
          <a:p>
            <a:pPr indent="-298450" lvl="1" marL="914400" rtl="0" algn="l">
              <a:spcBef>
                <a:spcPts val="0"/>
              </a:spcBef>
              <a:spcAft>
                <a:spcPts val="0"/>
              </a:spcAft>
              <a:buSzPts val="1100"/>
              <a:buChar char="○"/>
            </a:pPr>
            <a:r>
              <a:rPr lang="en"/>
              <a:t>Allows model assumptions to also hold on test sets</a:t>
            </a:r>
            <a:endParaRPr/>
          </a:p>
        </p:txBody>
      </p:sp>
      <p:pic>
        <p:nvPicPr>
          <p:cNvPr id="233" name="Google Shape;233;p28"/>
          <p:cNvPicPr preferRelativeResize="0"/>
          <p:nvPr/>
        </p:nvPicPr>
        <p:blipFill>
          <a:blip r:embed="rId3">
            <a:alphaModFix/>
          </a:blip>
          <a:stretch>
            <a:fillRect/>
          </a:stretch>
        </p:blipFill>
        <p:spPr>
          <a:xfrm>
            <a:off x="4857725" y="625800"/>
            <a:ext cx="995875" cy="995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Model-training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methods</a:t>
            </a:r>
            <a:endParaRPr/>
          </a:p>
        </p:txBody>
      </p:sp>
      <p:sp>
        <p:nvSpPr>
          <p:cNvPr id="244" name="Google Shape;244;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6 machine learning methods used:</a:t>
            </a:r>
            <a:endParaRPr/>
          </a:p>
          <a:p>
            <a:pPr indent="-298450" lvl="1" marL="914400" rtl="0" algn="l">
              <a:spcBef>
                <a:spcPts val="0"/>
              </a:spcBef>
              <a:spcAft>
                <a:spcPts val="0"/>
              </a:spcAft>
              <a:buSzPts val="1100"/>
              <a:buChar char="○"/>
            </a:pPr>
            <a:r>
              <a:rPr lang="en"/>
              <a:t>Decision tree</a:t>
            </a:r>
            <a:endParaRPr/>
          </a:p>
          <a:p>
            <a:pPr indent="-298450" lvl="1" marL="914400" rtl="0" algn="l">
              <a:spcBef>
                <a:spcPts val="0"/>
              </a:spcBef>
              <a:spcAft>
                <a:spcPts val="0"/>
              </a:spcAft>
              <a:buSzPts val="1100"/>
              <a:buChar char="○"/>
            </a:pPr>
            <a:r>
              <a:rPr lang="en"/>
              <a:t>Artificial neural networks</a:t>
            </a:r>
            <a:endParaRPr/>
          </a:p>
          <a:p>
            <a:pPr indent="-298450" lvl="1" marL="914400" rtl="0" algn="l">
              <a:spcBef>
                <a:spcPts val="0"/>
              </a:spcBef>
              <a:spcAft>
                <a:spcPts val="0"/>
              </a:spcAft>
              <a:buSzPts val="1100"/>
              <a:buChar char="○"/>
            </a:pPr>
            <a:r>
              <a:rPr lang="en"/>
              <a:t>Support vector machine</a:t>
            </a:r>
            <a:endParaRPr/>
          </a:p>
          <a:p>
            <a:pPr indent="-298450" lvl="1" marL="914400" rtl="0" algn="l">
              <a:spcBef>
                <a:spcPts val="0"/>
              </a:spcBef>
              <a:spcAft>
                <a:spcPts val="0"/>
              </a:spcAft>
              <a:buSzPts val="1100"/>
              <a:buChar char="○"/>
            </a:pPr>
            <a:r>
              <a:rPr lang="en"/>
              <a:t>Naive Bayes classifier</a:t>
            </a:r>
            <a:endParaRPr/>
          </a:p>
          <a:p>
            <a:pPr indent="-298450" lvl="1" marL="914400" rtl="0" algn="l">
              <a:spcBef>
                <a:spcPts val="0"/>
              </a:spcBef>
              <a:spcAft>
                <a:spcPts val="0"/>
              </a:spcAft>
              <a:buSzPts val="1100"/>
              <a:buChar char="○"/>
            </a:pPr>
            <a:r>
              <a:rPr lang="en"/>
              <a:t>Random forest</a:t>
            </a:r>
            <a:endParaRPr/>
          </a:p>
          <a:p>
            <a:pPr indent="-298450" lvl="1" marL="914400" rtl="0" algn="l">
              <a:spcBef>
                <a:spcPts val="0"/>
              </a:spcBef>
              <a:spcAft>
                <a:spcPts val="0"/>
              </a:spcAft>
              <a:buSzPts val="1100"/>
              <a:buChar char="○"/>
            </a:pPr>
            <a:r>
              <a:rPr lang="en"/>
              <a:t>AdaBoost</a:t>
            </a:r>
            <a:endParaRPr b="1"/>
          </a:p>
        </p:txBody>
      </p:sp>
      <p:pic>
        <p:nvPicPr>
          <p:cNvPr id="245" name="Google Shape;245;p30"/>
          <p:cNvPicPr preferRelativeResize="0"/>
          <p:nvPr/>
        </p:nvPicPr>
        <p:blipFill>
          <a:blip r:embed="rId3">
            <a:alphaModFix/>
          </a:blip>
          <a:stretch>
            <a:fillRect/>
          </a:stretch>
        </p:blipFill>
        <p:spPr>
          <a:xfrm>
            <a:off x="5795075" y="488695"/>
            <a:ext cx="1133050" cy="1133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5-fold cross validation with data balancing</a:t>
            </a:r>
            <a:endParaRPr/>
          </a:p>
        </p:txBody>
      </p:sp>
      <p:sp>
        <p:nvSpPr>
          <p:cNvPr id="251" name="Google Shape;251;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a:t>
            </a:r>
            <a:r>
              <a:rPr lang="en"/>
              <a:t>each method, 5-fold cross validation was performed </a:t>
            </a:r>
            <a:r>
              <a:rPr lang="en"/>
              <a:t>on imputed training set</a:t>
            </a:r>
            <a:endParaRPr/>
          </a:p>
          <a:p>
            <a:pPr indent="-298450" lvl="1" marL="914400" rtl="0" algn="l">
              <a:spcBef>
                <a:spcPts val="0"/>
              </a:spcBef>
              <a:spcAft>
                <a:spcPts val="0"/>
              </a:spcAft>
              <a:buSzPts val="1100"/>
              <a:buChar char="○"/>
            </a:pPr>
            <a:r>
              <a:rPr lang="en"/>
              <a:t>For every cross-validation iteration, ROSE/SMOTE was applied to the training folds</a:t>
            </a:r>
            <a:endParaRPr/>
          </a:p>
          <a:p>
            <a:pPr indent="-311150" lvl="0" marL="457200" rtl="0" algn="l">
              <a:spcBef>
                <a:spcPts val="0"/>
              </a:spcBef>
              <a:spcAft>
                <a:spcPts val="0"/>
              </a:spcAft>
              <a:buSzPts val="1300"/>
              <a:buChar char="●"/>
            </a:pPr>
            <a:r>
              <a:rPr lang="en"/>
              <a:t>Optimal model of the 5 iterations was chosen using largest Area Under ROC curve as performance metric</a:t>
            </a:r>
            <a:endParaRPr/>
          </a:p>
          <a:p>
            <a:pPr indent="-311150" lvl="0" marL="457200" rtl="0" algn="l">
              <a:spcBef>
                <a:spcPts val="0"/>
              </a:spcBef>
              <a:spcAft>
                <a:spcPts val="0"/>
              </a:spcAft>
              <a:buSzPts val="1300"/>
              <a:buChar char="●"/>
            </a:pPr>
            <a:r>
              <a:rPr lang="en"/>
              <a:t>Optimal model applied to imputed test set</a:t>
            </a:r>
            <a:endParaRPr/>
          </a:p>
          <a:p>
            <a:pPr indent="-298450" lvl="1" marL="914400" rtl="0" algn="l">
              <a:spcBef>
                <a:spcPts val="0"/>
              </a:spcBef>
              <a:spcAft>
                <a:spcPts val="0"/>
              </a:spcAft>
              <a:buSzPts val="1100"/>
              <a:buChar char="○"/>
            </a:pPr>
            <a:r>
              <a:rPr lang="en"/>
              <a:t>Confusion matrix made</a:t>
            </a:r>
            <a:endParaRPr/>
          </a:p>
          <a:p>
            <a:pPr indent="-298450" lvl="1" marL="914400" rtl="0" algn="l">
              <a:spcBef>
                <a:spcPts val="0"/>
              </a:spcBef>
              <a:spcAft>
                <a:spcPts val="0"/>
              </a:spcAft>
              <a:buSzPts val="1100"/>
              <a:buChar char="○"/>
            </a:pPr>
            <a:r>
              <a:rPr lang="en"/>
              <a:t>Recall and precision computed</a:t>
            </a:r>
            <a:endParaRPr/>
          </a:p>
          <a:p>
            <a:pPr indent="-311150" lvl="0" marL="457200" rtl="0" algn="l">
              <a:spcBef>
                <a:spcPts val="0"/>
              </a:spcBef>
              <a:spcAft>
                <a:spcPts val="0"/>
              </a:spcAft>
              <a:buSzPts val="1300"/>
              <a:buChar char="●"/>
            </a:pPr>
            <a:r>
              <a:rPr lang="en"/>
              <a:t>12 models made in total: 6 classification methods with </a:t>
            </a:r>
            <a:r>
              <a:rPr lang="en"/>
              <a:t>2 different resampling techniques</a:t>
            </a:r>
            <a:br>
              <a:rPr lang="en"/>
            </a:br>
            <a:r>
              <a:rPr lang="en"/>
              <a:t>each</a:t>
            </a:r>
            <a:endParaRPr/>
          </a:p>
        </p:txBody>
      </p:sp>
      <p:pic>
        <p:nvPicPr>
          <p:cNvPr id="252" name="Google Shape;252;p31"/>
          <p:cNvPicPr preferRelativeResize="0"/>
          <p:nvPr/>
        </p:nvPicPr>
        <p:blipFill>
          <a:blip r:embed="rId3">
            <a:alphaModFix/>
          </a:blip>
          <a:stretch>
            <a:fillRect/>
          </a:stretch>
        </p:blipFill>
        <p:spPr>
          <a:xfrm>
            <a:off x="7357829" y="2947125"/>
            <a:ext cx="1565476" cy="2014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556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136" name="Google Shape;136;p14"/>
          <p:cNvSpPr txBox="1"/>
          <p:nvPr>
            <p:ph idx="1" type="body"/>
          </p:nvPr>
        </p:nvSpPr>
        <p:spPr>
          <a:xfrm>
            <a:off x="819150" y="1347750"/>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Introduction</a:t>
            </a:r>
            <a:endParaRPr/>
          </a:p>
          <a:p>
            <a:pPr indent="-311150" lvl="0" marL="457200" rtl="0" algn="l">
              <a:spcBef>
                <a:spcPts val="1200"/>
              </a:spcBef>
              <a:spcAft>
                <a:spcPts val="0"/>
              </a:spcAft>
              <a:buSzPts val="1300"/>
              <a:buChar char="●"/>
            </a:pPr>
            <a:r>
              <a:rPr lang="en"/>
              <a:t>Case </a:t>
            </a:r>
            <a:r>
              <a:rPr lang="en"/>
              <a:t>Background</a:t>
            </a:r>
            <a:endParaRPr/>
          </a:p>
          <a:p>
            <a:pPr indent="-311150" lvl="0" marL="457200" rtl="0" algn="l">
              <a:spcBef>
                <a:spcPts val="0"/>
              </a:spcBef>
              <a:spcAft>
                <a:spcPts val="0"/>
              </a:spcAft>
              <a:buSzPts val="1300"/>
              <a:buChar char="●"/>
            </a:pPr>
            <a:r>
              <a:rPr lang="en"/>
              <a:t>Risk and red flags</a:t>
            </a:r>
            <a:endParaRPr/>
          </a:p>
          <a:p>
            <a:pPr indent="-311150" lvl="0" marL="457200" rtl="0" algn="l">
              <a:spcBef>
                <a:spcPts val="0"/>
              </a:spcBef>
              <a:spcAft>
                <a:spcPts val="0"/>
              </a:spcAft>
              <a:buSzPts val="1300"/>
              <a:buChar char="●"/>
            </a:pPr>
            <a:r>
              <a:rPr lang="en"/>
              <a:t>Objectives</a:t>
            </a:r>
            <a:endParaRPr/>
          </a:p>
          <a:p>
            <a:pPr indent="-311150" lvl="0" marL="457200" rtl="0" algn="l">
              <a:spcBef>
                <a:spcPts val="0"/>
              </a:spcBef>
              <a:spcAft>
                <a:spcPts val="0"/>
              </a:spcAft>
              <a:buSzPts val="1300"/>
              <a:buChar char="●"/>
            </a:pPr>
            <a:r>
              <a:rPr lang="en"/>
              <a:t>Data source</a:t>
            </a:r>
            <a:endParaRPr/>
          </a:p>
        </p:txBody>
      </p:sp>
      <p:sp>
        <p:nvSpPr>
          <p:cNvPr id="137" name="Google Shape;137;p14"/>
          <p:cNvSpPr txBox="1"/>
          <p:nvPr>
            <p:ph idx="2" type="body"/>
          </p:nvPr>
        </p:nvSpPr>
        <p:spPr>
          <a:xfrm>
            <a:off x="819150" y="2796350"/>
            <a:ext cx="3686100" cy="135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Fraud Detection</a:t>
            </a:r>
            <a:endParaRPr/>
          </a:p>
          <a:p>
            <a:pPr indent="-311150" lvl="0" marL="457200" rtl="0" algn="l">
              <a:spcBef>
                <a:spcPts val="1200"/>
              </a:spcBef>
              <a:spcAft>
                <a:spcPts val="0"/>
              </a:spcAft>
              <a:buSzPts val="1300"/>
              <a:buChar char="●"/>
            </a:pPr>
            <a:r>
              <a:rPr lang="en"/>
              <a:t>Exploratory data analysis</a:t>
            </a:r>
            <a:endParaRPr/>
          </a:p>
          <a:p>
            <a:pPr indent="-311150" lvl="0" marL="457200" rtl="0" algn="l">
              <a:spcBef>
                <a:spcPts val="0"/>
              </a:spcBef>
              <a:spcAft>
                <a:spcPts val="0"/>
              </a:spcAft>
              <a:buSzPts val="1300"/>
              <a:buChar char="●"/>
            </a:pPr>
            <a:r>
              <a:rPr lang="en"/>
              <a:t>Data pre-processing</a:t>
            </a:r>
            <a:endParaRPr/>
          </a:p>
          <a:p>
            <a:pPr indent="-311150" lvl="0" marL="457200" rtl="0" algn="l">
              <a:spcBef>
                <a:spcPts val="0"/>
              </a:spcBef>
              <a:spcAft>
                <a:spcPts val="0"/>
              </a:spcAft>
              <a:buSzPts val="1300"/>
              <a:buChar char="●"/>
            </a:pPr>
            <a:r>
              <a:rPr lang="en"/>
              <a:t>Model training</a:t>
            </a:r>
            <a:endParaRPr/>
          </a:p>
        </p:txBody>
      </p:sp>
      <p:sp>
        <p:nvSpPr>
          <p:cNvPr id="138" name="Google Shape;138;p14"/>
          <p:cNvSpPr txBox="1"/>
          <p:nvPr>
            <p:ph idx="2" type="body"/>
          </p:nvPr>
        </p:nvSpPr>
        <p:spPr>
          <a:xfrm>
            <a:off x="819150" y="4035300"/>
            <a:ext cx="3686100" cy="11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Non-data </a:t>
            </a:r>
            <a:r>
              <a:rPr lang="en"/>
              <a:t>analytics</a:t>
            </a:r>
            <a:r>
              <a:rPr lang="en"/>
              <a:t> consideration</a:t>
            </a:r>
            <a:endParaRPr/>
          </a:p>
          <a:p>
            <a:pPr indent="-311150" lvl="0" marL="457200" rtl="0" algn="l">
              <a:spcBef>
                <a:spcPts val="1200"/>
              </a:spcBef>
              <a:spcAft>
                <a:spcPts val="0"/>
              </a:spcAft>
              <a:buSzPts val="1300"/>
              <a:buChar char="●"/>
            </a:pPr>
            <a:r>
              <a:rPr lang="en"/>
              <a:t>Summary and Recommendations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58" name="Google Shape;258;p32"/>
          <p:cNvSpPr txBox="1"/>
          <p:nvPr>
            <p:ph idx="1" type="body"/>
          </p:nvPr>
        </p:nvSpPr>
        <p:spPr>
          <a:xfrm>
            <a:off x="819150" y="1474700"/>
            <a:ext cx="37530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u="sng"/>
              <a:t>ROSE</a:t>
            </a:r>
            <a:endParaRPr b="1" u="sng"/>
          </a:p>
        </p:txBody>
      </p:sp>
      <p:graphicFrame>
        <p:nvGraphicFramePr>
          <p:cNvPr id="259" name="Google Shape;259;p32"/>
          <p:cNvGraphicFramePr/>
          <p:nvPr/>
        </p:nvGraphicFramePr>
        <p:xfrm>
          <a:off x="1045550" y="1800200"/>
          <a:ext cx="3000000" cy="3000000"/>
        </p:xfrm>
        <a:graphic>
          <a:graphicData uri="http://schemas.openxmlformats.org/drawingml/2006/table">
            <a:tbl>
              <a:tblPr>
                <a:noFill/>
                <a:tableStyleId>{B098AC97-9A1C-4DBA-9FE6-CC0CE6A131B1}</a:tableStyleId>
              </a:tblPr>
              <a:tblGrid>
                <a:gridCol w="849600"/>
                <a:gridCol w="849600"/>
                <a:gridCol w="849600"/>
                <a:gridCol w="849600"/>
              </a:tblGrid>
              <a:tr h="381000">
                <a:tc>
                  <a:txBody>
                    <a:bodyPr/>
                    <a:lstStyle/>
                    <a:p>
                      <a:pPr indent="0" lvl="0" marL="0" rtl="0" algn="l">
                        <a:spcBef>
                          <a:spcPts val="0"/>
                        </a:spcBef>
                        <a:spcAft>
                          <a:spcPts val="0"/>
                        </a:spcAft>
                        <a:buNone/>
                      </a:pPr>
                      <a:r>
                        <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Accuracy</a:t>
                      </a:r>
                      <a:endParaRPr sz="1100"/>
                    </a:p>
                  </a:txBody>
                  <a:tcPr marT="91425" marB="91425" marR="91425" marL="91425"/>
                </a:tc>
                <a:tc>
                  <a:txBody>
                    <a:bodyPr/>
                    <a:lstStyle/>
                    <a:p>
                      <a:pPr indent="0" lvl="0" marL="0" rtl="0" algn="l">
                        <a:spcBef>
                          <a:spcPts val="0"/>
                        </a:spcBef>
                        <a:spcAft>
                          <a:spcPts val="0"/>
                        </a:spcAft>
                        <a:buNone/>
                      </a:pPr>
                      <a:r>
                        <a:rPr lang="en" sz="1100"/>
                        <a:t>Precision</a:t>
                      </a:r>
                      <a:endParaRPr sz="1100"/>
                    </a:p>
                  </a:txBody>
                  <a:tcPr marT="91425" marB="91425" marR="91425" marL="91425"/>
                </a:tc>
                <a:tc>
                  <a:txBody>
                    <a:bodyPr/>
                    <a:lstStyle/>
                    <a:p>
                      <a:pPr indent="0" lvl="0" marL="0" rtl="0" algn="l">
                        <a:spcBef>
                          <a:spcPts val="0"/>
                        </a:spcBef>
                        <a:spcAft>
                          <a:spcPts val="0"/>
                        </a:spcAft>
                        <a:buNone/>
                      </a:pPr>
                      <a:r>
                        <a:rPr lang="en" sz="1100"/>
                        <a:t>Recall</a:t>
                      </a:r>
                      <a:endParaRPr sz="1100"/>
                    </a:p>
                  </a:txBody>
                  <a:tcPr marT="91425" marB="91425" marR="91425" marL="91425"/>
                </a:tc>
              </a:tr>
              <a:tr h="396200">
                <a:tc>
                  <a:txBody>
                    <a:bodyPr/>
                    <a:lstStyle/>
                    <a:p>
                      <a:pPr indent="0" lvl="0" marL="0" rtl="0" algn="l">
                        <a:spcBef>
                          <a:spcPts val="0"/>
                        </a:spcBef>
                        <a:spcAft>
                          <a:spcPts val="0"/>
                        </a:spcAft>
                        <a:buNone/>
                      </a:pPr>
                      <a:r>
                        <a:rPr lang="en" sz="1100"/>
                        <a:t>Decision Tree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0.881</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t>NA</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r>
              <a:tr h="381000">
                <a:tc>
                  <a:txBody>
                    <a:bodyPr/>
                    <a:lstStyle/>
                    <a:p>
                      <a:pPr indent="0" lvl="0" marL="0" rtl="0" algn="l">
                        <a:spcBef>
                          <a:spcPts val="0"/>
                        </a:spcBef>
                        <a:spcAft>
                          <a:spcPts val="0"/>
                        </a:spcAft>
                        <a:buNone/>
                      </a:pPr>
                      <a:r>
                        <a:rPr lang="en" sz="1100"/>
                        <a:t>ANN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0.857</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t>0.333</a:t>
                      </a:r>
                      <a:endParaRPr sz="1100"/>
                    </a:p>
                  </a:txBody>
                  <a:tcPr marT="91425" marB="91425" marR="91425" marL="91425"/>
                </a:tc>
                <a:tc>
                  <a:txBody>
                    <a:bodyPr/>
                    <a:lstStyle/>
                    <a:p>
                      <a:pPr indent="0" lvl="0" marL="0" rtl="0" algn="l">
                        <a:spcBef>
                          <a:spcPts val="0"/>
                        </a:spcBef>
                        <a:spcAft>
                          <a:spcPts val="0"/>
                        </a:spcAft>
                        <a:buNone/>
                      </a:pPr>
                      <a:r>
                        <a:rPr lang="en" sz="1100"/>
                        <a:t>0.2</a:t>
                      </a:r>
                      <a:endParaRPr sz="1100"/>
                    </a:p>
                  </a:txBody>
                  <a:tcPr marT="91425" marB="91425" marR="91425" marL="91425"/>
                </a:tc>
              </a:tr>
              <a:tr h="381000">
                <a:tc>
                  <a:txBody>
                    <a:bodyPr/>
                    <a:lstStyle/>
                    <a:p>
                      <a:pPr indent="0" lvl="0" marL="0" rtl="0" algn="l">
                        <a:spcBef>
                          <a:spcPts val="0"/>
                        </a:spcBef>
                        <a:spcAft>
                          <a:spcPts val="0"/>
                        </a:spcAft>
                        <a:buNone/>
                      </a:pPr>
                      <a:r>
                        <a:rPr lang="en" sz="1100"/>
                        <a:t>SVM</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0.762</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t>0.222</a:t>
                      </a:r>
                      <a:endParaRPr sz="1100"/>
                    </a:p>
                  </a:txBody>
                  <a:tcPr marT="91425" marB="91425" marR="91425" marL="91425"/>
                </a:tc>
                <a:tc>
                  <a:txBody>
                    <a:bodyPr/>
                    <a:lstStyle/>
                    <a:p>
                      <a:pPr indent="0" lvl="0" marL="0" rtl="0" algn="l">
                        <a:spcBef>
                          <a:spcPts val="0"/>
                        </a:spcBef>
                        <a:spcAft>
                          <a:spcPts val="0"/>
                        </a:spcAft>
                        <a:buNone/>
                      </a:pPr>
                      <a:r>
                        <a:rPr lang="en" sz="1100">
                          <a:solidFill>
                            <a:srgbClr val="FF0000"/>
                          </a:solidFill>
                        </a:rPr>
                        <a:t>0.4</a:t>
                      </a:r>
                      <a:endParaRPr sz="1100">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sz="1100"/>
                        <a:t>Naive Bayes</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t>0.857</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r>
              <a:tr h="381000">
                <a:tc>
                  <a:txBody>
                    <a:bodyPr/>
                    <a:lstStyle/>
                    <a:p>
                      <a:pPr indent="0" lvl="0" marL="0" rtl="0" algn="l">
                        <a:spcBef>
                          <a:spcPts val="0"/>
                        </a:spcBef>
                        <a:spcAft>
                          <a:spcPts val="0"/>
                        </a:spcAft>
                        <a:buNone/>
                      </a:pPr>
                      <a:r>
                        <a:rPr lang="en" sz="1100"/>
                        <a:t>Random Forest</a:t>
                      </a:r>
                      <a:endParaRPr sz="1100"/>
                    </a:p>
                  </a:txBody>
                  <a:tcPr marT="91425" marB="91425" marR="91425" marL="91425"/>
                </a:tc>
                <a:tc>
                  <a:txBody>
                    <a:bodyPr/>
                    <a:lstStyle/>
                    <a:p>
                      <a:pPr indent="0" lvl="0" marL="0" rtl="0" algn="l">
                        <a:spcBef>
                          <a:spcPts val="0"/>
                        </a:spcBef>
                        <a:spcAft>
                          <a:spcPts val="0"/>
                        </a:spcAft>
                        <a:buNone/>
                      </a:pPr>
                      <a:r>
                        <a:rPr lang="en" sz="1100"/>
                        <a:t>0.857</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r>
              <a:tr h="381000">
                <a:tc>
                  <a:txBody>
                    <a:bodyPr/>
                    <a:lstStyle/>
                    <a:p>
                      <a:pPr indent="0" lvl="0" marL="0" rtl="0" algn="l">
                        <a:spcBef>
                          <a:spcPts val="0"/>
                        </a:spcBef>
                        <a:spcAft>
                          <a:spcPts val="0"/>
                        </a:spcAft>
                        <a:buNone/>
                      </a:pPr>
                      <a:r>
                        <a:rPr lang="en" sz="1100"/>
                        <a:t>Adaboost</a:t>
                      </a:r>
                      <a:endParaRPr sz="1100"/>
                    </a:p>
                  </a:txBody>
                  <a:tcPr marT="91425" marB="91425" marR="91425" marL="91425"/>
                </a:tc>
                <a:tc>
                  <a:txBody>
                    <a:bodyPr/>
                    <a:lstStyle/>
                    <a:p>
                      <a:pPr indent="0" lvl="0" marL="0" rtl="0" algn="l">
                        <a:spcBef>
                          <a:spcPts val="0"/>
                        </a:spcBef>
                        <a:spcAft>
                          <a:spcPts val="0"/>
                        </a:spcAft>
                        <a:buNone/>
                      </a:pPr>
                      <a:r>
                        <a:rPr lang="en" sz="1100"/>
                        <a:t>0.881</a:t>
                      </a:r>
                      <a:endParaRPr sz="1100"/>
                    </a:p>
                  </a:txBody>
                  <a:tcPr marT="91425" marB="91425" marR="91425" marL="91425"/>
                </a:tc>
                <a:tc>
                  <a:txBody>
                    <a:bodyPr/>
                    <a:lstStyle/>
                    <a:p>
                      <a:pPr indent="0" lvl="0" marL="0" rtl="0" algn="l">
                        <a:spcBef>
                          <a:spcPts val="0"/>
                        </a:spcBef>
                        <a:spcAft>
                          <a:spcPts val="0"/>
                        </a:spcAft>
                        <a:buNone/>
                      </a:pPr>
                      <a:r>
                        <a:rPr lang="en" sz="1100"/>
                        <a:t>NA</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r>
            </a:tbl>
          </a:graphicData>
        </a:graphic>
      </p:graphicFrame>
      <p:sp>
        <p:nvSpPr>
          <p:cNvPr id="260" name="Google Shape;260;p32"/>
          <p:cNvSpPr txBox="1"/>
          <p:nvPr>
            <p:ph idx="1" type="body"/>
          </p:nvPr>
        </p:nvSpPr>
        <p:spPr>
          <a:xfrm>
            <a:off x="4634600" y="1474700"/>
            <a:ext cx="37530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u="sng"/>
              <a:t>SMOTE</a:t>
            </a:r>
            <a:endParaRPr b="1" u="sng"/>
          </a:p>
        </p:txBody>
      </p:sp>
      <p:graphicFrame>
        <p:nvGraphicFramePr>
          <p:cNvPr id="261" name="Google Shape;261;p32"/>
          <p:cNvGraphicFramePr/>
          <p:nvPr/>
        </p:nvGraphicFramePr>
        <p:xfrm>
          <a:off x="4926450" y="1800200"/>
          <a:ext cx="3000000" cy="3000000"/>
        </p:xfrm>
        <a:graphic>
          <a:graphicData uri="http://schemas.openxmlformats.org/drawingml/2006/table">
            <a:tbl>
              <a:tblPr>
                <a:noFill/>
                <a:tableStyleId>{B098AC97-9A1C-4DBA-9FE6-CC0CE6A131B1}</a:tableStyleId>
              </a:tblPr>
              <a:tblGrid>
                <a:gridCol w="849600"/>
                <a:gridCol w="849600"/>
                <a:gridCol w="849600"/>
                <a:gridCol w="849600"/>
              </a:tblGrid>
              <a:tr h="381000">
                <a:tc>
                  <a:txBody>
                    <a:bodyPr/>
                    <a:lstStyle/>
                    <a:p>
                      <a:pPr indent="0" lvl="0" marL="0" rtl="0" algn="l">
                        <a:spcBef>
                          <a:spcPts val="0"/>
                        </a:spcBef>
                        <a:spcAft>
                          <a:spcPts val="0"/>
                        </a:spcAft>
                        <a:buNone/>
                      </a:pPr>
                      <a:r>
                        <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Accuracy</a:t>
                      </a:r>
                      <a:endParaRPr sz="1100"/>
                    </a:p>
                  </a:txBody>
                  <a:tcPr marT="91425" marB="91425" marR="91425" marL="91425"/>
                </a:tc>
                <a:tc>
                  <a:txBody>
                    <a:bodyPr/>
                    <a:lstStyle/>
                    <a:p>
                      <a:pPr indent="0" lvl="0" marL="0" rtl="0" algn="l">
                        <a:spcBef>
                          <a:spcPts val="0"/>
                        </a:spcBef>
                        <a:spcAft>
                          <a:spcPts val="0"/>
                        </a:spcAft>
                        <a:buNone/>
                      </a:pPr>
                      <a:r>
                        <a:rPr lang="en" sz="1100"/>
                        <a:t>Precision</a:t>
                      </a:r>
                      <a:endParaRPr sz="1100"/>
                    </a:p>
                  </a:txBody>
                  <a:tcPr marT="91425" marB="91425" marR="91425" marL="91425"/>
                </a:tc>
                <a:tc>
                  <a:txBody>
                    <a:bodyPr/>
                    <a:lstStyle/>
                    <a:p>
                      <a:pPr indent="0" lvl="0" marL="0" rtl="0" algn="l">
                        <a:spcBef>
                          <a:spcPts val="0"/>
                        </a:spcBef>
                        <a:spcAft>
                          <a:spcPts val="0"/>
                        </a:spcAft>
                        <a:buNone/>
                      </a:pPr>
                      <a:r>
                        <a:rPr lang="en" sz="1100"/>
                        <a:t>Recall</a:t>
                      </a:r>
                      <a:endParaRPr sz="1100"/>
                    </a:p>
                  </a:txBody>
                  <a:tcPr marT="91425" marB="91425" marR="91425" marL="91425"/>
                </a:tc>
              </a:tr>
              <a:tr h="396200">
                <a:tc>
                  <a:txBody>
                    <a:bodyPr/>
                    <a:lstStyle/>
                    <a:p>
                      <a:pPr indent="0" lvl="0" marL="0" rtl="0" algn="l">
                        <a:spcBef>
                          <a:spcPts val="0"/>
                        </a:spcBef>
                        <a:spcAft>
                          <a:spcPts val="0"/>
                        </a:spcAft>
                        <a:buNone/>
                      </a:pPr>
                      <a:r>
                        <a:rPr lang="en" sz="1100"/>
                        <a:t>Decision Tree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0.714</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t>0.182</a:t>
                      </a:r>
                      <a:endParaRPr sz="1100"/>
                    </a:p>
                  </a:txBody>
                  <a:tcPr marT="91425" marB="91425" marR="91425" marL="91425"/>
                </a:tc>
                <a:tc>
                  <a:txBody>
                    <a:bodyPr/>
                    <a:lstStyle/>
                    <a:p>
                      <a:pPr indent="0" lvl="0" marL="0" rtl="0" algn="l">
                        <a:spcBef>
                          <a:spcPts val="0"/>
                        </a:spcBef>
                        <a:spcAft>
                          <a:spcPts val="0"/>
                        </a:spcAft>
                        <a:buNone/>
                      </a:pPr>
                      <a:r>
                        <a:rPr lang="en" sz="1100">
                          <a:solidFill>
                            <a:srgbClr val="FF0000"/>
                          </a:solidFill>
                        </a:rPr>
                        <a:t>0.4</a:t>
                      </a:r>
                      <a:endParaRPr sz="1100">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sz="1100"/>
                        <a:t>ANN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0.857</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t>0.333</a:t>
                      </a:r>
                      <a:endParaRPr sz="1100"/>
                    </a:p>
                  </a:txBody>
                  <a:tcPr marT="91425" marB="91425" marR="91425" marL="91425"/>
                </a:tc>
                <a:tc>
                  <a:txBody>
                    <a:bodyPr/>
                    <a:lstStyle/>
                    <a:p>
                      <a:pPr indent="0" lvl="0" marL="0" rtl="0" algn="l">
                        <a:spcBef>
                          <a:spcPts val="0"/>
                        </a:spcBef>
                        <a:spcAft>
                          <a:spcPts val="0"/>
                        </a:spcAft>
                        <a:buNone/>
                      </a:pPr>
                      <a:r>
                        <a:rPr lang="en" sz="1100"/>
                        <a:t>0.2</a:t>
                      </a:r>
                      <a:endParaRPr sz="1100"/>
                    </a:p>
                  </a:txBody>
                  <a:tcPr marT="91425" marB="91425" marR="91425" marL="91425"/>
                </a:tc>
              </a:tr>
              <a:tr h="381000">
                <a:tc>
                  <a:txBody>
                    <a:bodyPr/>
                    <a:lstStyle/>
                    <a:p>
                      <a:pPr indent="0" lvl="0" marL="0" rtl="0" algn="l">
                        <a:spcBef>
                          <a:spcPts val="0"/>
                        </a:spcBef>
                        <a:spcAft>
                          <a:spcPts val="0"/>
                        </a:spcAft>
                        <a:buNone/>
                      </a:pPr>
                      <a:r>
                        <a:rPr lang="en" sz="1100"/>
                        <a:t>SVM</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0.714</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t>0.111</a:t>
                      </a:r>
                      <a:endParaRPr sz="1100"/>
                    </a:p>
                  </a:txBody>
                  <a:tcPr marT="91425" marB="91425" marR="91425" marL="91425"/>
                </a:tc>
                <a:tc>
                  <a:txBody>
                    <a:bodyPr/>
                    <a:lstStyle/>
                    <a:p>
                      <a:pPr indent="0" lvl="0" marL="0" rtl="0" algn="l">
                        <a:spcBef>
                          <a:spcPts val="0"/>
                        </a:spcBef>
                        <a:spcAft>
                          <a:spcPts val="0"/>
                        </a:spcAft>
                        <a:buNone/>
                      </a:pPr>
                      <a:r>
                        <a:rPr lang="en" sz="1100"/>
                        <a:t>0.2</a:t>
                      </a:r>
                      <a:endParaRPr sz="1100"/>
                    </a:p>
                  </a:txBody>
                  <a:tcPr marT="91425" marB="91425" marR="91425" marL="91425"/>
                </a:tc>
              </a:tr>
              <a:tr h="381000">
                <a:tc>
                  <a:txBody>
                    <a:bodyPr/>
                    <a:lstStyle/>
                    <a:p>
                      <a:pPr indent="0" lvl="0" marL="0" rtl="0" algn="l">
                        <a:spcBef>
                          <a:spcPts val="0"/>
                        </a:spcBef>
                        <a:spcAft>
                          <a:spcPts val="0"/>
                        </a:spcAft>
                        <a:buNone/>
                      </a:pPr>
                      <a:r>
                        <a:rPr lang="en" sz="1100"/>
                        <a:t>Naive Bayes</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t>0.833</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r>
              <a:tr h="381000">
                <a:tc>
                  <a:txBody>
                    <a:bodyPr/>
                    <a:lstStyle/>
                    <a:p>
                      <a:pPr indent="0" lvl="0" marL="0" rtl="0" algn="l">
                        <a:spcBef>
                          <a:spcPts val="0"/>
                        </a:spcBef>
                        <a:spcAft>
                          <a:spcPts val="0"/>
                        </a:spcAft>
                        <a:buNone/>
                      </a:pPr>
                      <a:r>
                        <a:rPr lang="en" sz="1100"/>
                        <a:t>Random Forest</a:t>
                      </a:r>
                      <a:endParaRPr sz="1100"/>
                    </a:p>
                  </a:txBody>
                  <a:tcPr marT="91425" marB="91425" marR="91425" marL="91425"/>
                </a:tc>
                <a:tc>
                  <a:txBody>
                    <a:bodyPr/>
                    <a:lstStyle/>
                    <a:p>
                      <a:pPr indent="0" lvl="0" marL="0" rtl="0" algn="l">
                        <a:spcBef>
                          <a:spcPts val="0"/>
                        </a:spcBef>
                        <a:spcAft>
                          <a:spcPts val="0"/>
                        </a:spcAft>
                        <a:buNone/>
                      </a:pPr>
                      <a:r>
                        <a:rPr lang="en" sz="1100"/>
                        <a:t>0.857</a:t>
                      </a:r>
                      <a:endParaRPr sz="1100"/>
                    </a:p>
                  </a:txBody>
                  <a:tcPr marT="91425" marB="91425" marR="91425" marL="91425"/>
                </a:tc>
                <a:tc>
                  <a:txBody>
                    <a:bodyPr/>
                    <a:lstStyle/>
                    <a:p>
                      <a:pPr indent="0" lvl="0" marL="0" rtl="0" algn="l">
                        <a:spcBef>
                          <a:spcPts val="0"/>
                        </a:spcBef>
                        <a:spcAft>
                          <a:spcPts val="0"/>
                        </a:spcAft>
                        <a:buNone/>
                      </a:pPr>
                      <a:r>
                        <a:rPr lang="en" sz="1100"/>
                        <a:t>0.4</a:t>
                      </a:r>
                      <a:endParaRPr sz="1100"/>
                    </a:p>
                  </a:txBody>
                  <a:tcPr marT="91425" marB="91425" marR="91425" marL="91425"/>
                </a:tc>
                <a:tc>
                  <a:txBody>
                    <a:bodyPr/>
                    <a:lstStyle/>
                    <a:p>
                      <a:pPr indent="0" lvl="0" marL="0" rtl="0" algn="l">
                        <a:spcBef>
                          <a:spcPts val="0"/>
                        </a:spcBef>
                        <a:spcAft>
                          <a:spcPts val="0"/>
                        </a:spcAft>
                        <a:buNone/>
                      </a:pPr>
                      <a:r>
                        <a:rPr lang="en" sz="1100">
                          <a:solidFill>
                            <a:srgbClr val="FF0000"/>
                          </a:solidFill>
                        </a:rPr>
                        <a:t>0.4</a:t>
                      </a:r>
                      <a:endParaRPr sz="1100">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sz="1100"/>
                        <a:t>Adaboost</a:t>
                      </a:r>
                      <a:endParaRPr sz="1100"/>
                    </a:p>
                  </a:txBody>
                  <a:tcPr marT="91425" marB="91425" marR="91425" marL="91425"/>
                </a:tc>
                <a:tc>
                  <a:txBody>
                    <a:bodyPr/>
                    <a:lstStyle/>
                    <a:p>
                      <a:pPr indent="0" lvl="0" marL="0" rtl="0" algn="l">
                        <a:spcBef>
                          <a:spcPts val="0"/>
                        </a:spcBef>
                        <a:spcAft>
                          <a:spcPts val="0"/>
                        </a:spcAft>
                        <a:buNone/>
                      </a:pPr>
                      <a:r>
                        <a:rPr lang="en" sz="1100"/>
                        <a:t>0.857</a:t>
                      </a:r>
                      <a:endParaRPr sz="1100"/>
                    </a:p>
                  </a:txBody>
                  <a:tcPr marT="91425" marB="91425" marR="91425" marL="91425"/>
                </a:tc>
                <a:tc>
                  <a:txBody>
                    <a:bodyPr/>
                    <a:lstStyle/>
                    <a:p>
                      <a:pPr indent="0" lvl="0" marL="0" rtl="0" algn="l">
                        <a:spcBef>
                          <a:spcPts val="0"/>
                        </a:spcBef>
                        <a:spcAft>
                          <a:spcPts val="0"/>
                        </a:spcAft>
                        <a:buNone/>
                      </a:pPr>
                      <a:r>
                        <a:rPr lang="en" sz="1100"/>
                        <a:t>0.4</a:t>
                      </a:r>
                      <a:endParaRPr sz="1100"/>
                    </a:p>
                  </a:txBody>
                  <a:tcPr marT="91425" marB="91425" marR="91425" marL="91425"/>
                </a:tc>
                <a:tc>
                  <a:txBody>
                    <a:bodyPr/>
                    <a:lstStyle/>
                    <a:p>
                      <a:pPr indent="0" lvl="0" marL="0" rtl="0" algn="l">
                        <a:spcBef>
                          <a:spcPts val="0"/>
                        </a:spcBef>
                        <a:spcAft>
                          <a:spcPts val="0"/>
                        </a:spcAft>
                        <a:buNone/>
                      </a:pPr>
                      <a:r>
                        <a:rPr lang="en" sz="1100">
                          <a:solidFill>
                            <a:srgbClr val="FF0000"/>
                          </a:solidFill>
                        </a:rPr>
                        <a:t>0.4</a:t>
                      </a:r>
                      <a:endParaRPr sz="1100">
                        <a:solidFill>
                          <a:srgbClr val="FF0000"/>
                        </a:solidFill>
                      </a:endParaRPr>
                    </a:p>
                  </a:txBody>
                  <a:tcPr marT="91425" marB="91425" marR="91425" marL="91425"/>
                </a:tc>
              </a:tr>
            </a:tbl>
          </a:graphicData>
        </a:graphic>
      </p:graphicFrame>
      <p:pic>
        <p:nvPicPr>
          <p:cNvPr id="262" name="Google Shape;262;p32"/>
          <p:cNvPicPr preferRelativeResize="0"/>
          <p:nvPr/>
        </p:nvPicPr>
        <p:blipFill>
          <a:blip r:embed="rId3">
            <a:alphaModFix/>
          </a:blip>
          <a:stretch>
            <a:fillRect/>
          </a:stretch>
        </p:blipFill>
        <p:spPr>
          <a:xfrm>
            <a:off x="2507850" y="575925"/>
            <a:ext cx="898775" cy="898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68" name="Google Shape;268;p33"/>
          <p:cNvSpPr txBox="1"/>
          <p:nvPr>
            <p:ph idx="1" type="body"/>
          </p:nvPr>
        </p:nvSpPr>
        <p:spPr>
          <a:xfrm>
            <a:off x="819150" y="1474700"/>
            <a:ext cx="37530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u="sng"/>
              <a:t>ROSE</a:t>
            </a:r>
            <a:endParaRPr b="1" u="sng"/>
          </a:p>
        </p:txBody>
      </p:sp>
      <p:graphicFrame>
        <p:nvGraphicFramePr>
          <p:cNvPr id="269" name="Google Shape;269;p33"/>
          <p:cNvGraphicFramePr/>
          <p:nvPr/>
        </p:nvGraphicFramePr>
        <p:xfrm>
          <a:off x="1045550" y="1800200"/>
          <a:ext cx="3000000" cy="3000000"/>
        </p:xfrm>
        <a:graphic>
          <a:graphicData uri="http://schemas.openxmlformats.org/drawingml/2006/table">
            <a:tbl>
              <a:tblPr>
                <a:noFill/>
                <a:tableStyleId>{B098AC97-9A1C-4DBA-9FE6-CC0CE6A131B1}</a:tableStyleId>
              </a:tblPr>
              <a:tblGrid>
                <a:gridCol w="849600"/>
                <a:gridCol w="849600"/>
                <a:gridCol w="849600"/>
                <a:gridCol w="849600"/>
              </a:tblGrid>
              <a:tr h="381000">
                <a:tc>
                  <a:txBody>
                    <a:bodyPr/>
                    <a:lstStyle/>
                    <a:p>
                      <a:pPr indent="0" lvl="0" marL="0" rtl="0" algn="l">
                        <a:spcBef>
                          <a:spcPts val="0"/>
                        </a:spcBef>
                        <a:spcAft>
                          <a:spcPts val="0"/>
                        </a:spcAft>
                        <a:buNone/>
                      </a:pPr>
                      <a:r>
                        <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Accuracy</a:t>
                      </a:r>
                      <a:endParaRPr sz="1100"/>
                    </a:p>
                  </a:txBody>
                  <a:tcPr marT="91425" marB="91425" marR="91425" marL="91425"/>
                </a:tc>
                <a:tc>
                  <a:txBody>
                    <a:bodyPr/>
                    <a:lstStyle/>
                    <a:p>
                      <a:pPr indent="0" lvl="0" marL="0" rtl="0" algn="l">
                        <a:spcBef>
                          <a:spcPts val="0"/>
                        </a:spcBef>
                        <a:spcAft>
                          <a:spcPts val="0"/>
                        </a:spcAft>
                        <a:buNone/>
                      </a:pPr>
                      <a:r>
                        <a:rPr lang="en" sz="1100"/>
                        <a:t>Precision</a:t>
                      </a:r>
                      <a:endParaRPr sz="1100"/>
                    </a:p>
                  </a:txBody>
                  <a:tcPr marT="91425" marB="91425" marR="91425" marL="91425"/>
                </a:tc>
                <a:tc>
                  <a:txBody>
                    <a:bodyPr/>
                    <a:lstStyle/>
                    <a:p>
                      <a:pPr indent="0" lvl="0" marL="0" rtl="0" algn="l">
                        <a:spcBef>
                          <a:spcPts val="0"/>
                        </a:spcBef>
                        <a:spcAft>
                          <a:spcPts val="0"/>
                        </a:spcAft>
                        <a:buNone/>
                      </a:pPr>
                      <a:r>
                        <a:rPr lang="en" sz="1100"/>
                        <a:t>Recall</a:t>
                      </a:r>
                      <a:endParaRPr sz="1100"/>
                    </a:p>
                  </a:txBody>
                  <a:tcPr marT="91425" marB="91425" marR="91425" marL="91425"/>
                </a:tc>
              </a:tr>
              <a:tr h="381000">
                <a:tc>
                  <a:txBody>
                    <a:bodyPr/>
                    <a:lstStyle/>
                    <a:p>
                      <a:pPr indent="0" lvl="0" marL="0" rtl="0" algn="l">
                        <a:spcBef>
                          <a:spcPts val="0"/>
                        </a:spcBef>
                        <a:spcAft>
                          <a:spcPts val="0"/>
                        </a:spcAft>
                        <a:buNone/>
                      </a:pPr>
                      <a:r>
                        <a:rPr lang="en" sz="1100"/>
                        <a:t>SVM</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0.762</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t>0.222</a:t>
                      </a:r>
                      <a:endParaRPr sz="1100"/>
                    </a:p>
                  </a:txBody>
                  <a:tcPr marT="91425" marB="91425" marR="91425" marL="91425"/>
                </a:tc>
                <a:tc>
                  <a:txBody>
                    <a:bodyPr/>
                    <a:lstStyle/>
                    <a:p>
                      <a:pPr indent="0" lvl="0" marL="0" rtl="0" algn="l">
                        <a:spcBef>
                          <a:spcPts val="0"/>
                        </a:spcBef>
                        <a:spcAft>
                          <a:spcPts val="0"/>
                        </a:spcAft>
                        <a:buNone/>
                      </a:pPr>
                      <a:r>
                        <a:rPr lang="en" sz="1100">
                          <a:solidFill>
                            <a:srgbClr val="FF0000"/>
                          </a:solidFill>
                        </a:rPr>
                        <a:t>0.4</a:t>
                      </a:r>
                      <a:endParaRPr sz="1100">
                        <a:solidFill>
                          <a:srgbClr val="FF0000"/>
                        </a:solidFill>
                      </a:endParaRPr>
                    </a:p>
                  </a:txBody>
                  <a:tcPr marT="91425" marB="91425" marR="91425" marL="91425"/>
                </a:tc>
              </a:tr>
            </a:tbl>
          </a:graphicData>
        </a:graphic>
      </p:graphicFrame>
      <p:sp>
        <p:nvSpPr>
          <p:cNvPr id="270" name="Google Shape;270;p33"/>
          <p:cNvSpPr txBox="1"/>
          <p:nvPr>
            <p:ph idx="1" type="body"/>
          </p:nvPr>
        </p:nvSpPr>
        <p:spPr>
          <a:xfrm>
            <a:off x="4634600" y="1474700"/>
            <a:ext cx="37530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u="sng"/>
              <a:t>SMOTE</a:t>
            </a:r>
            <a:endParaRPr b="1" u="sng"/>
          </a:p>
        </p:txBody>
      </p:sp>
      <p:graphicFrame>
        <p:nvGraphicFramePr>
          <p:cNvPr id="271" name="Google Shape;271;p33"/>
          <p:cNvGraphicFramePr/>
          <p:nvPr/>
        </p:nvGraphicFramePr>
        <p:xfrm>
          <a:off x="4926450" y="1800200"/>
          <a:ext cx="3000000" cy="3000000"/>
        </p:xfrm>
        <a:graphic>
          <a:graphicData uri="http://schemas.openxmlformats.org/drawingml/2006/table">
            <a:tbl>
              <a:tblPr>
                <a:noFill/>
                <a:tableStyleId>{B098AC97-9A1C-4DBA-9FE6-CC0CE6A131B1}</a:tableStyleId>
              </a:tblPr>
              <a:tblGrid>
                <a:gridCol w="849600"/>
                <a:gridCol w="849600"/>
                <a:gridCol w="849600"/>
                <a:gridCol w="849600"/>
              </a:tblGrid>
              <a:tr h="381000">
                <a:tc>
                  <a:txBody>
                    <a:bodyPr/>
                    <a:lstStyle/>
                    <a:p>
                      <a:pPr indent="0" lvl="0" marL="0" rtl="0" algn="l">
                        <a:spcBef>
                          <a:spcPts val="0"/>
                        </a:spcBef>
                        <a:spcAft>
                          <a:spcPts val="0"/>
                        </a:spcAft>
                        <a:buNone/>
                      </a:pPr>
                      <a:r>
                        <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Accuracy</a:t>
                      </a:r>
                      <a:endParaRPr sz="1100"/>
                    </a:p>
                  </a:txBody>
                  <a:tcPr marT="91425" marB="91425" marR="91425" marL="91425"/>
                </a:tc>
                <a:tc>
                  <a:txBody>
                    <a:bodyPr/>
                    <a:lstStyle/>
                    <a:p>
                      <a:pPr indent="0" lvl="0" marL="0" rtl="0" algn="l">
                        <a:spcBef>
                          <a:spcPts val="0"/>
                        </a:spcBef>
                        <a:spcAft>
                          <a:spcPts val="0"/>
                        </a:spcAft>
                        <a:buNone/>
                      </a:pPr>
                      <a:r>
                        <a:rPr lang="en" sz="1100"/>
                        <a:t>Precision</a:t>
                      </a:r>
                      <a:endParaRPr sz="1100"/>
                    </a:p>
                  </a:txBody>
                  <a:tcPr marT="91425" marB="91425" marR="91425" marL="91425"/>
                </a:tc>
                <a:tc>
                  <a:txBody>
                    <a:bodyPr/>
                    <a:lstStyle/>
                    <a:p>
                      <a:pPr indent="0" lvl="0" marL="0" rtl="0" algn="l">
                        <a:spcBef>
                          <a:spcPts val="0"/>
                        </a:spcBef>
                        <a:spcAft>
                          <a:spcPts val="0"/>
                        </a:spcAft>
                        <a:buNone/>
                      </a:pPr>
                      <a:r>
                        <a:rPr lang="en" sz="1100"/>
                        <a:t>Recall</a:t>
                      </a:r>
                      <a:endParaRPr sz="1100"/>
                    </a:p>
                  </a:txBody>
                  <a:tcPr marT="91425" marB="91425" marR="91425" marL="91425"/>
                </a:tc>
              </a:tr>
              <a:tr h="396200">
                <a:tc>
                  <a:txBody>
                    <a:bodyPr/>
                    <a:lstStyle/>
                    <a:p>
                      <a:pPr indent="0" lvl="0" marL="0" rtl="0" algn="l">
                        <a:spcBef>
                          <a:spcPts val="0"/>
                        </a:spcBef>
                        <a:spcAft>
                          <a:spcPts val="0"/>
                        </a:spcAft>
                        <a:buNone/>
                      </a:pPr>
                      <a:r>
                        <a:rPr lang="en" sz="1100"/>
                        <a:t>Decision Tree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0.714</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t>0.182</a:t>
                      </a:r>
                      <a:endParaRPr sz="1100"/>
                    </a:p>
                  </a:txBody>
                  <a:tcPr marT="91425" marB="91425" marR="91425" marL="91425"/>
                </a:tc>
                <a:tc>
                  <a:txBody>
                    <a:bodyPr/>
                    <a:lstStyle/>
                    <a:p>
                      <a:pPr indent="0" lvl="0" marL="0" rtl="0" algn="l">
                        <a:spcBef>
                          <a:spcPts val="0"/>
                        </a:spcBef>
                        <a:spcAft>
                          <a:spcPts val="0"/>
                        </a:spcAft>
                        <a:buNone/>
                      </a:pPr>
                      <a:r>
                        <a:rPr lang="en" sz="1100">
                          <a:solidFill>
                            <a:srgbClr val="FF0000"/>
                          </a:solidFill>
                        </a:rPr>
                        <a:t>0.4</a:t>
                      </a:r>
                      <a:endParaRPr sz="1100">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sz="1100"/>
                        <a:t>Random Forest</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t>0.857</a:t>
                      </a:r>
                      <a:endParaRPr sz="1100"/>
                    </a:p>
                  </a:txBody>
                  <a:tcPr marT="91425" marB="91425" marR="91425" marL="91425"/>
                </a:tc>
                <a:tc>
                  <a:txBody>
                    <a:bodyPr/>
                    <a:lstStyle/>
                    <a:p>
                      <a:pPr indent="0" lvl="0" marL="0" rtl="0" algn="l">
                        <a:spcBef>
                          <a:spcPts val="0"/>
                        </a:spcBef>
                        <a:spcAft>
                          <a:spcPts val="0"/>
                        </a:spcAft>
                        <a:buNone/>
                      </a:pPr>
                      <a:r>
                        <a:rPr lang="en" sz="1100">
                          <a:solidFill>
                            <a:srgbClr val="FF0000"/>
                          </a:solidFill>
                        </a:rPr>
                        <a:t>0.4</a:t>
                      </a:r>
                      <a:endParaRPr sz="1100">
                        <a:solidFill>
                          <a:srgbClr val="FF0000"/>
                        </a:solidFill>
                      </a:endParaRPr>
                    </a:p>
                  </a:txBody>
                  <a:tcPr marT="91425" marB="91425" marR="91425" marL="91425"/>
                </a:tc>
                <a:tc>
                  <a:txBody>
                    <a:bodyPr/>
                    <a:lstStyle/>
                    <a:p>
                      <a:pPr indent="0" lvl="0" marL="0" rtl="0" algn="l">
                        <a:spcBef>
                          <a:spcPts val="0"/>
                        </a:spcBef>
                        <a:spcAft>
                          <a:spcPts val="0"/>
                        </a:spcAft>
                        <a:buNone/>
                      </a:pPr>
                      <a:r>
                        <a:rPr lang="en" sz="1100">
                          <a:solidFill>
                            <a:srgbClr val="FF0000"/>
                          </a:solidFill>
                        </a:rPr>
                        <a:t>0.4</a:t>
                      </a:r>
                      <a:endParaRPr sz="1100">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sz="1100"/>
                        <a:t>Adaboost</a:t>
                      </a:r>
                      <a:endParaRPr sz="1100"/>
                    </a:p>
                  </a:txBody>
                  <a:tcPr marT="91425" marB="91425" marR="91425" marL="91425"/>
                </a:tc>
                <a:tc>
                  <a:txBody>
                    <a:bodyPr/>
                    <a:lstStyle/>
                    <a:p>
                      <a:pPr indent="0" lvl="0" marL="0" rtl="0" algn="l">
                        <a:spcBef>
                          <a:spcPts val="0"/>
                        </a:spcBef>
                        <a:spcAft>
                          <a:spcPts val="0"/>
                        </a:spcAft>
                        <a:buNone/>
                      </a:pPr>
                      <a:r>
                        <a:rPr lang="en" sz="1100"/>
                        <a:t>0.857</a:t>
                      </a:r>
                      <a:endParaRPr sz="1100"/>
                    </a:p>
                  </a:txBody>
                  <a:tcPr marT="91425" marB="91425" marR="91425" marL="91425"/>
                </a:tc>
                <a:tc>
                  <a:txBody>
                    <a:bodyPr/>
                    <a:lstStyle/>
                    <a:p>
                      <a:pPr indent="0" lvl="0" marL="0" rtl="0" algn="l">
                        <a:spcBef>
                          <a:spcPts val="0"/>
                        </a:spcBef>
                        <a:spcAft>
                          <a:spcPts val="0"/>
                        </a:spcAft>
                        <a:buNone/>
                      </a:pPr>
                      <a:r>
                        <a:rPr lang="en" sz="1100">
                          <a:solidFill>
                            <a:srgbClr val="FF0000"/>
                          </a:solidFill>
                        </a:rPr>
                        <a:t>0.4</a:t>
                      </a:r>
                      <a:endParaRPr sz="1100">
                        <a:solidFill>
                          <a:srgbClr val="FF0000"/>
                        </a:solidFill>
                      </a:endParaRPr>
                    </a:p>
                  </a:txBody>
                  <a:tcPr marT="91425" marB="91425" marR="91425" marL="91425"/>
                </a:tc>
                <a:tc>
                  <a:txBody>
                    <a:bodyPr/>
                    <a:lstStyle/>
                    <a:p>
                      <a:pPr indent="0" lvl="0" marL="0" rtl="0" algn="l">
                        <a:spcBef>
                          <a:spcPts val="0"/>
                        </a:spcBef>
                        <a:spcAft>
                          <a:spcPts val="0"/>
                        </a:spcAft>
                        <a:buNone/>
                      </a:pPr>
                      <a:r>
                        <a:rPr lang="en" sz="1100">
                          <a:solidFill>
                            <a:srgbClr val="FF0000"/>
                          </a:solidFill>
                        </a:rPr>
                        <a:t>0.4</a:t>
                      </a:r>
                      <a:endParaRPr sz="1100">
                        <a:solidFill>
                          <a:srgbClr val="FF0000"/>
                        </a:solidFill>
                      </a:endParaRPr>
                    </a:p>
                  </a:txBody>
                  <a:tcPr marT="91425" marB="91425" marR="91425" marL="91425"/>
                </a:tc>
              </a:tr>
            </a:tbl>
          </a:graphicData>
        </a:graphic>
      </p:graphicFrame>
      <p:sp>
        <p:nvSpPr>
          <p:cNvPr id="272" name="Google Shape;272;p33"/>
          <p:cNvSpPr txBox="1"/>
          <p:nvPr/>
        </p:nvSpPr>
        <p:spPr>
          <a:xfrm>
            <a:off x="3608550" y="3922700"/>
            <a:ext cx="192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Tie breaker 1: Precision</a:t>
            </a:r>
            <a:endParaRPr b="1">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78" name="Google Shape;278;p34"/>
          <p:cNvSpPr txBox="1"/>
          <p:nvPr>
            <p:ph idx="1" type="body"/>
          </p:nvPr>
        </p:nvSpPr>
        <p:spPr>
          <a:xfrm>
            <a:off x="819150" y="1542375"/>
            <a:ext cx="37530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u="sng"/>
              <a:t>SMOTE</a:t>
            </a:r>
            <a:endParaRPr b="1" u="sng"/>
          </a:p>
        </p:txBody>
      </p:sp>
      <p:graphicFrame>
        <p:nvGraphicFramePr>
          <p:cNvPr id="279" name="Google Shape;279;p34"/>
          <p:cNvGraphicFramePr/>
          <p:nvPr/>
        </p:nvGraphicFramePr>
        <p:xfrm>
          <a:off x="996450" y="1931688"/>
          <a:ext cx="3000000" cy="3000000"/>
        </p:xfrm>
        <a:graphic>
          <a:graphicData uri="http://schemas.openxmlformats.org/drawingml/2006/table">
            <a:tbl>
              <a:tblPr>
                <a:noFill/>
                <a:tableStyleId>{B098AC97-9A1C-4DBA-9FE6-CC0CE6A131B1}</a:tableStyleId>
              </a:tblPr>
              <a:tblGrid>
                <a:gridCol w="795575"/>
                <a:gridCol w="795575"/>
                <a:gridCol w="795575"/>
                <a:gridCol w="795575"/>
                <a:gridCol w="795575"/>
              </a:tblGrid>
              <a:tr h="518125">
                <a:tc>
                  <a:txBody>
                    <a:bodyPr/>
                    <a:lstStyle/>
                    <a:p>
                      <a:pPr indent="0" lvl="0" marL="0" rtl="0" algn="l">
                        <a:spcBef>
                          <a:spcPts val="0"/>
                        </a:spcBef>
                        <a:spcAft>
                          <a:spcPts val="0"/>
                        </a:spcAft>
                        <a:buNone/>
                      </a:pPr>
                      <a:r>
                        <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Accuracy</a:t>
                      </a:r>
                      <a:endParaRPr sz="1100"/>
                    </a:p>
                  </a:txBody>
                  <a:tcPr marT="91425" marB="91425" marR="91425" marL="91425"/>
                </a:tc>
                <a:tc>
                  <a:txBody>
                    <a:bodyPr/>
                    <a:lstStyle/>
                    <a:p>
                      <a:pPr indent="0" lvl="0" marL="0" rtl="0" algn="l">
                        <a:spcBef>
                          <a:spcPts val="0"/>
                        </a:spcBef>
                        <a:spcAft>
                          <a:spcPts val="0"/>
                        </a:spcAft>
                        <a:buNone/>
                      </a:pPr>
                      <a:r>
                        <a:rPr lang="en" sz="1100"/>
                        <a:t>Precision</a:t>
                      </a:r>
                      <a:endParaRPr sz="1100"/>
                    </a:p>
                  </a:txBody>
                  <a:tcPr marT="91425" marB="91425" marR="91425" marL="91425"/>
                </a:tc>
                <a:tc>
                  <a:txBody>
                    <a:bodyPr/>
                    <a:lstStyle/>
                    <a:p>
                      <a:pPr indent="0" lvl="0" marL="0" rtl="0" algn="l">
                        <a:spcBef>
                          <a:spcPts val="0"/>
                        </a:spcBef>
                        <a:spcAft>
                          <a:spcPts val="0"/>
                        </a:spcAft>
                        <a:buNone/>
                      </a:pPr>
                      <a:r>
                        <a:rPr lang="en" sz="1100"/>
                        <a:t>Recall</a:t>
                      </a:r>
                      <a:endParaRPr sz="1100"/>
                    </a:p>
                  </a:txBody>
                  <a:tcPr marT="91425" marB="91425" marR="91425" marL="91425"/>
                </a:tc>
                <a:tc>
                  <a:txBody>
                    <a:bodyPr/>
                    <a:lstStyle/>
                    <a:p>
                      <a:pPr indent="0" lvl="0" marL="0" rtl="0" algn="l">
                        <a:spcBef>
                          <a:spcPts val="0"/>
                        </a:spcBef>
                        <a:spcAft>
                          <a:spcPts val="0"/>
                        </a:spcAft>
                        <a:buNone/>
                      </a:pPr>
                      <a:r>
                        <a:rPr lang="en" sz="1100"/>
                        <a:t>Time</a:t>
                      </a:r>
                      <a:endParaRPr sz="1100"/>
                    </a:p>
                  </a:txBody>
                  <a:tcPr marT="91425" marB="91425" marR="91425" marL="91425"/>
                </a:tc>
              </a:tr>
              <a:tr h="685775">
                <a:tc>
                  <a:txBody>
                    <a:bodyPr/>
                    <a:lstStyle/>
                    <a:p>
                      <a:pPr indent="0" lvl="0" marL="0" rtl="0" algn="l">
                        <a:spcBef>
                          <a:spcPts val="0"/>
                        </a:spcBef>
                        <a:spcAft>
                          <a:spcPts val="0"/>
                        </a:spcAft>
                        <a:buNone/>
                      </a:pPr>
                      <a:r>
                        <a:rPr lang="en" sz="1100"/>
                        <a:t>Random Forest</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t>0.857</a:t>
                      </a:r>
                      <a:endParaRPr sz="1100"/>
                    </a:p>
                  </a:txBody>
                  <a:tcPr marT="91425" marB="91425" marR="91425" marL="91425"/>
                </a:tc>
                <a:tc>
                  <a:txBody>
                    <a:bodyPr/>
                    <a:lstStyle/>
                    <a:p>
                      <a:pPr indent="0" lvl="0" marL="0" rtl="0" algn="l">
                        <a:spcBef>
                          <a:spcPts val="0"/>
                        </a:spcBef>
                        <a:spcAft>
                          <a:spcPts val="0"/>
                        </a:spcAft>
                        <a:buNone/>
                      </a:pPr>
                      <a:r>
                        <a:rPr lang="en" sz="1100">
                          <a:solidFill>
                            <a:srgbClr val="FF0000"/>
                          </a:solidFill>
                        </a:rPr>
                        <a:t>0.4</a:t>
                      </a:r>
                      <a:endParaRPr sz="1100">
                        <a:solidFill>
                          <a:srgbClr val="FF0000"/>
                        </a:solidFill>
                      </a:endParaRPr>
                    </a:p>
                  </a:txBody>
                  <a:tcPr marT="91425" marB="91425" marR="91425" marL="91425"/>
                </a:tc>
                <a:tc>
                  <a:txBody>
                    <a:bodyPr/>
                    <a:lstStyle/>
                    <a:p>
                      <a:pPr indent="0" lvl="0" marL="0" rtl="0" algn="l">
                        <a:spcBef>
                          <a:spcPts val="0"/>
                        </a:spcBef>
                        <a:spcAft>
                          <a:spcPts val="0"/>
                        </a:spcAft>
                        <a:buNone/>
                      </a:pPr>
                      <a:r>
                        <a:rPr lang="en" sz="1100">
                          <a:solidFill>
                            <a:srgbClr val="FF0000"/>
                          </a:solidFill>
                        </a:rPr>
                        <a:t>0.4</a:t>
                      </a:r>
                      <a:endParaRPr sz="1100">
                        <a:solidFill>
                          <a:srgbClr val="FF0000"/>
                        </a:solidFill>
                      </a:endParaRPr>
                    </a:p>
                  </a:txBody>
                  <a:tcPr marT="91425" marB="91425" marR="91425" marL="91425"/>
                </a:tc>
                <a:tc>
                  <a:txBody>
                    <a:bodyPr/>
                    <a:lstStyle/>
                    <a:p>
                      <a:pPr indent="0" lvl="0" marL="0" rtl="0" algn="l">
                        <a:spcBef>
                          <a:spcPts val="0"/>
                        </a:spcBef>
                        <a:spcAft>
                          <a:spcPts val="0"/>
                        </a:spcAft>
                        <a:buNone/>
                      </a:pPr>
                      <a:r>
                        <a:rPr lang="en" sz="1100">
                          <a:solidFill>
                            <a:srgbClr val="FF0000"/>
                          </a:solidFill>
                        </a:rPr>
                        <a:t>1.36s</a:t>
                      </a:r>
                      <a:endParaRPr sz="1100">
                        <a:solidFill>
                          <a:srgbClr val="FF0000"/>
                        </a:solidFill>
                      </a:endParaRPr>
                    </a:p>
                  </a:txBody>
                  <a:tcPr marT="91425" marB="91425" marR="91425" marL="91425"/>
                </a:tc>
              </a:tr>
              <a:tr h="518125">
                <a:tc>
                  <a:txBody>
                    <a:bodyPr/>
                    <a:lstStyle/>
                    <a:p>
                      <a:pPr indent="0" lvl="0" marL="0" rtl="0" algn="l">
                        <a:spcBef>
                          <a:spcPts val="0"/>
                        </a:spcBef>
                        <a:spcAft>
                          <a:spcPts val="0"/>
                        </a:spcAft>
                        <a:buNone/>
                      </a:pPr>
                      <a:r>
                        <a:rPr lang="en" sz="1100"/>
                        <a:t>Adaboost</a:t>
                      </a:r>
                      <a:endParaRPr sz="1100"/>
                    </a:p>
                  </a:txBody>
                  <a:tcPr marT="91425" marB="91425" marR="91425" marL="91425"/>
                </a:tc>
                <a:tc>
                  <a:txBody>
                    <a:bodyPr/>
                    <a:lstStyle/>
                    <a:p>
                      <a:pPr indent="0" lvl="0" marL="0" rtl="0" algn="l">
                        <a:spcBef>
                          <a:spcPts val="0"/>
                        </a:spcBef>
                        <a:spcAft>
                          <a:spcPts val="0"/>
                        </a:spcAft>
                        <a:buNone/>
                      </a:pPr>
                      <a:r>
                        <a:rPr lang="en" sz="1100"/>
                        <a:t>0.857</a:t>
                      </a:r>
                      <a:endParaRPr sz="1100"/>
                    </a:p>
                  </a:txBody>
                  <a:tcPr marT="91425" marB="91425" marR="91425" marL="91425"/>
                </a:tc>
                <a:tc>
                  <a:txBody>
                    <a:bodyPr/>
                    <a:lstStyle/>
                    <a:p>
                      <a:pPr indent="0" lvl="0" marL="0" rtl="0" algn="l">
                        <a:spcBef>
                          <a:spcPts val="0"/>
                        </a:spcBef>
                        <a:spcAft>
                          <a:spcPts val="0"/>
                        </a:spcAft>
                        <a:buNone/>
                      </a:pPr>
                      <a:r>
                        <a:rPr lang="en" sz="1100">
                          <a:solidFill>
                            <a:srgbClr val="FF0000"/>
                          </a:solidFill>
                        </a:rPr>
                        <a:t>0.4</a:t>
                      </a:r>
                      <a:endParaRPr sz="1100">
                        <a:solidFill>
                          <a:srgbClr val="FF0000"/>
                        </a:solidFill>
                      </a:endParaRPr>
                    </a:p>
                  </a:txBody>
                  <a:tcPr marT="91425" marB="91425" marR="91425" marL="91425"/>
                </a:tc>
                <a:tc>
                  <a:txBody>
                    <a:bodyPr/>
                    <a:lstStyle/>
                    <a:p>
                      <a:pPr indent="0" lvl="0" marL="0" rtl="0" algn="l">
                        <a:spcBef>
                          <a:spcPts val="0"/>
                        </a:spcBef>
                        <a:spcAft>
                          <a:spcPts val="0"/>
                        </a:spcAft>
                        <a:buNone/>
                      </a:pPr>
                      <a:r>
                        <a:rPr lang="en" sz="1100">
                          <a:solidFill>
                            <a:srgbClr val="FF0000"/>
                          </a:solidFill>
                        </a:rPr>
                        <a:t>0.4</a:t>
                      </a:r>
                      <a:endParaRPr sz="1100">
                        <a:solidFill>
                          <a:srgbClr val="FF0000"/>
                        </a:solidFill>
                      </a:endParaRPr>
                    </a:p>
                  </a:txBody>
                  <a:tcPr marT="91425" marB="91425" marR="91425" marL="91425"/>
                </a:tc>
                <a:tc>
                  <a:txBody>
                    <a:bodyPr/>
                    <a:lstStyle/>
                    <a:p>
                      <a:pPr indent="0" lvl="0" marL="0" rtl="0" algn="l">
                        <a:spcBef>
                          <a:spcPts val="0"/>
                        </a:spcBef>
                        <a:spcAft>
                          <a:spcPts val="0"/>
                        </a:spcAft>
                        <a:buNone/>
                      </a:pPr>
                      <a:r>
                        <a:rPr lang="en" sz="1100"/>
                        <a:t>20.99s</a:t>
                      </a:r>
                      <a:endParaRPr sz="1100"/>
                    </a:p>
                  </a:txBody>
                  <a:tcPr marT="91425" marB="91425" marR="91425" marL="91425"/>
                </a:tc>
              </a:tr>
            </a:tbl>
          </a:graphicData>
        </a:graphic>
      </p:graphicFrame>
      <p:sp>
        <p:nvSpPr>
          <p:cNvPr id="280" name="Google Shape;280;p34"/>
          <p:cNvSpPr txBox="1"/>
          <p:nvPr/>
        </p:nvSpPr>
        <p:spPr>
          <a:xfrm>
            <a:off x="996450" y="3590175"/>
            <a:ext cx="249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Tie breaker 2: Training time</a:t>
            </a:r>
            <a:endParaRPr b="1">
              <a:latin typeface="Calibri"/>
              <a:ea typeface="Calibri"/>
              <a:cs typeface="Calibri"/>
              <a:sym typeface="Calibri"/>
            </a:endParaRPr>
          </a:p>
        </p:txBody>
      </p:sp>
      <p:sp>
        <p:nvSpPr>
          <p:cNvPr id="281" name="Google Shape;281;p34"/>
          <p:cNvSpPr txBox="1"/>
          <p:nvPr/>
        </p:nvSpPr>
        <p:spPr>
          <a:xfrm>
            <a:off x="996450" y="3990375"/>
            <a:ext cx="375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Best Model: Random Forest using SMOTE </a:t>
            </a:r>
            <a:endParaRPr b="1">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using SMOTE</a:t>
            </a:r>
            <a:endParaRPr/>
          </a:p>
        </p:txBody>
      </p:sp>
      <p:sp>
        <p:nvSpPr>
          <p:cNvPr id="287" name="Google Shape;287;p35"/>
          <p:cNvSpPr txBox="1"/>
          <p:nvPr>
            <p:ph idx="1" type="body"/>
          </p:nvPr>
        </p:nvSpPr>
        <p:spPr>
          <a:xfrm>
            <a:off x="819150" y="140700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mtry = log(N)+1 = 5, ntree = 500</a:t>
            </a:r>
            <a:endParaRPr/>
          </a:p>
          <a:p>
            <a:pPr indent="-311150" lvl="0" marL="457200" rtl="0" algn="l">
              <a:spcBef>
                <a:spcPts val="0"/>
              </a:spcBef>
              <a:spcAft>
                <a:spcPts val="0"/>
              </a:spcAft>
              <a:buSzPts val="1300"/>
              <a:buChar char="●"/>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88" name="Google Shape;288;p35"/>
          <p:cNvPicPr preferRelativeResize="0"/>
          <p:nvPr/>
        </p:nvPicPr>
        <p:blipFill rotWithShape="1">
          <a:blip r:embed="rId3">
            <a:alphaModFix/>
          </a:blip>
          <a:srcRect b="0" l="0" r="0" t="10136"/>
          <a:stretch/>
        </p:blipFill>
        <p:spPr>
          <a:xfrm>
            <a:off x="5883275" y="1521925"/>
            <a:ext cx="2342275" cy="2820600"/>
          </a:xfrm>
          <a:prstGeom prst="rect">
            <a:avLst/>
          </a:prstGeom>
          <a:noFill/>
          <a:ln>
            <a:noFill/>
          </a:ln>
        </p:spPr>
      </p:pic>
      <p:graphicFrame>
        <p:nvGraphicFramePr>
          <p:cNvPr id="289" name="Google Shape;289;p35"/>
          <p:cNvGraphicFramePr/>
          <p:nvPr/>
        </p:nvGraphicFramePr>
        <p:xfrm>
          <a:off x="1355675" y="1894995"/>
          <a:ext cx="3000000" cy="3000000"/>
        </p:xfrm>
        <a:graphic>
          <a:graphicData uri="http://schemas.openxmlformats.org/drawingml/2006/table">
            <a:tbl>
              <a:tblPr>
                <a:noFill/>
                <a:tableStyleId>{B098AC97-9A1C-4DBA-9FE6-CC0CE6A131B1}</a:tableStyleId>
              </a:tblPr>
              <a:tblGrid>
                <a:gridCol w="1509200"/>
                <a:gridCol w="1509200"/>
                <a:gridCol w="1509200"/>
              </a:tblGrid>
              <a:tr h="2977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Reference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97750">
                <a:tc>
                  <a:txBody>
                    <a:bodyPr/>
                    <a:lstStyle/>
                    <a:p>
                      <a:pPr indent="0" lvl="0" marL="0" rtl="0" algn="l">
                        <a:spcBef>
                          <a:spcPts val="0"/>
                        </a:spcBef>
                        <a:spcAft>
                          <a:spcPts val="0"/>
                        </a:spcAft>
                        <a:buNone/>
                      </a:pPr>
                      <a:r>
                        <a:rPr lang="en"/>
                        <a:t>Prediction</a:t>
                      </a:r>
                      <a:endParaRPr/>
                    </a:p>
                  </a:txBody>
                  <a:tcPr marT="91425" marB="91425" marR="91425" marL="91425"/>
                </a:tc>
                <a:tc>
                  <a:txBody>
                    <a:bodyPr/>
                    <a:lstStyle/>
                    <a:p>
                      <a:pPr indent="0" lvl="0" marL="0" rtl="0" algn="l">
                        <a:spcBef>
                          <a:spcPts val="0"/>
                        </a:spcBef>
                        <a:spcAft>
                          <a:spcPts val="0"/>
                        </a:spcAft>
                        <a:buNone/>
                      </a:pPr>
                      <a:r>
                        <a:rPr lang="en"/>
                        <a:t>False</a:t>
                      </a:r>
                      <a:endParaRPr/>
                    </a:p>
                  </a:txBody>
                  <a:tcPr marT="91425" marB="91425" marR="91425" marL="91425"/>
                </a:tc>
                <a:tc>
                  <a:txBody>
                    <a:bodyPr/>
                    <a:lstStyle/>
                    <a:p>
                      <a:pPr indent="0" lvl="0" marL="0" rtl="0" algn="l">
                        <a:spcBef>
                          <a:spcPts val="0"/>
                        </a:spcBef>
                        <a:spcAft>
                          <a:spcPts val="0"/>
                        </a:spcAft>
                        <a:buNone/>
                      </a:pPr>
                      <a:r>
                        <a:rPr lang="en"/>
                        <a:t>True</a:t>
                      </a:r>
                      <a:endParaRPr/>
                    </a:p>
                  </a:txBody>
                  <a:tcPr marT="91425" marB="91425" marR="91425" marL="91425"/>
                </a:tc>
              </a:tr>
              <a:tr h="297750">
                <a:tc>
                  <a:txBody>
                    <a:bodyPr/>
                    <a:lstStyle/>
                    <a:p>
                      <a:pPr indent="0" lvl="0" marL="0" rtl="0" algn="l">
                        <a:spcBef>
                          <a:spcPts val="0"/>
                        </a:spcBef>
                        <a:spcAft>
                          <a:spcPts val="0"/>
                        </a:spcAft>
                        <a:buNone/>
                      </a:pPr>
                      <a:r>
                        <a:rPr lang="en"/>
                        <a:t>False</a:t>
                      </a:r>
                      <a:endParaRPr/>
                    </a:p>
                  </a:txBody>
                  <a:tcPr marT="91425" marB="91425" marR="91425" marL="91425"/>
                </a:tc>
                <a:tc>
                  <a:txBody>
                    <a:bodyPr/>
                    <a:lstStyle/>
                    <a:p>
                      <a:pPr indent="0" lvl="0" marL="0" rtl="0" algn="l">
                        <a:spcBef>
                          <a:spcPts val="0"/>
                        </a:spcBef>
                        <a:spcAft>
                          <a:spcPts val="0"/>
                        </a:spcAft>
                        <a:buNone/>
                      </a:pPr>
                      <a:r>
                        <a:rPr lang="en"/>
                        <a:t>34</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297750">
                <a:tc>
                  <a:txBody>
                    <a:bodyPr/>
                    <a:lstStyle/>
                    <a:p>
                      <a:pPr indent="0" lvl="0" marL="0" rtl="0" algn="l">
                        <a:spcBef>
                          <a:spcPts val="0"/>
                        </a:spcBef>
                        <a:spcAft>
                          <a:spcPts val="0"/>
                        </a:spcAft>
                        <a:buNone/>
                      </a:pPr>
                      <a:r>
                        <a:rPr lang="en"/>
                        <a:t>True</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819150" y="732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using SMOTE</a:t>
            </a:r>
            <a:endParaRPr/>
          </a:p>
        </p:txBody>
      </p:sp>
      <p:sp>
        <p:nvSpPr>
          <p:cNvPr id="295" name="Google Shape;295;p36"/>
          <p:cNvSpPr txBox="1"/>
          <p:nvPr>
            <p:ph idx="1" type="body"/>
          </p:nvPr>
        </p:nvSpPr>
        <p:spPr>
          <a:xfrm>
            <a:off x="819150" y="140700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Variable Importance</a:t>
            </a:r>
            <a:endParaRPr/>
          </a:p>
          <a:p>
            <a:pPr indent="-298450" lvl="1" marL="914400" rtl="0" algn="l">
              <a:spcBef>
                <a:spcPts val="0"/>
              </a:spcBef>
              <a:spcAft>
                <a:spcPts val="0"/>
              </a:spcAft>
              <a:buSzPts val="1100"/>
              <a:buChar char="○"/>
            </a:pPr>
            <a:r>
              <a:rPr lang="en"/>
              <a:t>Top 2</a:t>
            </a:r>
            <a:endParaRPr/>
          </a:p>
          <a:p>
            <a:pPr indent="-298450" lvl="2" marL="1371600" rtl="0" algn="l">
              <a:spcBef>
                <a:spcPts val="0"/>
              </a:spcBef>
              <a:spcAft>
                <a:spcPts val="0"/>
              </a:spcAft>
              <a:buSzPts val="1100"/>
              <a:buChar char="■"/>
            </a:pPr>
            <a:r>
              <a:rPr lang="en"/>
              <a:t>expenses</a:t>
            </a:r>
            <a:endParaRPr/>
          </a:p>
          <a:p>
            <a:pPr indent="-298450" lvl="2" marL="1371600" rtl="0" algn="l">
              <a:spcBef>
                <a:spcPts val="0"/>
              </a:spcBef>
              <a:spcAft>
                <a:spcPts val="0"/>
              </a:spcAft>
              <a:buSzPts val="1100"/>
              <a:buChar char="■"/>
            </a:pPr>
            <a:r>
              <a:rPr lang="en"/>
              <a:t>from_this_person_to_poi</a:t>
            </a:r>
            <a:endParaRPr/>
          </a:p>
          <a:p>
            <a:pPr indent="-298450" lvl="1" marL="914400" rtl="0" algn="l">
              <a:spcBef>
                <a:spcPts val="0"/>
              </a:spcBef>
              <a:spcAft>
                <a:spcPts val="0"/>
              </a:spcAft>
              <a:buSzPts val="1100"/>
              <a:buChar char="○"/>
            </a:pPr>
            <a:r>
              <a:rPr lang="en"/>
              <a:t>Bottom 3</a:t>
            </a:r>
            <a:endParaRPr/>
          </a:p>
          <a:p>
            <a:pPr indent="-298450" lvl="2" marL="1371600" rtl="0" algn="l">
              <a:spcBef>
                <a:spcPts val="0"/>
              </a:spcBef>
              <a:spcAft>
                <a:spcPts val="0"/>
              </a:spcAft>
              <a:buSzPts val="1100"/>
              <a:buChar char="■"/>
            </a:pPr>
            <a:r>
              <a:rPr lang="en"/>
              <a:t>salary</a:t>
            </a:r>
            <a:endParaRPr/>
          </a:p>
          <a:p>
            <a:pPr indent="-298450" lvl="2" marL="1371600" rtl="0" algn="l">
              <a:spcBef>
                <a:spcPts val="0"/>
              </a:spcBef>
              <a:spcAft>
                <a:spcPts val="0"/>
              </a:spcAft>
              <a:buSzPts val="1100"/>
              <a:buChar char="■"/>
            </a:pPr>
            <a:r>
              <a:rPr lang="en"/>
              <a:t>to_messages</a:t>
            </a:r>
            <a:endParaRPr/>
          </a:p>
          <a:p>
            <a:pPr indent="-298450" lvl="2" marL="1371600" rtl="0" algn="l">
              <a:spcBef>
                <a:spcPts val="0"/>
              </a:spcBef>
              <a:spcAft>
                <a:spcPts val="0"/>
              </a:spcAft>
              <a:buSzPts val="1100"/>
              <a:buChar char="■"/>
            </a:pPr>
            <a:r>
              <a:rPr lang="en"/>
              <a:t>defferal_payments</a:t>
            </a:r>
            <a:endParaRPr/>
          </a:p>
          <a:p>
            <a:pPr indent="0" lvl="0" marL="0" rtl="0" algn="l">
              <a:spcBef>
                <a:spcPts val="1200"/>
              </a:spcBef>
              <a:spcAft>
                <a:spcPts val="1200"/>
              </a:spcAft>
              <a:buNone/>
            </a:pPr>
            <a:r>
              <a:t/>
            </a:r>
            <a:endParaRPr/>
          </a:p>
        </p:txBody>
      </p:sp>
      <p:pic>
        <p:nvPicPr>
          <p:cNvPr id="296" name="Google Shape;296;p36"/>
          <p:cNvPicPr preferRelativeResize="0"/>
          <p:nvPr/>
        </p:nvPicPr>
        <p:blipFill rotWithShape="1">
          <a:blip r:embed="rId3">
            <a:alphaModFix/>
          </a:blip>
          <a:srcRect b="0" l="0" r="0" t="13013"/>
          <a:stretch/>
        </p:blipFill>
        <p:spPr>
          <a:xfrm>
            <a:off x="4068300" y="1363325"/>
            <a:ext cx="4475999" cy="3459825"/>
          </a:xfrm>
          <a:prstGeom prst="rect">
            <a:avLst/>
          </a:prstGeom>
          <a:noFill/>
          <a:ln>
            <a:noFill/>
          </a:ln>
        </p:spPr>
      </p:pic>
      <p:sp>
        <p:nvSpPr>
          <p:cNvPr id="297" name="Google Shape;297;p36"/>
          <p:cNvSpPr/>
          <p:nvPr/>
        </p:nvSpPr>
        <p:spPr>
          <a:xfrm>
            <a:off x="4145250" y="1548125"/>
            <a:ext cx="2081100" cy="312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p:nvPr/>
        </p:nvSpPr>
        <p:spPr>
          <a:xfrm>
            <a:off x="6395650" y="1548125"/>
            <a:ext cx="2081100" cy="312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6"/>
          <p:cNvSpPr/>
          <p:nvPr/>
        </p:nvSpPr>
        <p:spPr>
          <a:xfrm>
            <a:off x="4145250" y="3855000"/>
            <a:ext cx="2081100" cy="493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p:nvPr/>
        </p:nvSpPr>
        <p:spPr>
          <a:xfrm>
            <a:off x="6395650" y="3855000"/>
            <a:ext cx="2081100" cy="527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Non-data analytics elements</a:t>
            </a:r>
            <a:endParaRPr/>
          </a:p>
        </p:txBody>
      </p:sp>
      <p:sp>
        <p:nvSpPr>
          <p:cNvPr id="306" name="Google Shape;306;p3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Poor corporate governance and internal control</a:t>
            </a:r>
            <a:endParaRPr sz="1400"/>
          </a:p>
          <a:p>
            <a:pPr indent="-304800" lvl="1" marL="914400" rtl="0" algn="l">
              <a:spcBef>
                <a:spcPts val="0"/>
              </a:spcBef>
              <a:spcAft>
                <a:spcPts val="0"/>
              </a:spcAft>
              <a:buSzPts val="1200"/>
              <a:buChar char="○"/>
            </a:pPr>
            <a:r>
              <a:rPr lang="en" sz="1200"/>
              <a:t>CFO exempted from a conflicts of interest policy</a:t>
            </a:r>
            <a:endParaRPr sz="1200"/>
          </a:p>
          <a:p>
            <a:pPr indent="-304800" lvl="1" marL="914400" rtl="0" algn="l">
              <a:spcBef>
                <a:spcPts val="0"/>
              </a:spcBef>
              <a:spcAft>
                <a:spcPts val="0"/>
              </a:spcAft>
              <a:buSzPts val="1200"/>
              <a:buChar char="○"/>
            </a:pPr>
            <a:r>
              <a:rPr lang="en" sz="1200"/>
              <a:t>Off balance sheet debt (“Hidden liabilities”) ignored although the obligation remained</a:t>
            </a:r>
            <a:endParaRPr sz="1200"/>
          </a:p>
          <a:p>
            <a:pPr indent="-304800" lvl="1" marL="914400" rtl="0" algn="l">
              <a:spcBef>
                <a:spcPts val="0"/>
              </a:spcBef>
              <a:spcAft>
                <a:spcPts val="0"/>
              </a:spcAft>
              <a:buSzPts val="1200"/>
              <a:buChar char="○"/>
            </a:pPr>
            <a:r>
              <a:rPr lang="en" sz="1200"/>
              <a:t>Contingent liabilities not disclosed</a:t>
            </a:r>
            <a:endParaRPr sz="1200"/>
          </a:p>
          <a:p>
            <a:pPr indent="-304800" lvl="1" marL="914400" rtl="0" algn="l">
              <a:spcBef>
                <a:spcPts val="0"/>
              </a:spcBef>
              <a:spcAft>
                <a:spcPts val="0"/>
              </a:spcAft>
              <a:buSzPts val="1200"/>
              <a:buChar char="○"/>
            </a:pPr>
            <a:r>
              <a:rPr lang="en" sz="1200"/>
              <a:t>Internal audit function outsourced to Arthur Andersen (as Enron’s external auditor at the same time).</a:t>
            </a:r>
            <a:endParaRPr sz="1200"/>
          </a:p>
          <a:p>
            <a:pPr indent="0" lvl="0" marL="457200" rtl="0" algn="l">
              <a:spcBef>
                <a:spcPts val="1200"/>
              </a:spcBef>
              <a:spcAft>
                <a:spcPts val="1200"/>
              </a:spcAft>
              <a:buNone/>
            </a:pPr>
            <a:r>
              <a:t/>
            </a:r>
            <a:endParaRPr sz="1400"/>
          </a:p>
        </p:txBody>
      </p:sp>
      <p:pic>
        <p:nvPicPr>
          <p:cNvPr id="307" name="Google Shape;307;p37"/>
          <p:cNvPicPr preferRelativeResize="0"/>
          <p:nvPr/>
        </p:nvPicPr>
        <p:blipFill>
          <a:blip r:embed="rId4">
            <a:alphaModFix/>
          </a:blip>
          <a:stretch>
            <a:fillRect/>
          </a:stretch>
        </p:blipFill>
        <p:spPr>
          <a:xfrm>
            <a:off x="6122100" y="663050"/>
            <a:ext cx="1137149" cy="11371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Suggestions for Prevention</a:t>
            </a:r>
            <a:endParaRPr/>
          </a:p>
        </p:txBody>
      </p:sp>
      <p:sp>
        <p:nvSpPr>
          <p:cNvPr id="313" name="Google Shape;313;p3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Strengthening board oversight</a:t>
            </a:r>
            <a:endParaRPr/>
          </a:p>
          <a:p>
            <a:pPr indent="-287972" lvl="1" marL="914400" rtl="0" algn="l">
              <a:spcBef>
                <a:spcPts val="0"/>
              </a:spcBef>
              <a:spcAft>
                <a:spcPts val="0"/>
              </a:spcAft>
              <a:buSzPct val="100000"/>
              <a:buChar char="○"/>
            </a:pPr>
            <a:r>
              <a:rPr lang="en"/>
              <a:t>prohibit accounting practices and transactions that put the company at high risk of non-compliance with generally accepted accounting principles and result in misleading and inaccurate financial statements</a:t>
            </a:r>
            <a:endParaRPr/>
          </a:p>
          <a:p>
            <a:pPr indent="-287972" lvl="1" marL="914400" rtl="0" algn="l">
              <a:spcBef>
                <a:spcPts val="0"/>
              </a:spcBef>
              <a:spcAft>
                <a:spcPts val="0"/>
              </a:spcAft>
              <a:buSzPct val="100000"/>
              <a:buChar char="○"/>
            </a:pPr>
            <a:r>
              <a:rPr lang="en"/>
              <a:t>prohibit off-the-books activity used to make the company's financial condition appear better than it is, and require full public disclosure of all assets, liabilities and activities that materially affect the company's financial condition</a:t>
            </a:r>
            <a:endParaRPr/>
          </a:p>
          <a:p>
            <a:pPr indent="-298767" lvl="0" marL="457200" rtl="0" algn="l">
              <a:spcBef>
                <a:spcPts val="0"/>
              </a:spcBef>
              <a:spcAft>
                <a:spcPts val="0"/>
              </a:spcAft>
              <a:buSzPct val="100000"/>
              <a:buChar char="●"/>
            </a:pPr>
            <a:r>
              <a:rPr lang="en"/>
              <a:t>Strengthening directors and auditors Independence</a:t>
            </a:r>
            <a:endParaRPr/>
          </a:p>
          <a:p>
            <a:pPr indent="-287972" lvl="1" marL="914400" rtl="0" algn="l">
              <a:spcBef>
                <a:spcPts val="0"/>
              </a:spcBef>
              <a:spcAft>
                <a:spcPts val="0"/>
              </a:spcAft>
              <a:buSzPct val="100000"/>
              <a:buChar char="○"/>
            </a:pPr>
            <a:r>
              <a:rPr lang="en"/>
              <a:t>strengthen requirements for director independence at publicly traded companies, including by requiring a majority of the outside directors to be free of material financial ties to the company other than through director compensation</a:t>
            </a:r>
            <a:endParaRPr/>
          </a:p>
          <a:p>
            <a:pPr indent="-287972" lvl="1" marL="914400" rtl="0" algn="l">
              <a:spcBef>
                <a:spcPts val="0"/>
              </a:spcBef>
              <a:spcAft>
                <a:spcPts val="0"/>
              </a:spcAft>
              <a:buSzPct val="100000"/>
              <a:buChar char="○"/>
            </a:pPr>
            <a:r>
              <a:rPr lang="en"/>
              <a:t>strengthen requirements for auditor independence, including by prohibiting the company's outside auditor from simultaneously providing the company with internal auditing or consulting services and from auditing its own work for the company.</a:t>
            </a:r>
            <a:endParaRPr/>
          </a:p>
          <a:p>
            <a:pPr indent="-298767" lvl="0" marL="457200" rtl="0" algn="l">
              <a:spcBef>
                <a:spcPts val="0"/>
              </a:spcBef>
              <a:spcAft>
                <a:spcPts val="0"/>
              </a:spcAft>
              <a:buSzPct val="100000"/>
              <a:buChar char="●"/>
            </a:pPr>
            <a:r>
              <a:rPr lang="en"/>
              <a:t>Avoiding perverse financial incentives for executives</a:t>
            </a:r>
            <a:endParaRPr/>
          </a:p>
          <a:p>
            <a:pPr indent="-298767" lvl="0" marL="457200" rtl="0" algn="l">
              <a:spcBef>
                <a:spcPts val="0"/>
              </a:spcBef>
              <a:spcAft>
                <a:spcPts val="0"/>
              </a:spcAft>
              <a:buSzPct val="100000"/>
              <a:buChar char="●"/>
            </a:pPr>
            <a:r>
              <a:rPr lang="en"/>
              <a:t>Instilling ethical discipline throughout business organization</a:t>
            </a:r>
            <a:endParaRPr/>
          </a:p>
          <a:p>
            <a:pPr indent="-298767" lvl="0" marL="457200" rtl="0" algn="l">
              <a:spcBef>
                <a:spcPts val="0"/>
              </a:spcBef>
              <a:spcAft>
                <a:spcPts val="0"/>
              </a:spcAft>
              <a:buSzPct val="100000"/>
              <a:buChar char="●"/>
            </a:pPr>
            <a:r>
              <a:rPr lang="en"/>
              <a:t>Set up internal audit and risk control to monitor and ensure integrity of corporate governance</a:t>
            </a:r>
            <a:endParaRPr/>
          </a:p>
        </p:txBody>
      </p:sp>
      <p:pic>
        <p:nvPicPr>
          <p:cNvPr id="314" name="Google Shape;314;p38"/>
          <p:cNvPicPr preferRelativeResize="0"/>
          <p:nvPr/>
        </p:nvPicPr>
        <p:blipFill>
          <a:blip r:embed="rId4">
            <a:alphaModFix/>
          </a:blip>
          <a:stretch>
            <a:fillRect/>
          </a:stretch>
        </p:blipFill>
        <p:spPr>
          <a:xfrm>
            <a:off x="7326950" y="414025"/>
            <a:ext cx="1386175" cy="1386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9"/>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a:p>
            <a:pPr indent="0" lvl="0" marL="0" rtl="0" algn="l">
              <a:spcBef>
                <a:spcPts val="0"/>
              </a:spcBef>
              <a:spcAft>
                <a:spcPts val="0"/>
              </a:spcAft>
              <a:buNone/>
            </a:pPr>
            <a:r>
              <a:rPr lang="en" sz="2777">
                <a:solidFill>
                  <a:srgbClr val="F1C232"/>
                </a:solidFill>
              </a:rPr>
              <a:t>Enron’s stakeholders</a:t>
            </a:r>
            <a:endParaRPr sz="2777">
              <a:solidFill>
                <a:srgbClr val="F1C232"/>
              </a:solidFill>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7th largest energy trading company in USA formed in 1985.</a:t>
            </a:r>
            <a:endParaRPr/>
          </a:p>
          <a:p>
            <a:pPr indent="-304958" lvl="0" marL="457200" rtl="0" algn="l">
              <a:spcBef>
                <a:spcPts val="0"/>
              </a:spcBef>
              <a:spcAft>
                <a:spcPts val="0"/>
              </a:spcAft>
              <a:buSzPct val="100000"/>
              <a:buChar char="●"/>
            </a:pPr>
            <a:r>
              <a:rPr lang="en"/>
              <a:t>Enron’s self-interest managers make profits at the Corporation’s expenses without internal control.</a:t>
            </a:r>
            <a:endParaRPr/>
          </a:p>
          <a:p>
            <a:pPr indent="-304958" lvl="0" marL="457200" rtl="0" algn="l">
              <a:spcBef>
                <a:spcPts val="0"/>
              </a:spcBef>
              <a:spcAft>
                <a:spcPts val="0"/>
              </a:spcAft>
              <a:buSzPct val="100000"/>
              <a:buChar char="●"/>
            </a:pPr>
            <a:r>
              <a:rPr lang="en"/>
              <a:t>Because of large-scale corporate fraud and corruption, they started </a:t>
            </a:r>
            <a:r>
              <a:rPr lang="en"/>
              <a:t>losing</a:t>
            </a:r>
            <a:r>
              <a:rPr lang="en"/>
              <a:t> money in 1997. Later, they filed bankruptcy in 2001.</a:t>
            </a:r>
            <a:endParaRPr/>
          </a:p>
          <a:p>
            <a:pPr indent="-304958" lvl="0" marL="457200" rtl="0" algn="l">
              <a:spcBef>
                <a:spcPts val="0"/>
              </a:spcBef>
              <a:spcAft>
                <a:spcPts val="0"/>
              </a:spcAft>
              <a:buSzPct val="100000"/>
              <a:buChar char="●"/>
            </a:pPr>
            <a:r>
              <a:rPr lang="en"/>
              <a:t>During the year before bankruptcy, 144 senior Enron executives received $744 million in performance incentives while 24,000 retirement accounts lost $1 billion.</a:t>
            </a:r>
            <a:endParaRPr/>
          </a:p>
          <a:p>
            <a:pPr indent="0" lvl="0" marL="457200" rtl="0" algn="l">
              <a:spcBef>
                <a:spcPts val="1200"/>
              </a:spcBef>
              <a:spcAft>
                <a:spcPts val="0"/>
              </a:spcAft>
              <a:buNone/>
            </a:pPr>
            <a:r>
              <a:t/>
            </a:r>
            <a:endParaRPr sz="100"/>
          </a:p>
          <a:p>
            <a:pPr indent="-304958" lvl="0" marL="457200" rtl="0" algn="l">
              <a:spcBef>
                <a:spcPts val="1200"/>
              </a:spcBef>
              <a:spcAft>
                <a:spcPts val="0"/>
              </a:spcAft>
              <a:buSzPct val="100000"/>
              <a:buChar char="●"/>
            </a:pPr>
            <a:r>
              <a:rPr lang="en"/>
              <a:t>Key stakeholders:</a:t>
            </a:r>
            <a:endParaRPr/>
          </a:p>
          <a:p>
            <a:pPr indent="-293211" lvl="1" marL="914400" rtl="0" algn="l">
              <a:spcBef>
                <a:spcPts val="0"/>
              </a:spcBef>
              <a:spcAft>
                <a:spcPts val="0"/>
              </a:spcAft>
              <a:buSzPct val="100000"/>
              <a:buChar char="○"/>
            </a:pPr>
            <a:r>
              <a:rPr lang="en"/>
              <a:t>Kenneth Lay (the Chairman and the CEO)  approved a series of hedge contracts even through analysts questioned viability and market demand of their service in 2000.</a:t>
            </a:r>
            <a:endParaRPr/>
          </a:p>
          <a:p>
            <a:pPr indent="-293211" lvl="1" marL="914400" rtl="0" algn="l">
              <a:spcBef>
                <a:spcPts val="0"/>
              </a:spcBef>
              <a:spcAft>
                <a:spcPts val="0"/>
              </a:spcAft>
              <a:buSzPct val="100000"/>
              <a:buChar char="○"/>
            </a:pPr>
            <a:r>
              <a:rPr lang="en"/>
              <a:t>Andrew Fastow (CFO) misled Enron’s board of directors and audit committee on high-risk accounting practices and pressured Arthur Andersen to ignore the issues.</a:t>
            </a:r>
            <a:endParaRPr/>
          </a:p>
        </p:txBody>
      </p:sp>
      <p:pic>
        <p:nvPicPr>
          <p:cNvPr descr="Enron logo and symbol, meaning, history, PNG" id="150" name="Google Shape;150;p16"/>
          <p:cNvPicPr preferRelativeResize="0"/>
          <p:nvPr/>
        </p:nvPicPr>
        <p:blipFill rotWithShape="1">
          <a:blip r:embed="rId4">
            <a:alphaModFix/>
          </a:blip>
          <a:srcRect b="0" l="0" r="0" t="0"/>
          <a:stretch/>
        </p:blipFill>
        <p:spPr>
          <a:xfrm>
            <a:off x="7212725" y="436500"/>
            <a:ext cx="1430375" cy="893975"/>
          </a:xfrm>
          <a:prstGeom prst="rect">
            <a:avLst/>
          </a:prstGeom>
          <a:noFill/>
          <a:ln>
            <a:noFill/>
          </a:ln>
        </p:spPr>
      </p:pic>
      <p:pic>
        <p:nvPicPr>
          <p:cNvPr id="151" name="Google Shape;151;p16"/>
          <p:cNvPicPr preferRelativeResize="0"/>
          <p:nvPr/>
        </p:nvPicPr>
        <p:blipFill>
          <a:blip r:embed="rId5">
            <a:alphaModFix/>
          </a:blip>
          <a:stretch>
            <a:fillRect/>
          </a:stretch>
        </p:blipFill>
        <p:spPr>
          <a:xfrm>
            <a:off x="4134250" y="349302"/>
            <a:ext cx="2612476" cy="1450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7"/>
          <p:cNvPicPr preferRelativeResize="0"/>
          <p:nvPr/>
        </p:nvPicPr>
        <p:blipFill>
          <a:blip r:embed="rId3">
            <a:alphaModFix/>
          </a:blip>
          <a:stretch>
            <a:fillRect/>
          </a:stretch>
        </p:blipFill>
        <p:spPr>
          <a:xfrm>
            <a:off x="6859826" y="3073125"/>
            <a:ext cx="2284174" cy="2079275"/>
          </a:xfrm>
          <a:prstGeom prst="rect">
            <a:avLst/>
          </a:prstGeom>
          <a:noFill/>
          <a:ln>
            <a:noFill/>
          </a:ln>
        </p:spPr>
      </p:pic>
      <p:sp>
        <p:nvSpPr>
          <p:cNvPr id="157" name="Google Shape;157;p1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a:p>
            <a:pPr indent="0" lvl="0" marL="0" rtl="0" algn="l">
              <a:spcBef>
                <a:spcPts val="0"/>
              </a:spcBef>
              <a:spcAft>
                <a:spcPts val="0"/>
              </a:spcAft>
              <a:buNone/>
            </a:pPr>
            <a:r>
              <a:rPr lang="en" sz="2777">
                <a:solidFill>
                  <a:srgbClr val="F1C232"/>
                </a:solidFill>
              </a:rPr>
              <a:t>Enron’s red flags</a:t>
            </a:r>
            <a:endParaRPr sz="2777">
              <a:solidFill>
                <a:srgbClr val="F1C232"/>
              </a:solidFill>
            </a:endParaRPr>
          </a:p>
        </p:txBody>
      </p:sp>
      <p:sp>
        <p:nvSpPr>
          <p:cNvPr id="158" name="Google Shape;158;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a:t>Key red flags:</a:t>
            </a:r>
            <a:endParaRPr/>
          </a:p>
          <a:p>
            <a:pPr indent="-311150" lvl="0" marL="457200" rtl="0" algn="l">
              <a:spcBef>
                <a:spcPts val="0"/>
              </a:spcBef>
              <a:spcAft>
                <a:spcPts val="0"/>
              </a:spcAft>
              <a:buSzPts val="1300"/>
              <a:buChar char="●"/>
            </a:pPr>
            <a:r>
              <a:rPr lang="en"/>
              <a:t>Was using off-balance-sheet special purpose vehicles (SPVs), also known as special purposes entities (SPEs), to hide its mountains of debt and toxic assets from investors and creditors.</a:t>
            </a:r>
            <a:endParaRPr/>
          </a:p>
          <a:p>
            <a:pPr indent="-311150" lvl="0" marL="457200" rtl="0" algn="l">
              <a:spcBef>
                <a:spcPts val="0"/>
              </a:spcBef>
              <a:spcAft>
                <a:spcPts val="0"/>
              </a:spcAft>
              <a:buSzPts val="1300"/>
              <a:buChar char="●"/>
            </a:pPr>
            <a:r>
              <a:rPr lang="en"/>
              <a:t>Adopted MTM (mark-to-market) accounting technique for earnings management, that overestimate future unrealized profits, or to hide or understate future unrealized losses from soured contracts.</a:t>
            </a:r>
            <a:endParaRPr/>
          </a:p>
          <a:p>
            <a:pPr indent="-311150" lvl="0" marL="457200" rtl="0" algn="l">
              <a:spcBef>
                <a:spcPts val="0"/>
              </a:spcBef>
              <a:spcAft>
                <a:spcPts val="0"/>
              </a:spcAft>
              <a:buSzPts val="1300"/>
              <a:buChar char="●"/>
            </a:pPr>
            <a:r>
              <a:rPr lang="en"/>
              <a:t>Corporate culture problems and lack of internal control.</a:t>
            </a:r>
            <a:endParaRPr/>
          </a:p>
          <a:p>
            <a:pPr indent="-298450" lvl="1" marL="914400" rtl="0" algn="l">
              <a:spcBef>
                <a:spcPts val="0"/>
              </a:spcBef>
              <a:spcAft>
                <a:spcPts val="0"/>
              </a:spcAft>
              <a:buSzPts val="1100"/>
              <a:buChar char="○"/>
            </a:pPr>
            <a:r>
              <a:rPr lang="en"/>
              <a:t>Enron employees were encouraged to push behavior and financial reporting to ethical and </a:t>
            </a:r>
            <a:br>
              <a:rPr lang="en"/>
            </a:br>
            <a:r>
              <a:rPr lang="en"/>
              <a:t>professional limit.</a:t>
            </a:r>
            <a:endParaRPr/>
          </a:p>
          <a:p>
            <a:pPr indent="-311150" lvl="0" marL="457200" rtl="0" algn="l">
              <a:spcBef>
                <a:spcPts val="0"/>
              </a:spcBef>
              <a:spcAft>
                <a:spcPts val="0"/>
              </a:spcAft>
              <a:buSzPts val="1300"/>
              <a:buChar char="●"/>
            </a:pPr>
            <a:r>
              <a:rPr lang="en"/>
              <a:t>Management was uncomfortable with criticism.</a:t>
            </a:r>
            <a:endParaRPr/>
          </a:p>
          <a:p>
            <a:pPr indent="-298450" lvl="1" marL="914400" rtl="0" algn="l">
              <a:spcBef>
                <a:spcPts val="0"/>
              </a:spcBef>
              <a:spcAft>
                <a:spcPts val="0"/>
              </a:spcAft>
              <a:buSzPts val="1100"/>
              <a:buChar char="○"/>
            </a:pPr>
            <a:r>
              <a:rPr lang="en"/>
              <a:t>Skilling called a financial analyst a donkey-related term when questioned about</a:t>
            </a:r>
            <a:br>
              <a:rPr lang="en"/>
            </a:br>
            <a:r>
              <a:rPr lang="en"/>
              <a:t>Enron's performance.</a:t>
            </a:r>
            <a:endParaRPr/>
          </a:p>
        </p:txBody>
      </p:sp>
      <p:pic>
        <p:nvPicPr>
          <p:cNvPr descr="Enron logo and symbol, meaning, history, PNG" id="159" name="Google Shape;159;p17"/>
          <p:cNvPicPr preferRelativeResize="0"/>
          <p:nvPr/>
        </p:nvPicPr>
        <p:blipFill rotWithShape="1">
          <a:blip r:embed="rId4">
            <a:alphaModFix/>
          </a:blip>
          <a:srcRect b="0" l="0" r="0" t="0"/>
          <a:stretch/>
        </p:blipFill>
        <p:spPr>
          <a:xfrm>
            <a:off x="7212725" y="436500"/>
            <a:ext cx="1430375" cy="893975"/>
          </a:xfrm>
          <a:prstGeom prst="rect">
            <a:avLst/>
          </a:prstGeom>
          <a:noFill/>
          <a:ln>
            <a:noFill/>
          </a:ln>
        </p:spPr>
      </p:pic>
      <p:pic>
        <p:nvPicPr>
          <p:cNvPr id="160" name="Google Shape;160;p17"/>
          <p:cNvPicPr preferRelativeResize="0"/>
          <p:nvPr/>
        </p:nvPicPr>
        <p:blipFill rotWithShape="1">
          <a:blip r:embed="rId5">
            <a:alphaModFix/>
          </a:blip>
          <a:srcRect b="16652" l="21987" r="15084" t="17266"/>
          <a:stretch/>
        </p:blipFill>
        <p:spPr>
          <a:xfrm>
            <a:off x="3549430" y="939475"/>
            <a:ext cx="730350" cy="76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 to prevent </a:t>
            </a:r>
            <a:r>
              <a:rPr lang="en"/>
              <a:t>similar</a:t>
            </a:r>
            <a:r>
              <a:rPr lang="en"/>
              <a:t> financial fraud in the future</a:t>
            </a:r>
            <a:endParaRPr/>
          </a:p>
        </p:txBody>
      </p:sp>
      <p:sp>
        <p:nvSpPr>
          <p:cNvPr id="166" name="Google Shape;166;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 machine learning models for potential person of interest (POIs) identification to detect fraud from all internal communication channels (fraud classification from text):</a:t>
            </a:r>
            <a:endParaRPr/>
          </a:p>
          <a:p>
            <a:pPr indent="-311150" lvl="0" marL="457200" rtl="0" algn="l">
              <a:spcBef>
                <a:spcPts val="1200"/>
              </a:spcBef>
              <a:spcAft>
                <a:spcPts val="0"/>
              </a:spcAft>
              <a:buSzPts val="1300"/>
              <a:buChar char="●"/>
            </a:pPr>
            <a:r>
              <a:rPr lang="en"/>
              <a:t>Increase the possibility of data acquisition for the entire organization and implement real-time analysis process to automatically detect possible financial fraud</a:t>
            </a:r>
            <a:endParaRPr/>
          </a:p>
          <a:p>
            <a:pPr indent="-311150" lvl="0" marL="457200" rtl="0" algn="l">
              <a:spcBef>
                <a:spcPts val="0"/>
              </a:spcBef>
              <a:spcAft>
                <a:spcPts val="0"/>
              </a:spcAft>
              <a:buSzPts val="1300"/>
              <a:buChar char="●"/>
            </a:pPr>
            <a:r>
              <a:rPr lang="en"/>
              <a:t>Avoid relying on senior management</a:t>
            </a:r>
            <a:endParaRPr/>
          </a:p>
          <a:p>
            <a:pPr indent="-311150" lvl="0" marL="457200" rtl="0" algn="l">
              <a:spcBef>
                <a:spcPts val="0"/>
              </a:spcBef>
              <a:spcAft>
                <a:spcPts val="0"/>
              </a:spcAft>
              <a:buSzPts val="1300"/>
              <a:buChar char="●"/>
            </a:pPr>
            <a:r>
              <a:rPr lang="en"/>
              <a:t>Ensure security control, significantly avoid heavy manual work, and reduce the workload</a:t>
            </a:r>
            <a:br>
              <a:rPr lang="en"/>
            </a:br>
            <a:r>
              <a:rPr lang="en"/>
              <a:t>of the audit team</a:t>
            </a:r>
            <a:endParaRPr/>
          </a:p>
          <a:p>
            <a:pPr indent="-311150" lvl="0" marL="457200" rtl="0" algn="l">
              <a:spcBef>
                <a:spcPts val="0"/>
              </a:spcBef>
              <a:spcAft>
                <a:spcPts val="0"/>
              </a:spcAft>
              <a:buSzPts val="1300"/>
              <a:buChar char="●"/>
            </a:pPr>
            <a:r>
              <a:rPr lang="en"/>
              <a:t>Discover and use hidden information and detect potential POIs for social network analysis</a:t>
            </a:r>
            <a:endParaRPr/>
          </a:p>
        </p:txBody>
      </p:sp>
      <p:pic>
        <p:nvPicPr>
          <p:cNvPr id="167" name="Google Shape;167;p18"/>
          <p:cNvPicPr preferRelativeResize="0"/>
          <p:nvPr/>
        </p:nvPicPr>
        <p:blipFill>
          <a:blip r:embed="rId4">
            <a:alphaModFix/>
          </a:blip>
          <a:stretch>
            <a:fillRect/>
          </a:stretch>
        </p:blipFill>
        <p:spPr>
          <a:xfrm>
            <a:off x="7447325" y="3453350"/>
            <a:ext cx="1441300" cy="144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a:t>
            </a:r>
            <a:r>
              <a:rPr lang="en"/>
              <a:t>xploratory Data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br>
              <a:rPr lang="en"/>
            </a:br>
            <a:r>
              <a:rPr lang="en"/>
              <a:t>Enron dataset - POI</a:t>
            </a:r>
            <a:endParaRPr/>
          </a:p>
        </p:txBody>
      </p:sp>
      <p:sp>
        <p:nvSpPr>
          <p:cNvPr id="178" name="Google Shape;178;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Original dataset: Latest version was released by CMU in 2015, containing over 600,000 emails from 158 employees of the Enron corporation.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For simplicity, we picked an open source person of interest (POI) dataset, which has been combined with the email dataset, to help develop fraud detection models. </a:t>
            </a:r>
            <a:endParaRPr>
              <a:solidFill>
                <a:srgbClr val="000000"/>
              </a:solidFill>
            </a:endParaRPr>
          </a:p>
          <a:p>
            <a:pPr indent="-311150" lvl="0" marL="457200" rtl="0" algn="l">
              <a:spcBef>
                <a:spcPts val="0"/>
              </a:spcBef>
              <a:spcAft>
                <a:spcPts val="0"/>
              </a:spcAft>
              <a:buSzPts val="1300"/>
              <a:buChar char="●"/>
            </a:pPr>
            <a:r>
              <a:rPr lang="en"/>
              <a:t>POI dataset: Contained 145 records consisting of 14 </a:t>
            </a:r>
            <a:r>
              <a:rPr b="1" lang="en" u="sng"/>
              <a:t>financial attributes</a:t>
            </a:r>
            <a:r>
              <a:rPr lang="en"/>
              <a:t>, 7 </a:t>
            </a:r>
            <a:r>
              <a:rPr b="1" lang="en" u="sng"/>
              <a:t>email </a:t>
            </a:r>
            <a:r>
              <a:rPr b="1" lang="en" u="sng"/>
              <a:t>attributes</a:t>
            </a:r>
            <a:r>
              <a:rPr lang="en"/>
              <a:t> and </a:t>
            </a:r>
            <a:r>
              <a:rPr lang="en"/>
              <a:t>a class</a:t>
            </a:r>
            <a:r>
              <a:rPr lang="en"/>
              <a:t> label (POI).</a:t>
            </a:r>
            <a:endParaRPr/>
          </a:p>
          <a:p>
            <a:pPr indent="-311150" lvl="0" marL="457200" rtl="0" algn="l">
              <a:spcBef>
                <a:spcPts val="0"/>
              </a:spcBef>
              <a:spcAft>
                <a:spcPts val="0"/>
              </a:spcAft>
              <a:buSzPts val="1300"/>
              <a:buChar char="●"/>
            </a:pPr>
            <a:r>
              <a:rPr lang="en"/>
              <a:t>The dataset contains information that is common among many companies, which may be useful to identify person of interests in similar situations.</a:t>
            </a:r>
            <a:endParaRPr/>
          </a:p>
          <a:p>
            <a:pPr indent="0" lvl="0" marL="0" rtl="0" algn="l">
              <a:spcBef>
                <a:spcPts val="1200"/>
              </a:spcBef>
              <a:spcAft>
                <a:spcPts val="1200"/>
              </a:spcAft>
              <a:buNone/>
            </a:pPr>
            <a:r>
              <a:rPr lang="en"/>
              <a:t>Data source: </a:t>
            </a:r>
            <a:r>
              <a:rPr lang="en" u="sng">
                <a:solidFill>
                  <a:srgbClr val="1155CC"/>
                </a:solidFill>
                <a:hlinkClick r:id="rId3">
                  <a:extLst>
                    <a:ext uri="{A12FA001-AC4F-418D-AE19-62706E023703}">
                      <ahyp:hlinkClr val="tx"/>
                    </a:ext>
                  </a:extLst>
                </a:hlinkClick>
              </a:rPr>
              <a:t>https://github.com/missmariss31/enron/blob/master/enron.csv</a:t>
            </a:r>
            <a:endParaRPr/>
          </a:p>
        </p:txBody>
      </p:sp>
      <p:pic>
        <p:nvPicPr>
          <p:cNvPr id="179" name="Google Shape;179;p20"/>
          <p:cNvPicPr preferRelativeResize="0"/>
          <p:nvPr/>
        </p:nvPicPr>
        <p:blipFill>
          <a:blip r:embed="rId4">
            <a:alphaModFix/>
          </a:blip>
          <a:stretch>
            <a:fillRect/>
          </a:stretch>
        </p:blipFill>
        <p:spPr>
          <a:xfrm>
            <a:off x="4332125" y="941175"/>
            <a:ext cx="763425" cy="763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Attribute types</a:t>
            </a:r>
            <a:endParaRPr/>
          </a:p>
        </p:txBody>
      </p:sp>
      <p:graphicFrame>
        <p:nvGraphicFramePr>
          <p:cNvPr id="185" name="Google Shape;185;p21"/>
          <p:cNvGraphicFramePr/>
          <p:nvPr/>
        </p:nvGraphicFramePr>
        <p:xfrm>
          <a:off x="952500" y="1593650"/>
          <a:ext cx="3000000" cy="3000000"/>
        </p:xfrm>
        <a:graphic>
          <a:graphicData uri="http://schemas.openxmlformats.org/drawingml/2006/table">
            <a:tbl>
              <a:tblPr>
                <a:noFill/>
                <a:tableStyleId>{B098AC97-9A1C-4DBA-9FE6-CC0CE6A131B1}</a:tableStyleId>
              </a:tblPr>
              <a:tblGrid>
                <a:gridCol w="1769450"/>
                <a:gridCol w="5469550"/>
              </a:tblGrid>
              <a:tr h="1601075">
                <a:tc>
                  <a:txBody>
                    <a:bodyPr/>
                    <a:lstStyle/>
                    <a:p>
                      <a:pPr indent="0" lvl="0" marL="0" rtl="0" algn="l">
                        <a:spcBef>
                          <a:spcPts val="0"/>
                        </a:spcBef>
                        <a:spcAft>
                          <a:spcPts val="0"/>
                        </a:spcAft>
                        <a:buNone/>
                      </a:pPr>
                      <a:r>
                        <a:rPr lang="en" sz="1300">
                          <a:latin typeface="Calibri"/>
                          <a:ea typeface="Calibri"/>
                          <a:cs typeface="Calibri"/>
                          <a:sym typeface="Calibri"/>
                        </a:rPr>
                        <a:t>Financial attributes (in US dollar)</a:t>
                      </a:r>
                      <a:endParaRPr sz="1300">
                        <a:latin typeface="Calibri"/>
                        <a:ea typeface="Calibri"/>
                        <a:cs typeface="Calibri"/>
                        <a:sym typeface="Calibri"/>
                      </a:endParaRPr>
                    </a:p>
                  </a:txBody>
                  <a:tcPr marT="91425" marB="91425" marR="91425" marL="91425"/>
                </a:tc>
                <a:tc>
                  <a:txBody>
                    <a:bodyPr/>
                    <a:lstStyle/>
                    <a:p>
                      <a:pPr indent="0" lvl="0" marL="0" rtl="0" algn="l">
                        <a:lnSpc>
                          <a:spcPct val="115000"/>
                        </a:lnSpc>
                        <a:spcBef>
                          <a:spcPts val="1200"/>
                        </a:spcBef>
                        <a:spcAft>
                          <a:spcPts val="0"/>
                        </a:spcAft>
                        <a:buNone/>
                      </a:pPr>
                      <a:r>
                        <a:rPr lang="en" sz="1300">
                          <a:highlight>
                            <a:srgbClr val="FFFFFF"/>
                          </a:highlight>
                          <a:latin typeface="Calibri"/>
                          <a:ea typeface="Calibri"/>
                          <a:cs typeface="Calibri"/>
                          <a:sym typeface="Calibri"/>
                        </a:rPr>
                        <a:t>“salary” “deferred_payments” “total_payments” “loan_advances”</a:t>
                      </a:r>
                      <a:endParaRPr sz="1300">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300">
                          <a:highlight>
                            <a:srgbClr val="FFFFFF"/>
                          </a:highlight>
                          <a:latin typeface="Calibri"/>
                          <a:ea typeface="Calibri"/>
                          <a:cs typeface="Calibri"/>
                          <a:sym typeface="Calibri"/>
                        </a:rPr>
                        <a:t>“bonus” “resticted_stock_deferred” “deferred_income” “total_stock_value”</a:t>
                      </a:r>
                      <a:endParaRPr sz="1300">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300">
                          <a:highlight>
                            <a:srgbClr val="FFFFFF"/>
                          </a:highlight>
                          <a:latin typeface="Calibri"/>
                          <a:ea typeface="Calibri"/>
                          <a:cs typeface="Calibri"/>
                          <a:sym typeface="Calibri"/>
                        </a:rPr>
                        <a:t>“expenses” “exercised_stock_options” “other” “long_term_incentive”</a:t>
                      </a:r>
                      <a:endParaRPr sz="1300">
                        <a:highlight>
                          <a:srgbClr val="FFFFFF"/>
                        </a:highlight>
                        <a:latin typeface="Calibri"/>
                        <a:ea typeface="Calibri"/>
                        <a:cs typeface="Calibri"/>
                        <a:sym typeface="Calibri"/>
                      </a:endParaRPr>
                    </a:p>
                    <a:p>
                      <a:pPr indent="0" lvl="0" marL="0" rtl="0" algn="l">
                        <a:lnSpc>
                          <a:spcPct val="115000"/>
                        </a:lnSpc>
                        <a:spcBef>
                          <a:spcPts val="1200"/>
                        </a:spcBef>
                        <a:spcAft>
                          <a:spcPts val="1200"/>
                        </a:spcAft>
                        <a:buNone/>
                      </a:pPr>
                      <a:r>
                        <a:rPr lang="en" sz="1300">
                          <a:highlight>
                            <a:srgbClr val="FFFFFF"/>
                          </a:highlight>
                          <a:latin typeface="Calibri"/>
                          <a:ea typeface="Calibri"/>
                          <a:cs typeface="Calibri"/>
                          <a:sym typeface="Calibri"/>
                        </a:rPr>
                        <a:t>“restricted_stock” “director_fees”</a:t>
                      </a:r>
                      <a:endParaRPr sz="1300">
                        <a:highlight>
                          <a:srgbClr val="FFFFFF"/>
                        </a:highlight>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 sz="1300">
                          <a:latin typeface="Calibri"/>
                          <a:ea typeface="Calibri"/>
                          <a:cs typeface="Calibri"/>
                          <a:sym typeface="Calibri"/>
                        </a:rPr>
                        <a:t>Email attributes (in # of messages, except email_address)</a:t>
                      </a:r>
                      <a:endParaRPr sz="1300">
                        <a:latin typeface="Calibri"/>
                        <a:ea typeface="Calibri"/>
                        <a:cs typeface="Calibri"/>
                        <a:sym typeface="Calibri"/>
                      </a:endParaRPr>
                    </a:p>
                  </a:txBody>
                  <a:tcPr marT="91425" marB="91425" marR="91425" marL="91425"/>
                </a:tc>
                <a:tc>
                  <a:txBody>
                    <a:bodyPr/>
                    <a:lstStyle/>
                    <a:p>
                      <a:pPr indent="0" lvl="0" marL="0" rtl="0" algn="l">
                        <a:lnSpc>
                          <a:spcPct val="115000"/>
                        </a:lnSpc>
                        <a:spcBef>
                          <a:spcPts val="1200"/>
                        </a:spcBef>
                        <a:spcAft>
                          <a:spcPts val="0"/>
                        </a:spcAft>
                        <a:buNone/>
                      </a:pPr>
                      <a:r>
                        <a:rPr lang="en" sz="1300">
                          <a:highlight>
                            <a:srgbClr val="FFFFFF"/>
                          </a:highlight>
                          <a:latin typeface="Calibri"/>
                          <a:ea typeface="Calibri"/>
                          <a:cs typeface="Calibri"/>
                          <a:sym typeface="Calibri"/>
                        </a:rPr>
                        <a:t>“to_messages” “from_messages” “email_address” “from_this_person_to_poi”</a:t>
                      </a:r>
                      <a:endParaRPr sz="1300">
                        <a:highlight>
                          <a:srgbClr val="FFFFFF"/>
                        </a:highlight>
                        <a:latin typeface="Calibri"/>
                        <a:ea typeface="Calibri"/>
                        <a:cs typeface="Calibri"/>
                        <a:sym typeface="Calibri"/>
                      </a:endParaRPr>
                    </a:p>
                    <a:p>
                      <a:pPr indent="0" lvl="0" marL="0" rtl="0" algn="l">
                        <a:lnSpc>
                          <a:spcPct val="115000"/>
                        </a:lnSpc>
                        <a:spcBef>
                          <a:spcPts val="1200"/>
                        </a:spcBef>
                        <a:spcAft>
                          <a:spcPts val="1200"/>
                        </a:spcAft>
                        <a:buNone/>
                      </a:pPr>
                      <a:r>
                        <a:rPr lang="en" sz="1300">
                          <a:highlight>
                            <a:srgbClr val="FFFFFF"/>
                          </a:highlight>
                          <a:latin typeface="Calibri"/>
                          <a:ea typeface="Calibri"/>
                          <a:cs typeface="Calibri"/>
                          <a:sym typeface="Calibri"/>
                        </a:rPr>
                        <a:t>“from_poi_to_this_person” “shared_receipt_with_poi” “employee”</a:t>
                      </a:r>
                      <a:endParaRPr sz="13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 sz="1300">
                          <a:latin typeface="Calibri"/>
                          <a:ea typeface="Calibri"/>
                          <a:cs typeface="Calibri"/>
                          <a:sym typeface="Calibri"/>
                        </a:rPr>
                        <a:t>Class label (True = is POI)</a:t>
                      </a:r>
                      <a:endParaRPr sz="13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300">
                          <a:latin typeface="Calibri"/>
                          <a:ea typeface="Calibri"/>
                          <a:cs typeface="Calibri"/>
                          <a:sym typeface="Calibri"/>
                        </a:rPr>
                        <a:t>“poi”</a:t>
                      </a:r>
                      <a:endParaRPr sz="13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