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6"/>
  </p:notesMasterIdLst>
  <p:sldIdLst>
    <p:sldId id="275" r:id="rId2"/>
    <p:sldId id="276" r:id="rId3"/>
    <p:sldId id="266" r:id="rId4"/>
    <p:sldId id="277" r:id="rId5"/>
  </p:sldIdLst>
  <p:sldSz cx="9144000" cy="6858000" type="screen4x3"/>
  <p:notesSz cx="6797675" cy="987425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39" cy="444341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64527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4213" y="1768475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3" y="3784600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88840"/>
            <a:ext cx="8208912" cy="17281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95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F7EFD-CDEB-4871-B67D-E93815CF3C61}" type="datetime1">
              <a:rPr lang="en-SG"/>
              <a:pPr>
                <a:defRPr/>
              </a:pPr>
              <a:t>20/3/2013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E010B-67DC-4EE7-8A79-6D934A749FC2}" type="datetime1">
              <a:rPr lang="en-SG"/>
              <a:pPr>
                <a:defRPr/>
              </a:pPr>
              <a:t>20/3/2013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AE415-449B-4D56-A8DB-87DC426D7136}" type="datetime1">
              <a:rPr lang="en-SG"/>
              <a:pPr>
                <a:defRPr/>
              </a:pPr>
              <a:t>20/3/2013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4213" y="1484313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885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FECB-A21C-4203-AA6E-553614785592}" type="datetime1">
              <a:rPr lang="en-SG"/>
              <a:pPr>
                <a:defRPr/>
              </a:pPr>
              <a:t>20/3/2013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C6780-6556-4238-BFA1-1280E209D7AD}" type="datetime1">
              <a:rPr lang="en-SG"/>
              <a:pPr>
                <a:defRPr/>
              </a:pPr>
              <a:t>20/3/2013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3" y="1484313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5313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344E1-D2E9-4CA5-859D-D34BF7429496}" type="datetime1">
              <a:rPr lang="en-SG"/>
              <a:pPr>
                <a:defRPr/>
              </a:pPr>
              <a:t>20/3/2013</a:t>
            </a:fld>
            <a:endParaRPr lang="en-SG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4213" y="1484313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06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06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7FDAA-1AA6-40AF-A1B2-807E3ADB3F86}" type="datetime1">
              <a:rPr lang="en-SG"/>
              <a:pPr>
                <a:defRPr/>
              </a:pPr>
              <a:t>20/3/2013</a:t>
            </a:fld>
            <a:endParaRPr lang="en-SG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84213" y="1484313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4CC6F-AB00-47F5-A114-6507FCCF0B28}" type="datetime1">
              <a:rPr lang="en-SG"/>
              <a:pPr>
                <a:defRPr/>
              </a:pPr>
              <a:t>20/3/2013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87B24-3D7F-493C-BC0C-329ADC4C5691}" type="datetime1">
              <a:rPr lang="en-SG"/>
              <a:pPr>
                <a:defRPr/>
              </a:pPr>
              <a:t>20/3/2013</a:t>
            </a:fld>
            <a:endParaRPr lang="en-SG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E2C43-E588-41AE-BEA5-581E1D81C164}" type="datetime1">
              <a:rPr lang="en-SG"/>
              <a:pPr>
                <a:defRPr/>
              </a:pPr>
              <a:t>20/3/2013</a:t>
            </a:fld>
            <a:endParaRPr lang="en-S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A5E9F-A17F-4830-AF43-B015AD4BF8ED}" type="datetime1">
              <a:rPr lang="en-SG"/>
              <a:pPr>
                <a:defRPr/>
              </a:pPr>
              <a:t>20/3/2013</a:t>
            </a:fld>
            <a:endParaRPr lang="en-S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SG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198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62BDB5-3FBD-49DF-B1D1-89729B0608D0}" type="datetime1">
              <a:rPr lang="en-SG"/>
              <a:pPr>
                <a:defRPr/>
              </a:pPr>
              <a:t>20/3/2013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50825" y="260350"/>
            <a:ext cx="8674100" cy="6267450"/>
          </a:xfrm>
          <a:prstGeom prst="roundRect">
            <a:avLst>
              <a:gd name="adj" fmla="val 153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pic>
        <p:nvPicPr>
          <p:cNvPr id="1031" name="Picture 12" descr="whit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715125" y="80963"/>
            <a:ext cx="22860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whit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03200" y="82550"/>
            <a:ext cx="278447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567488" y="23813"/>
            <a:ext cx="236220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i="1" dirty="0"/>
              <a:t>Lesson 0: Intro to </a:t>
            </a:r>
            <a:r>
              <a:rPr lang="en-US" sz="1400" i="1" dirty="0" err="1" smtClean="0"/>
              <a:t>RPi</a:t>
            </a:r>
            <a:endParaRPr lang="en-US" sz="1400" i="1" dirty="0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6350" y="23813"/>
            <a:ext cx="2995613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 dirty="0" err="1"/>
              <a:t>Ngee</a:t>
            </a:r>
            <a:r>
              <a:rPr lang="en-US" sz="1400" i="1" dirty="0"/>
              <a:t> Ann Polytechnic, </a:t>
            </a:r>
            <a:r>
              <a:rPr lang="en-US" sz="1400" i="1" dirty="0" smtClean="0"/>
              <a:t>ECE, </a:t>
            </a:r>
            <a:r>
              <a:rPr lang="en-US" sz="1400" i="1" dirty="0" err="1" smtClean="0"/>
              <a:t>RPi</a:t>
            </a:r>
            <a:endParaRPr lang="en-US" sz="1400" i="1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7956550" y="6524625"/>
            <a:ext cx="1079500" cy="365125"/>
          </a:xfrm>
          <a:prstGeom prst="rect">
            <a:avLst/>
          </a:prstGeom>
        </p:spPr>
        <p:txBody>
          <a:bodyPr anchor="ctr"/>
          <a:lstStyle>
            <a:defPPr>
              <a:defRPr lang="en-SG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3F4D94D-B988-46EB-888D-480DE3F4BB5F}" type="slidenum">
              <a:rPr lang="en-SG" smtClean="0"/>
              <a:pPr>
                <a:defRPr/>
              </a:pPr>
              <a:t>‹#›</a:t>
            </a:fld>
            <a:r>
              <a:rPr lang="en-SG" dirty="0" smtClean="0"/>
              <a:t> / 14</a:t>
            </a:r>
            <a:endParaRPr lang="en-SG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9119" y="655176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19,20 Mar 2013</a:t>
            </a:r>
            <a:endParaRPr lang="en-SG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rgbClr val="953735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Board Details</a:t>
            </a:r>
            <a:endParaRPr lang="en-S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772816"/>
            <a:ext cx="46386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04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094706"/>
            <a:ext cx="76676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Pins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571237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rpi</a:t>
            </a:r>
            <a:r>
              <a:rPr lang="en-US" dirty="0" smtClean="0"/>
              <a:t> revision 1 header pins:</a:t>
            </a:r>
          </a:p>
          <a:p>
            <a:r>
              <a:rPr lang="en-US" dirty="0" smtClean="0"/>
              <a:t>3 – SDA0 / GPIO0</a:t>
            </a:r>
          </a:p>
          <a:p>
            <a:r>
              <a:rPr lang="en-US" dirty="0" smtClean="0"/>
              <a:t>5 – SCL0 / GPIO1</a:t>
            </a:r>
          </a:p>
          <a:p>
            <a:r>
              <a:rPr lang="en-US" dirty="0" smtClean="0"/>
              <a:t>13 – PCM </a:t>
            </a:r>
            <a:r>
              <a:rPr lang="en-US" dirty="0" err="1" smtClean="0"/>
              <a:t>Dout</a:t>
            </a:r>
            <a:r>
              <a:rPr lang="en-US" dirty="0" smtClean="0"/>
              <a:t> / GPIO21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79912" y="5786680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UART0 </a:t>
            </a:r>
            <a:r>
              <a:rPr lang="en-US" dirty="0" err="1"/>
              <a:t>Tx</a:t>
            </a:r>
            <a:r>
              <a:rPr lang="en-US" dirty="0"/>
              <a:t> and Rx are used for use for terminal console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DO NOT add pull-up for your i2c devices !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</a:rPr>
              <a:t>GPIO, </a:t>
            </a:r>
            <a:r>
              <a:rPr lang="en-US" sz="1800" b="1" dirty="0" err="1" smtClean="0">
                <a:solidFill>
                  <a:srgbClr val="0000FF"/>
                </a:solidFill>
              </a:rPr>
              <a:t>wiringpi</a:t>
            </a:r>
            <a:r>
              <a:rPr lang="en-US" sz="1800" b="1" dirty="0" smtClean="0">
                <a:solidFill>
                  <a:srgbClr val="0000FF"/>
                </a:solidFill>
              </a:rPr>
              <a:t> and quick2wire pin numbering</a:t>
            </a:r>
            <a:endParaRPr lang="en-SG" sz="1800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0232" y="155679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Pins are not 5V tolerant! 3.3V only !</a:t>
            </a:r>
          </a:p>
          <a:p>
            <a:r>
              <a:rPr lang="en-US" sz="1800" dirty="0" smtClean="0"/>
              <a:t>Use </a:t>
            </a:r>
            <a:r>
              <a:rPr lang="en-US" sz="1800" dirty="0" err="1" smtClean="0"/>
              <a:t>wiringpi</a:t>
            </a:r>
            <a:r>
              <a:rPr lang="en-US" sz="1800" dirty="0" smtClean="0"/>
              <a:t> and q2w pins 0 to 7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2947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SG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395536" y="2204864"/>
            <a:ext cx="1512168" cy="2376264"/>
            <a:chOff x="1115616" y="2276872"/>
            <a:chExt cx="1512168" cy="2376264"/>
          </a:xfrm>
        </p:grpSpPr>
        <p:sp>
          <p:nvSpPr>
            <p:cNvPr id="7" name="Rectangle 6"/>
            <p:cNvSpPr/>
            <p:nvPr/>
          </p:nvSpPr>
          <p:spPr>
            <a:xfrm>
              <a:off x="1475656" y="3512114"/>
              <a:ext cx="43204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31640" y="4232194"/>
              <a:ext cx="1296144" cy="42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115616" y="2276872"/>
              <a:ext cx="1224136" cy="1224136"/>
              <a:chOff x="1043608" y="2276872"/>
              <a:chExt cx="1224136" cy="122413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43608" y="2276872"/>
                <a:ext cx="1224136" cy="12241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115616" y="2348880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403648" y="2348880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691680" y="2348880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979712" y="2348880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115616" y="2636912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403648" y="2636912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691680" y="2636912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979712" y="2636912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115616" y="2924944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403648" y="2924944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691680" y="2924944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979712" y="2924944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115616" y="3212976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403648" y="3212976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691680" y="3212976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979712" y="3212976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483768" y="4293096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27" name="Oval 26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708684" y="4797152"/>
            <a:ext cx="13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i2c </a:t>
            </a:r>
            <a:r>
              <a:rPr lang="en-US" dirty="0" err="1" smtClean="0"/>
              <a:t>addr</a:t>
            </a:r>
            <a:r>
              <a:rPr lang="en-US" dirty="0" smtClean="0"/>
              <a:t>: 0x3a</a:t>
            </a:r>
            <a:endParaRPr lang="en-SG" dirty="0"/>
          </a:p>
        </p:txBody>
      </p:sp>
      <p:sp>
        <p:nvSpPr>
          <p:cNvPr id="73" name="TextBox 72"/>
          <p:cNvSpPr txBox="1"/>
          <p:nvPr/>
        </p:nvSpPr>
        <p:spPr>
          <a:xfrm>
            <a:off x="467544" y="1578278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 are interfaced through PCF8574 or PCF8574A IO expander except accelerometer</a:t>
            </a:r>
            <a:endParaRPr lang="en-SG" sz="16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1187624" y="5517232"/>
            <a:ext cx="2133951" cy="720080"/>
            <a:chOff x="3025666" y="5589240"/>
            <a:chExt cx="2133951" cy="720080"/>
          </a:xfrm>
        </p:grpSpPr>
        <p:sp>
          <p:nvSpPr>
            <p:cNvPr id="74" name="Rectangle 73"/>
            <p:cNvSpPr/>
            <p:nvPr/>
          </p:nvSpPr>
          <p:spPr>
            <a:xfrm>
              <a:off x="3025666" y="5589240"/>
              <a:ext cx="297747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323413" y="5589240"/>
              <a:ext cx="1836204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086121" y="5661248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2" name="Oval 81"/>
            <p:cNvSpPr/>
            <p:nvPr/>
          </p:nvSpPr>
          <p:spPr>
            <a:xfrm>
              <a:off x="3417491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475813" y="5741640"/>
              <a:ext cx="1539788" cy="4236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Oval 86"/>
            <p:cNvSpPr/>
            <p:nvPr/>
          </p:nvSpPr>
          <p:spPr>
            <a:xfrm>
              <a:off x="3515788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8" name="Oval 87"/>
            <p:cNvSpPr/>
            <p:nvPr/>
          </p:nvSpPr>
          <p:spPr>
            <a:xfrm>
              <a:off x="3633515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Oval 88"/>
            <p:cNvSpPr/>
            <p:nvPr/>
          </p:nvSpPr>
          <p:spPr>
            <a:xfrm>
              <a:off x="3731812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Oval 89"/>
            <p:cNvSpPr/>
            <p:nvPr/>
          </p:nvSpPr>
          <p:spPr>
            <a:xfrm>
              <a:off x="3849539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Oval 90"/>
            <p:cNvSpPr/>
            <p:nvPr/>
          </p:nvSpPr>
          <p:spPr>
            <a:xfrm>
              <a:off x="3947836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Oval 91"/>
            <p:cNvSpPr/>
            <p:nvPr/>
          </p:nvSpPr>
          <p:spPr>
            <a:xfrm>
              <a:off x="4065563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Oval 92"/>
            <p:cNvSpPr/>
            <p:nvPr/>
          </p:nvSpPr>
          <p:spPr>
            <a:xfrm>
              <a:off x="4163860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Oval 93"/>
            <p:cNvSpPr/>
            <p:nvPr/>
          </p:nvSpPr>
          <p:spPr>
            <a:xfrm>
              <a:off x="4281587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Oval 94"/>
            <p:cNvSpPr/>
            <p:nvPr/>
          </p:nvSpPr>
          <p:spPr>
            <a:xfrm>
              <a:off x="4379884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Oval 95"/>
            <p:cNvSpPr/>
            <p:nvPr/>
          </p:nvSpPr>
          <p:spPr>
            <a:xfrm>
              <a:off x="4497611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Oval 96"/>
            <p:cNvSpPr/>
            <p:nvPr/>
          </p:nvSpPr>
          <p:spPr>
            <a:xfrm>
              <a:off x="4595908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Oval 97"/>
            <p:cNvSpPr/>
            <p:nvPr/>
          </p:nvSpPr>
          <p:spPr>
            <a:xfrm>
              <a:off x="4713635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Oval 98"/>
            <p:cNvSpPr/>
            <p:nvPr/>
          </p:nvSpPr>
          <p:spPr>
            <a:xfrm>
              <a:off x="4811932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49539" y="580526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LCD</a:t>
              </a:r>
              <a:endParaRPr lang="en-SG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725846" y="6217567"/>
            <a:ext cx="13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i2c </a:t>
            </a:r>
            <a:r>
              <a:rPr lang="en-US" dirty="0" err="1" smtClean="0"/>
              <a:t>addr</a:t>
            </a:r>
            <a:r>
              <a:rPr lang="en-US" dirty="0" smtClean="0"/>
              <a:t>: 0x21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272045"/>
            <a:ext cx="1340961" cy="17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7" name="Group 126"/>
          <p:cNvGrpSpPr/>
          <p:nvPr/>
        </p:nvGrpSpPr>
        <p:grpSpPr>
          <a:xfrm>
            <a:off x="5724128" y="2708920"/>
            <a:ext cx="1728192" cy="1569660"/>
            <a:chOff x="6948264" y="4811668"/>
            <a:chExt cx="1728192" cy="1569660"/>
          </a:xfrm>
        </p:grpSpPr>
        <p:sp>
          <p:nvSpPr>
            <p:cNvPr id="104" name="TextBox 103"/>
            <p:cNvSpPr txBox="1"/>
            <p:nvPr/>
          </p:nvSpPr>
          <p:spPr>
            <a:xfrm>
              <a:off x="6948264" y="4811668"/>
              <a:ext cx="37221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P0</a:t>
              </a:r>
            </a:p>
            <a:p>
              <a:r>
                <a:rPr lang="en-US" sz="1200" dirty="0" smtClean="0"/>
                <a:t>P1</a:t>
              </a:r>
            </a:p>
            <a:p>
              <a:r>
                <a:rPr lang="en-US" sz="1200" dirty="0" smtClean="0"/>
                <a:t>P2</a:t>
              </a:r>
            </a:p>
            <a:p>
              <a:r>
                <a:rPr lang="en-US" sz="1200" dirty="0" smtClean="0"/>
                <a:t>P3</a:t>
              </a:r>
            </a:p>
            <a:p>
              <a:r>
                <a:rPr lang="en-US" sz="1200" dirty="0" smtClean="0"/>
                <a:t>P4</a:t>
              </a:r>
            </a:p>
            <a:p>
              <a:r>
                <a:rPr lang="en-US" sz="1200" dirty="0" smtClean="0"/>
                <a:t>P5</a:t>
              </a:r>
            </a:p>
            <a:p>
              <a:r>
                <a:rPr lang="en-US" sz="1200" dirty="0" smtClean="0"/>
                <a:t>P6</a:t>
              </a:r>
            </a:p>
            <a:p>
              <a:r>
                <a:rPr lang="en-US" sz="1200" dirty="0" smtClean="0"/>
                <a:t>P7</a:t>
              </a:r>
              <a:endParaRPr lang="en-SG" sz="1200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7380312" y="4935939"/>
              <a:ext cx="496639" cy="1296144"/>
              <a:chOff x="7380312" y="4869160"/>
              <a:chExt cx="496639" cy="1512168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7380312" y="4869160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380312" y="5085184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380312" y="5301208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380312" y="5517232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380312" y="5733256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380312" y="5949280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380312" y="6165304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7380312" y="6381328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7903487" y="4983559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 DIP</a:t>
              </a:r>
            </a:p>
            <a:p>
              <a:r>
                <a:rPr lang="en-US" sz="1200" dirty="0" smtClean="0"/>
                <a:t>switches</a:t>
              </a:r>
              <a:endParaRPr lang="en-SG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903487" y="5805264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 LEDs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763687" y="1877923"/>
            <a:ext cx="4899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IO expander pins are open-drain type</a:t>
            </a:r>
          </a:p>
          <a:p>
            <a:r>
              <a:rPr lang="en-US" sz="1600" dirty="0" smtClean="0"/>
              <a:t>- Can sink but cannot source</a:t>
            </a:r>
          </a:p>
          <a:p>
            <a:pPr marL="177800" indent="-177800"/>
            <a:r>
              <a:rPr lang="en-US" sz="1600" dirty="0" smtClean="0"/>
              <a:t>- For input, write 1 to the pin to cut-off transistor</a:t>
            </a:r>
            <a:endParaRPr lang="en-SG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1898606" y="4077072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5V</a:t>
            </a:r>
          </a:p>
          <a:p>
            <a:r>
              <a:rPr lang="en-US" sz="900" dirty="0" smtClean="0"/>
              <a:t>SDA</a:t>
            </a:r>
          </a:p>
          <a:p>
            <a:r>
              <a:rPr lang="en-US" sz="900" dirty="0" smtClean="0"/>
              <a:t>SCL</a:t>
            </a:r>
          </a:p>
          <a:p>
            <a:r>
              <a:rPr lang="en-US" sz="900" dirty="0" smtClean="0"/>
              <a:t>GND</a:t>
            </a:r>
            <a:endParaRPr lang="en-SG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46478" y="544696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/>
              <a:t>5V</a:t>
            </a:r>
          </a:p>
          <a:p>
            <a:pPr algn="r"/>
            <a:r>
              <a:rPr lang="en-US" sz="900" dirty="0" smtClean="0"/>
              <a:t>SDA</a:t>
            </a:r>
          </a:p>
          <a:p>
            <a:pPr algn="r"/>
            <a:r>
              <a:rPr lang="en-US" sz="900" dirty="0" smtClean="0"/>
              <a:t>SCL</a:t>
            </a:r>
          </a:p>
          <a:p>
            <a:pPr algn="r"/>
            <a:r>
              <a:rPr lang="en-US" sz="900" dirty="0" smtClean="0"/>
              <a:t>GND</a:t>
            </a:r>
            <a:endParaRPr lang="en-SG" sz="9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7308304" y="4869160"/>
            <a:ext cx="792088" cy="938719"/>
            <a:chOff x="4067944" y="2130241"/>
            <a:chExt cx="792088" cy="938719"/>
          </a:xfrm>
        </p:grpSpPr>
        <p:sp>
          <p:nvSpPr>
            <p:cNvPr id="126" name="Rectangle 125"/>
            <p:cNvSpPr/>
            <p:nvPr/>
          </p:nvSpPr>
          <p:spPr>
            <a:xfrm>
              <a:off x="4283968" y="2132856"/>
              <a:ext cx="576064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Oval 128"/>
            <p:cNvSpPr/>
            <p:nvPr/>
          </p:nvSpPr>
          <p:spPr>
            <a:xfrm>
              <a:off x="4382265" y="2231055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Oval 129"/>
            <p:cNvSpPr/>
            <p:nvPr/>
          </p:nvSpPr>
          <p:spPr>
            <a:xfrm>
              <a:off x="4382265" y="2313350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Oval 130"/>
            <p:cNvSpPr/>
            <p:nvPr/>
          </p:nvSpPr>
          <p:spPr>
            <a:xfrm>
              <a:off x="4382265" y="2395645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Oval 131"/>
            <p:cNvSpPr/>
            <p:nvPr/>
          </p:nvSpPr>
          <p:spPr>
            <a:xfrm>
              <a:off x="4382265" y="2477940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Oval 132"/>
            <p:cNvSpPr/>
            <p:nvPr/>
          </p:nvSpPr>
          <p:spPr>
            <a:xfrm>
              <a:off x="4382265" y="2564904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Oval 133"/>
            <p:cNvSpPr/>
            <p:nvPr/>
          </p:nvSpPr>
          <p:spPr>
            <a:xfrm>
              <a:off x="4382265" y="2647199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5" name="Oval 134"/>
            <p:cNvSpPr/>
            <p:nvPr/>
          </p:nvSpPr>
          <p:spPr>
            <a:xfrm>
              <a:off x="4382265" y="2729494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82265" y="2811789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7" name="Oval 136"/>
            <p:cNvSpPr/>
            <p:nvPr/>
          </p:nvSpPr>
          <p:spPr>
            <a:xfrm>
              <a:off x="4382265" y="2898083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572000" y="2395645"/>
              <a:ext cx="144016" cy="2412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67944" y="2130241"/>
              <a:ext cx="263214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</a:t>
              </a:r>
            </a:p>
            <a:p>
              <a:endParaRPr lang="en-US" sz="1100" dirty="0" smtClean="0"/>
            </a:p>
            <a:p>
              <a:endParaRPr lang="en-US" sz="1100" dirty="0"/>
            </a:p>
            <a:p>
              <a:endParaRPr lang="en-US" sz="1100" dirty="0" smtClean="0"/>
            </a:p>
            <a:p>
              <a:r>
                <a:rPr lang="en-US" sz="1100" dirty="0"/>
                <a:t>9</a:t>
              </a:r>
              <a:endParaRPr lang="en-SG" sz="1100" dirty="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494427" y="184482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keypad</a:t>
            </a:r>
            <a:endParaRPr lang="en-SG" sz="1600" b="1" dirty="0">
              <a:solidFill>
                <a:srgbClr val="0000FF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824556" y="4725144"/>
            <a:ext cx="240482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33400" algn="l"/>
              </a:tabLst>
            </a:pPr>
            <a:r>
              <a:rPr lang="en-SG" sz="1100" dirty="0"/>
              <a:t>1 VDD	3V3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2 GND	GND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3 CS	</a:t>
            </a:r>
            <a:r>
              <a:rPr lang="en-SG" sz="1100" dirty="0" smtClean="0"/>
              <a:t>3V3</a:t>
            </a:r>
            <a:endParaRPr lang="en-SG" sz="1100" dirty="0"/>
          </a:p>
          <a:p>
            <a:pPr>
              <a:tabLst>
                <a:tab pos="533400" algn="l"/>
              </a:tabLst>
            </a:pPr>
            <a:r>
              <a:rPr lang="en-SG" sz="1100" dirty="0"/>
              <a:t>4 VS	3V3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5 INT1	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6 INT2	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7 SDO	</a:t>
            </a:r>
            <a:r>
              <a:rPr lang="en-SG" sz="1100" dirty="0" smtClean="0"/>
              <a:t>3V3 - </a:t>
            </a:r>
            <a:r>
              <a:rPr lang="en-SG" sz="1100" dirty="0" err="1" smtClean="0"/>
              <a:t>addr</a:t>
            </a:r>
            <a:r>
              <a:rPr lang="en-SG" sz="1100" dirty="0" smtClean="0"/>
              <a:t> </a:t>
            </a:r>
            <a:r>
              <a:rPr lang="en-SG" sz="1100" dirty="0"/>
              <a:t>0x1d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	</a:t>
            </a:r>
            <a:r>
              <a:rPr lang="en-SG" sz="1100" dirty="0" smtClean="0"/>
              <a:t>GND - </a:t>
            </a:r>
            <a:r>
              <a:rPr lang="en-SG" sz="1100" dirty="0" err="1" smtClean="0"/>
              <a:t>addr</a:t>
            </a:r>
            <a:r>
              <a:rPr lang="en-SG" sz="1100" dirty="0" smtClean="0"/>
              <a:t> </a:t>
            </a:r>
            <a:r>
              <a:rPr lang="en-SG" sz="1100" dirty="0" smtClean="0"/>
              <a:t>0x53 (</a:t>
            </a:r>
            <a:r>
              <a:rPr lang="en-SG" sz="1100" smtClean="0"/>
              <a:t>use this)</a:t>
            </a:r>
            <a:endParaRPr lang="en-SG" sz="1100" dirty="0"/>
          </a:p>
          <a:p>
            <a:pPr>
              <a:tabLst>
                <a:tab pos="533400" algn="l"/>
              </a:tabLst>
            </a:pPr>
            <a:r>
              <a:rPr lang="en-SG" sz="1100" dirty="0"/>
              <a:t>8 SDA	SDA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9 SCL	</a:t>
            </a:r>
            <a:r>
              <a:rPr lang="en-SG" sz="1100" dirty="0" smtClean="0"/>
              <a:t>SCL</a:t>
            </a:r>
            <a:endParaRPr lang="en-SG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858473" y="4227473"/>
            <a:ext cx="256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Accelerometer ADXL345</a:t>
            </a:r>
          </a:p>
          <a:p>
            <a:r>
              <a:rPr lang="en-US" sz="1600" b="1" dirty="0" smtClean="0">
                <a:solidFill>
                  <a:srgbClr val="0000FF"/>
                </a:solidFill>
              </a:rPr>
              <a:t>Use 3V3 ONLY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43608" y="5178678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LCD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70237" y="4252788"/>
            <a:ext cx="13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i2c </a:t>
            </a:r>
            <a:r>
              <a:rPr lang="en-US" dirty="0" err="1" smtClean="0"/>
              <a:t>addr</a:t>
            </a:r>
            <a:r>
              <a:rPr lang="en-US" dirty="0" smtClean="0"/>
              <a:t>: 0x3b</a:t>
            </a:r>
            <a:endParaRPr lang="en-SG" dirty="0"/>
          </a:p>
        </p:txBody>
      </p:sp>
      <p:sp>
        <p:nvSpPr>
          <p:cNvPr id="69" name="TextBox 68"/>
          <p:cNvSpPr txBox="1"/>
          <p:nvPr/>
        </p:nvSpPr>
        <p:spPr>
          <a:xfrm>
            <a:off x="5282854" y="308367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leds</a:t>
            </a:r>
            <a:endParaRPr lang="en-SG" dirty="0"/>
          </a:p>
        </p:txBody>
      </p:sp>
      <p:sp>
        <p:nvSpPr>
          <p:cNvPr id="70" name="TextBox 69"/>
          <p:cNvSpPr txBox="1"/>
          <p:nvPr/>
        </p:nvSpPr>
        <p:spPr>
          <a:xfrm>
            <a:off x="4225141" y="403676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DIP switches</a:t>
            </a:r>
            <a:endParaRPr lang="en-SG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4020670" y="3137144"/>
            <a:ext cx="1265584" cy="939110"/>
            <a:chOff x="4079497" y="3949795"/>
            <a:chExt cx="1265584" cy="939110"/>
          </a:xfrm>
        </p:grpSpPr>
        <p:sp>
          <p:nvSpPr>
            <p:cNvPr id="54" name="Rectangle 53"/>
            <p:cNvSpPr/>
            <p:nvPr/>
          </p:nvSpPr>
          <p:spPr>
            <a:xfrm>
              <a:off x="4079497" y="3949795"/>
              <a:ext cx="1265584" cy="939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Oval 54"/>
            <p:cNvSpPr/>
            <p:nvPr/>
          </p:nvSpPr>
          <p:spPr>
            <a:xfrm>
              <a:off x="4223513" y="4024809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Oval 55"/>
            <p:cNvSpPr/>
            <p:nvPr/>
          </p:nvSpPr>
          <p:spPr>
            <a:xfrm>
              <a:off x="4511545" y="4024809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Oval 56"/>
            <p:cNvSpPr/>
            <p:nvPr/>
          </p:nvSpPr>
          <p:spPr>
            <a:xfrm>
              <a:off x="4799577" y="4024809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Oval 57"/>
            <p:cNvSpPr/>
            <p:nvPr/>
          </p:nvSpPr>
          <p:spPr>
            <a:xfrm>
              <a:off x="5087609" y="4024809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151505" y="4269790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60" name="Oval 59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4583553" y="4631734"/>
              <a:ext cx="648072" cy="1851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81850" y="4681264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825866" y="4681264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69882" y="4681264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13898" y="4681264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11546" y="4246386"/>
              <a:ext cx="720080" cy="270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11546" y="4349715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3651532" y="326442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/>
              <a:t>5V</a:t>
            </a:r>
          </a:p>
          <a:p>
            <a:pPr algn="r"/>
            <a:r>
              <a:rPr lang="en-US" sz="900" dirty="0" smtClean="0"/>
              <a:t>SDA</a:t>
            </a:r>
          </a:p>
          <a:p>
            <a:pPr algn="r"/>
            <a:r>
              <a:rPr lang="en-US" sz="900" dirty="0" smtClean="0"/>
              <a:t>SCL</a:t>
            </a:r>
          </a:p>
          <a:p>
            <a:pPr algn="r"/>
            <a:r>
              <a:rPr lang="en-US" sz="900" dirty="0" smtClean="0"/>
              <a:t>GND</a:t>
            </a:r>
            <a:endParaRPr lang="en-SG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807951" y="2781851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LEDs &amp; Switches</a:t>
            </a:r>
            <a:endParaRPr lang="en-SG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68807"/>
            <a:ext cx="12287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096" y="4772744"/>
            <a:ext cx="11239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144"/>
          <p:cNvSpPr txBox="1"/>
          <p:nvPr/>
        </p:nvSpPr>
        <p:spPr>
          <a:xfrm>
            <a:off x="7092280" y="1894523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IO expander pins</a:t>
            </a:r>
            <a:endParaRPr lang="en-SG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Breadboard Layout</a:t>
            </a:r>
            <a:endParaRPr lang="en-SG" dirty="0"/>
          </a:p>
        </p:txBody>
      </p:sp>
      <p:grpSp>
        <p:nvGrpSpPr>
          <p:cNvPr id="94" name="Group 93"/>
          <p:cNvGrpSpPr/>
          <p:nvPr/>
        </p:nvGrpSpPr>
        <p:grpSpPr>
          <a:xfrm>
            <a:off x="3491880" y="2672916"/>
            <a:ext cx="1728192" cy="3564396"/>
            <a:chOff x="3491880" y="1844824"/>
            <a:chExt cx="1728192" cy="4608512"/>
          </a:xfrm>
        </p:grpSpPr>
        <p:sp>
          <p:nvSpPr>
            <p:cNvPr id="3" name="Rectangle 2"/>
            <p:cNvSpPr/>
            <p:nvPr/>
          </p:nvSpPr>
          <p:spPr>
            <a:xfrm>
              <a:off x="3491880" y="1844824"/>
              <a:ext cx="1728192" cy="46085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83968" y="1844824"/>
              <a:ext cx="149512" cy="4608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11760" y="1916832"/>
            <a:ext cx="1512168" cy="2376264"/>
            <a:chOff x="1763688" y="2492896"/>
            <a:chExt cx="1512168" cy="2376264"/>
          </a:xfrm>
        </p:grpSpPr>
        <p:sp>
          <p:nvSpPr>
            <p:cNvPr id="10" name="Rectangle 9"/>
            <p:cNvSpPr/>
            <p:nvPr/>
          </p:nvSpPr>
          <p:spPr>
            <a:xfrm>
              <a:off x="2123728" y="3728138"/>
              <a:ext cx="4320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79712" y="4448218"/>
              <a:ext cx="1296144" cy="4209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63688" y="2492896"/>
              <a:ext cx="1224136" cy="1224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5696" y="2564904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123728" y="2564904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11760" y="2564904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99792" y="2564904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835696" y="2852936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123728" y="2852936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411760" y="2852936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699792" y="2852936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835696" y="3140968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23728" y="3140968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411760" y="3140968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699792" y="3140968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835696" y="3429000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23728" y="3429000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411760" y="3429000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699792" y="3429000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31840" y="4509120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14" name="Oval 13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4139952" y="3611116"/>
            <a:ext cx="1265584" cy="939110"/>
            <a:chOff x="6732240" y="3920988"/>
            <a:chExt cx="1265584" cy="939110"/>
          </a:xfrm>
        </p:grpSpPr>
        <p:sp>
          <p:nvSpPr>
            <p:cNvPr id="37" name="Rectangle 36"/>
            <p:cNvSpPr/>
            <p:nvPr/>
          </p:nvSpPr>
          <p:spPr>
            <a:xfrm>
              <a:off x="6732240" y="3920988"/>
              <a:ext cx="1265584" cy="9391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Oval 37"/>
            <p:cNvSpPr/>
            <p:nvPr/>
          </p:nvSpPr>
          <p:spPr>
            <a:xfrm>
              <a:off x="6876256" y="3996002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Oval 38"/>
            <p:cNvSpPr/>
            <p:nvPr/>
          </p:nvSpPr>
          <p:spPr>
            <a:xfrm>
              <a:off x="7164288" y="3996002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Oval 39"/>
            <p:cNvSpPr/>
            <p:nvPr/>
          </p:nvSpPr>
          <p:spPr>
            <a:xfrm>
              <a:off x="7452320" y="3996002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Oval 40"/>
            <p:cNvSpPr/>
            <p:nvPr/>
          </p:nvSpPr>
          <p:spPr>
            <a:xfrm>
              <a:off x="7740352" y="3996002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804248" y="4240983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50" name="Oval 49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7236296" y="4602927"/>
              <a:ext cx="648072" cy="1851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34593" y="4652457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78609" y="4652457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2625" y="4652457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66641" y="4652457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64289" y="4217579"/>
              <a:ext cx="720080" cy="270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64289" y="4320908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923928" y="5301208"/>
            <a:ext cx="576064" cy="864096"/>
            <a:chOff x="8100392" y="2492896"/>
            <a:chExt cx="576064" cy="864096"/>
          </a:xfrm>
        </p:grpSpPr>
        <p:sp>
          <p:nvSpPr>
            <p:cNvPr id="80" name="Rectangle 79"/>
            <p:cNvSpPr/>
            <p:nvPr/>
          </p:nvSpPr>
          <p:spPr>
            <a:xfrm>
              <a:off x="8100392" y="2492896"/>
              <a:ext cx="576064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Oval 80"/>
            <p:cNvSpPr/>
            <p:nvPr/>
          </p:nvSpPr>
          <p:spPr>
            <a:xfrm>
              <a:off x="8198689" y="2591095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Oval 81"/>
            <p:cNvSpPr/>
            <p:nvPr/>
          </p:nvSpPr>
          <p:spPr>
            <a:xfrm>
              <a:off x="8198689" y="2673390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Oval 82"/>
            <p:cNvSpPr/>
            <p:nvPr/>
          </p:nvSpPr>
          <p:spPr>
            <a:xfrm>
              <a:off x="8198689" y="2755685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Oval 83"/>
            <p:cNvSpPr/>
            <p:nvPr/>
          </p:nvSpPr>
          <p:spPr>
            <a:xfrm>
              <a:off x="8198689" y="2837980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Oval 84"/>
            <p:cNvSpPr/>
            <p:nvPr/>
          </p:nvSpPr>
          <p:spPr>
            <a:xfrm>
              <a:off x="8198689" y="2924944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Oval 85"/>
            <p:cNvSpPr/>
            <p:nvPr/>
          </p:nvSpPr>
          <p:spPr>
            <a:xfrm>
              <a:off x="8198689" y="3007239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Oval 86"/>
            <p:cNvSpPr/>
            <p:nvPr/>
          </p:nvSpPr>
          <p:spPr>
            <a:xfrm>
              <a:off x="8198689" y="3089534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8" name="Oval 87"/>
            <p:cNvSpPr/>
            <p:nvPr/>
          </p:nvSpPr>
          <p:spPr>
            <a:xfrm>
              <a:off x="8198689" y="3171829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Oval 88"/>
            <p:cNvSpPr/>
            <p:nvPr/>
          </p:nvSpPr>
          <p:spPr>
            <a:xfrm>
              <a:off x="8198689" y="3258123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388424" y="2755685"/>
              <a:ext cx="144016" cy="2412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779912" y="4653136"/>
            <a:ext cx="2133951" cy="720080"/>
            <a:chOff x="3025666" y="5589240"/>
            <a:chExt cx="2133951" cy="720080"/>
          </a:xfrm>
        </p:grpSpPr>
        <p:sp>
          <p:nvSpPr>
            <p:cNvPr id="56" name="Rectangle 55"/>
            <p:cNvSpPr/>
            <p:nvPr/>
          </p:nvSpPr>
          <p:spPr>
            <a:xfrm>
              <a:off x="3025666" y="5589240"/>
              <a:ext cx="297747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323413" y="5589240"/>
              <a:ext cx="1836204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86121" y="5661248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75" name="Oval 74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3417491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75813" y="5741640"/>
              <a:ext cx="1539788" cy="4236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Oval 60"/>
            <p:cNvSpPr/>
            <p:nvPr/>
          </p:nvSpPr>
          <p:spPr>
            <a:xfrm>
              <a:off x="3515788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Oval 61"/>
            <p:cNvSpPr/>
            <p:nvPr/>
          </p:nvSpPr>
          <p:spPr>
            <a:xfrm>
              <a:off x="3633515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Oval 62"/>
            <p:cNvSpPr/>
            <p:nvPr/>
          </p:nvSpPr>
          <p:spPr>
            <a:xfrm>
              <a:off x="3731812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" name="Oval 63"/>
            <p:cNvSpPr/>
            <p:nvPr/>
          </p:nvSpPr>
          <p:spPr>
            <a:xfrm>
              <a:off x="3849539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Oval 64"/>
            <p:cNvSpPr/>
            <p:nvPr/>
          </p:nvSpPr>
          <p:spPr>
            <a:xfrm>
              <a:off x="3947836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6" name="Oval 65"/>
            <p:cNvSpPr/>
            <p:nvPr/>
          </p:nvSpPr>
          <p:spPr>
            <a:xfrm>
              <a:off x="4065563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Oval 66"/>
            <p:cNvSpPr/>
            <p:nvPr/>
          </p:nvSpPr>
          <p:spPr>
            <a:xfrm>
              <a:off x="4163860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Oval 67"/>
            <p:cNvSpPr/>
            <p:nvPr/>
          </p:nvSpPr>
          <p:spPr>
            <a:xfrm>
              <a:off x="4281587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Oval 68"/>
            <p:cNvSpPr/>
            <p:nvPr/>
          </p:nvSpPr>
          <p:spPr>
            <a:xfrm>
              <a:off x="4379884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Oval 69"/>
            <p:cNvSpPr/>
            <p:nvPr/>
          </p:nvSpPr>
          <p:spPr>
            <a:xfrm>
              <a:off x="4497611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Oval 70"/>
            <p:cNvSpPr/>
            <p:nvPr/>
          </p:nvSpPr>
          <p:spPr>
            <a:xfrm>
              <a:off x="4595908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2" name="Oval 71"/>
            <p:cNvSpPr/>
            <p:nvPr/>
          </p:nvSpPr>
          <p:spPr>
            <a:xfrm>
              <a:off x="4713635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Oval 72"/>
            <p:cNvSpPr/>
            <p:nvPr/>
          </p:nvSpPr>
          <p:spPr>
            <a:xfrm>
              <a:off x="4811932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49539" y="580526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LCD</a:t>
              </a:r>
              <a:endParaRPr lang="en-SG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 flipV="1">
            <a:off x="2522559" y="4136848"/>
            <a:ext cx="1517025" cy="87632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475656" y="4365104"/>
            <a:ext cx="1656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bus of i2c signals:</a:t>
            </a:r>
          </a:p>
          <a:p>
            <a:r>
              <a:rPr lang="en-US" dirty="0" smtClean="0"/>
              <a:t>5V</a:t>
            </a:r>
          </a:p>
          <a:p>
            <a:r>
              <a:rPr lang="en-US" dirty="0" smtClean="0"/>
              <a:t>SDA</a:t>
            </a:r>
          </a:p>
          <a:p>
            <a:r>
              <a:rPr lang="en-US" dirty="0" smtClean="0"/>
              <a:t>SCL</a:t>
            </a:r>
          </a:p>
          <a:p>
            <a:r>
              <a:rPr lang="en-US" dirty="0" smtClean="0"/>
              <a:t>GND</a:t>
            </a:r>
            <a:endParaRPr lang="en-SG" dirty="0"/>
          </a:p>
        </p:txBody>
      </p:sp>
      <p:sp>
        <p:nvSpPr>
          <p:cNvPr id="98" name="TextBox 97"/>
          <p:cNvSpPr txBox="1"/>
          <p:nvPr/>
        </p:nvSpPr>
        <p:spPr>
          <a:xfrm>
            <a:off x="6156176" y="2351782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IMPORTANT:</a:t>
            </a:r>
          </a:p>
          <a:p>
            <a:r>
              <a:rPr lang="en-US" sz="1600" dirty="0" smtClean="0"/>
              <a:t>ADXL345 uses 3V3.</a:t>
            </a:r>
          </a:p>
          <a:p>
            <a:r>
              <a:rPr lang="en-US" sz="1600" dirty="0" smtClean="0"/>
              <a:t>The rest use 5V.</a:t>
            </a:r>
            <a:endParaRPr lang="en-SG" sz="1600" dirty="0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2555776" y="5637383"/>
            <a:ext cx="1192989" cy="28103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691680" y="592953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3V3 ONLY !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 DSDATemplate 1009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1167</TotalTime>
  <Words>197</Words>
  <Application>Microsoft Office PowerPoint</Application>
  <PresentationFormat>On-screen Show (4:3)</PresentationFormat>
  <Paragraphs>77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00 DSDATemplate 100914</vt:lpstr>
      <vt:lpstr>Breakout Board Details</vt:lpstr>
      <vt:lpstr>GPIO Pins</vt:lpstr>
      <vt:lpstr>Interfaces</vt:lpstr>
      <vt:lpstr>Proposed Breadboard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RPi</dc:title>
  <dc:creator>Wong Song Sing</dc:creator>
  <cp:lastModifiedBy>Wong Song Sing</cp:lastModifiedBy>
  <cp:revision>124</cp:revision>
  <cp:lastPrinted>2013-03-18T22:53:41Z</cp:lastPrinted>
  <dcterms:modified xsi:type="dcterms:W3CDTF">2013-03-19T20:17:12Z</dcterms:modified>
</cp:coreProperties>
</file>