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6"/>
  </p:notesMasterIdLst>
  <p:sldIdLst>
    <p:sldId id="261" r:id="rId2"/>
    <p:sldId id="263" r:id="rId3"/>
    <p:sldId id="270" r:id="rId4"/>
    <p:sldId id="272" r:id="rId5"/>
    <p:sldId id="273" r:id="rId6"/>
    <p:sldId id="264" r:id="rId7"/>
    <p:sldId id="265" r:id="rId8"/>
    <p:sldId id="268" r:id="rId9"/>
    <p:sldId id="276" r:id="rId10"/>
    <p:sldId id="277" r:id="rId11"/>
    <p:sldId id="266" r:id="rId12"/>
    <p:sldId id="269" r:id="rId13"/>
    <p:sldId id="274" r:id="rId14"/>
    <p:sldId id="271" r:id="rId15"/>
  </p:sldIdLst>
  <p:sldSz cx="9144000" cy="6858000" type="screen4x3"/>
  <p:notesSz cx="6797675" cy="987425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39" cy="4443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4527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4213" y="1768475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3" y="3784600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208912" cy="17281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F7EFD-CDEB-4871-B67D-E93815CF3C61}" type="datetime1">
              <a:rPr lang="en-SG"/>
              <a:pPr>
                <a:defRPr/>
              </a:pPr>
              <a:t>28/3/2013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E010B-67DC-4EE7-8A79-6D934A749FC2}" type="datetime1">
              <a:rPr lang="en-SG"/>
              <a:pPr>
                <a:defRPr/>
              </a:pPr>
              <a:t>28/3/2013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AE415-449B-4D56-A8DB-87DC426D7136}" type="datetime1">
              <a:rPr lang="en-SG"/>
              <a:pPr>
                <a:defRPr/>
              </a:pPr>
              <a:t>28/3/2013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85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FECB-A21C-4203-AA6E-553614785592}" type="datetime1">
              <a:rPr lang="en-SG"/>
              <a:pPr>
                <a:defRPr/>
              </a:pPr>
              <a:t>28/3/2013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C6780-6556-4238-BFA1-1280E209D7AD}" type="datetime1">
              <a:rPr lang="en-SG"/>
              <a:pPr>
                <a:defRPr/>
              </a:pPr>
              <a:t>28/3/2013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344E1-D2E9-4CA5-859D-D34BF7429496}" type="datetime1">
              <a:rPr lang="en-SG"/>
              <a:pPr>
                <a:defRPr/>
              </a:pPr>
              <a:t>28/3/2013</a:t>
            </a:fld>
            <a:endParaRPr lang="en-SG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06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7FDAA-1AA6-40AF-A1B2-807E3ADB3F86}" type="datetime1">
              <a:rPr lang="en-SG"/>
              <a:pPr>
                <a:defRPr/>
              </a:pPr>
              <a:t>28/3/2013</a:t>
            </a:fld>
            <a:endParaRPr lang="en-SG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84213" y="1484313"/>
            <a:ext cx="77724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4CC6F-AB00-47F5-A114-6507FCCF0B28}" type="datetime1">
              <a:rPr lang="en-SG"/>
              <a:pPr>
                <a:defRPr/>
              </a:pPr>
              <a:t>28/3/2013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7B24-3D7F-493C-BC0C-329ADC4C5691}" type="datetime1">
              <a:rPr lang="en-SG"/>
              <a:pPr>
                <a:defRPr/>
              </a:pPr>
              <a:t>28/3/2013</a:t>
            </a:fld>
            <a:endParaRPr lang="en-SG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E2C43-E588-41AE-BEA5-581E1D81C164}" type="datetime1">
              <a:rPr lang="en-SG"/>
              <a:pPr>
                <a:defRPr/>
              </a:pPr>
              <a:t>28/3/2013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A5E9F-A17F-4830-AF43-B015AD4BF8ED}" type="datetime1">
              <a:rPr lang="en-SG"/>
              <a:pPr>
                <a:defRPr/>
              </a:pPr>
              <a:t>28/3/2013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SG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198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62BDB5-3FBD-49DF-B1D1-89729B0608D0}" type="datetime1">
              <a:rPr lang="en-SG"/>
              <a:pPr>
                <a:defRPr/>
              </a:pPr>
              <a:t>28/3/2013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50825" y="260350"/>
            <a:ext cx="8674100" cy="6267450"/>
          </a:xfrm>
          <a:prstGeom prst="roundRect">
            <a:avLst>
              <a:gd name="adj" fmla="val 153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SG">
              <a:latin typeface="+mn-lt"/>
              <a:cs typeface="+mn-cs"/>
            </a:endParaRPr>
          </a:p>
        </p:txBody>
      </p:sp>
      <p:pic>
        <p:nvPicPr>
          <p:cNvPr id="1031" name="Picture 12" descr="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715125" y="80963"/>
            <a:ext cx="22860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03200" y="82550"/>
            <a:ext cx="27844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567488" y="23813"/>
            <a:ext cx="236220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i="1" dirty="0"/>
              <a:t>Lesson 0: Intro to </a:t>
            </a:r>
            <a:r>
              <a:rPr lang="en-US" sz="1400" i="1" dirty="0" err="1" smtClean="0"/>
              <a:t>RPi</a:t>
            </a:r>
            <a:endParaRPr lang="en-US" sz="1400" i="1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6350" y="23813"/>
            <a:ext cx="299561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 dirty="0" err="1"/>
              <a:t>Ngee</a:t>
            </a:r>
            <a:r>
              <a:rPr lang="en-US" sz="1400" i="1" dirty="0"/>
              <a:t> Ann Polytechnic, </a:t>
            </a:r>
            <a:r>
              <a:rPr lang="en-US" sz="1400" i="1" dirty="0" smtClean="0"/>
              <a:t>ECE, </a:t>
            </a:r>
            <a:r>
              <a:rPr lang="en-US" sz="1400" i="1" dirty="0" err="1" smtClean="0"/>
              <a:t>RPi</a:t>
            </a:r>
            <a:endParaRPr lang="en-US" sz="1400" i="1" dirty="0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7956550" y="6524625"/>
            <a:ext cx="1079500" cy="365125"/>
          </a:xfrm>
          <a:prstGeom prst="rect">
            <a:avLst/>
          </a:prstGeom>
        </p:spPr>
        <p:txBody>
          <a:bodyPr anchor="ctr"/>
          <a:lstStyle>
            <a:defPPr>
              <a:defRPr lang="en-SG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3F4D94D-B988-46EB-888D-480DE3F4BB5F}" type="slidenum">
              <a:rPr lang="en-SG" smtClean="0"/>
              <a:pPr>
                <a:defRPr/>
              </a:pPr>
              <a:t>‹#›</a:t>
            </a:fld>
            <a:r>
              <a:rPr lang="en-SG" dirty="0" smtClean="0"/>
              <a:t> / 14</a:t>
            </a:r>
            <a:endParaRPr lang="en-SG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9119" y="655176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19,20 Mar 2013</a:t>
            </a:r>
            <a:endParaRPr lang="en-SG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rgbClr val="95373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pxsvr5.np.edu.sg/apps4/ece/npubece.nsf/page/rpi-intro" TargetMode="External"/><Relationship Id="rId2" Type="http://schemas.openxmlformats.org/officeDocument/2006/relationships/hyperlink" Target="http://java.com/en/download/manual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hiark.greenend.org.uk/~sgtatham/putty/download.html" TargetMode="External"/><Relationship Id="rId4" Type="http://schemas.openxmlformats.org/officeDocument/2006/relationships/hyperlink" Target="http://www.tightvnc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fehacker.com/5978871/ten-more-awesome-projects-for-your-raspberry-pi" TargetMode="External"/><Relationship Id="rId2" Type="http://schemas.openxmlformats.org/officeDocument/2006/relationships/hyperlink" Target="http://elinux.org/RPi_Proj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aspberry-asterisk.org/" TargetMode="External"/><Relationship Id="rId4" Type="http://schemas.openxmlformats.org/officeDocument/2006/relationships/hyperlink" Target="http://wiki.xbmc.org/index.php?title=Raspberry_P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jects.drogon.net/raspberry-pi/" TargetMode="External"/><Relationship Id="rId3" Type="http://schemas.openxmlformats.org/officeDocument/2006/relationships/hyperlink" Target="http://www.ocr.org.uk/qualifications/by-subject/ict/raspberry-pi/" TargetMode="External"/><Relationship Id="rId7" Type="http://schemas.openxmlformats.org/officeDocument/2006/relationships/hyperlink" Target="http://www.themagpi.com/" TargetMode="External"/><Relationship Id="rId2" Type="http://schemas.openxmlformats.org/officeDocument/2006/relationships/hyperlink" Target="http://www.raspberryp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user/raspberrypibeginners" TargetMode="External"/><Relationship Id="rId5" Type="http://schemas.openxmlformats.org/officeDocument/2006/relationships/hyperlink" Target="http://www.youtube.com/user/raspberrypitutorials" TargetMode="External"/><Relationship Id="rId10" Type="http://schemas.openxmlformats.org/officeDocument/2006/relationships/hyperlink" Target="http://elinux.org/RPi_Tutorials" TargetMode="External"/><Relationship Id="rId4" Type="http://schemas.openxmlformats.org/officeDocument/2006/relationships/hyperlink" Target="http://downloads.raspberrypi.org/Raspberry_Pi_Education_Manual.pdf" TargetMode="External"/><Relationship Id="rId9" Type="http://schemas.openxmlformats.org/officeDocument/2006/relationships/hyperlink" Target="http://quick2wi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t-ebooks.info/read/135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dirty="0"/>
              <a:t>Intro to </a:t>
            </a:r>
            <a:r>
              <a:rPr lang="en" dirty="0" smtClean="0"/>
              <a:t>r</a:t>
            </a:r>
            <a:r>
              <a:rPr lang="en-SG" dirty="0" smtClean="0"/>
              <a:t>p</a:t>
            </a:r>
            <a:r>
              <a:rPr lang="en" dirty="0" smtClean="0"/>
              <a:t>i</a:t>
            </a:r>
            <a:br>
              <a:rPr lang="en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>19, 20 Mar 2013</a:t>
            </a:r>
            <a:br>
              <a:rPr lang="en" sz="1800" dirty="0" smtClean="0"/>
            </a:br>
            <a:r>
              <a:rPr lang="en" sz="1800" dirty="0" smtClean="0"/>
              <a:t>Zhu Wanjing, Wong Song Sing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Features &amp; Possibilities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/>
              <a:t>Course coverage</a:t>
            </a:r>
          </a:p>
          <a:p>
            <a:r>
              <a:rPr lang="en-US" dirty="0" smtClean="0"/>
              <a:t>Pins &amp; Interfaces</a:t>
            </a:r>
          </a:p>
          <a:p>
            <a:r>
              <a:rPr lang="en-US" dirty="0" smtClean="0"/>
              <a:t>Lab setup</a:t>
            </a:r>
          </a:p>
          <a:p>
            <a:r>
              <a:rPr lang="en-US" dirty="0" smtClean="0"/>
              <a:t>Preparations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588224" y="465313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 NOT power up your </a:t>
            </a:r>
            <a:r>
              <a:rPr lang="en-US" sz="2000" b="1" dirty="0" err="1" smtClean="0">
                <a:solidFill>
                  <a:srgbClr val="FF0000"/>
                </a:solidFill>
              </a:rPr>
              <a:t>rpi</a:t>
            </a:r>
            <a:r>
              <a:rPr lang="en-US" sz="2000" b="1" dirty="0" smtClean="0">
                <a:solidFill>
                  <a:srgbClr val="FF0000"/>
                </a:solidFill>
              </a:rPr>
              <a:t> yet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Board Details</a:t>
            </a:r>
            <a:endParaRPr lang="en-S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772816"/>
            <a:ext cx="46386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39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SG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95536" y="2204864"/>
            <a:ext cx="1512168" cy="2376264"/>
            <a:chOff x="1115616" y="2276872"/>
            <a:chExt cx="1512168" cy="2376264"/>
          </a:xfrm>
        </p:grpSpPr>
        <p:sp>
          <p:nvSpPr>
            <p:cNvPr id="7" name="Rectangle 6"/>
            <p:cNvSpPr/>
            <p:nvPr/>
          </p:nvSpPr>
          <p:spPr>
            <a:xfrm>
              <a:off x="1475656" y="3512114"/>
              <a:ext cx="43204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1640" y="4232194"/>
              <a:ext cx="1296144" cy="42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15616" y="2276872"/>
              <a:ext cx="1224136" cy="1224136"/>
              <a:chOff x="1043608" y="2276872"/>
              <a:chExt cx="1224136" cy="122413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43608" y="2276872"/>
                <a:ext cx="1224136" cy="1224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15616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403648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691680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979712" y="2348880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115616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03648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691680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979712" y="2636912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115616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403648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691680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979712" y="2924944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115616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403648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91680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979712" y="3212976"/>
                <a:ext cx="216024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483768" y="4293096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27" name="Oval 26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708684" y="4797152"/>
            <a:ext cx="13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 </a:t>
            </a:r>
            <a:r>
              <a:rPr lang="en-US" dirty="0" err="1" smtClean="0"/>
              <a:t>addr</a:t>
            </a:r>
            <a:r>
              <a:rPr lang="en-US" dirty="0" smtClean="0"/>
              <a:t>: 0x3a</a:t>
            </a:r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467544" y="1578278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All are interfaced through PCF8574 or PCF8574A IO expander except accelerometer</a:t>
            </a:r>
            <a:endParaRPr lang="en-SG" sz="16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1187624" y="5517232"/>
            <a:ext cx="2133951" cy="720080"/>
            <a:chOff x="3025666" y="5589240"/>
            <a:chExt cx="2133951" cy="720080"/>
          </a:xfrm>
        </p:grpSpPr>
        <p:sp>
          <p:nvSpPr>
            <p:cNvPr id="74" name="Rectangle 73"/>
            <p:cNvSpPr/>
            <p:nvPr/>
          </p:nvSpPr>
          <p:spPr>
            <a:xfrm>
              <a:off x="3025666" y="5589240"/>
              <a:ext cx="297747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323413" y="5589240"/>
              <a:ext cx="183620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086121" y="5661248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341749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475813" y="5741640"/>
              <a:ext cx="1539788" cy="423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/>
            <p:cNvSpPr/>
            <p:nvPr/>
          </p:nvSpPr>
          <p:spPr>
            <a:xfrm>
              <a:off x="351578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Oval 87"/>
            <p:cNvSpPr/>
            <p:nvPr/>
          </p:nvSpPr>
          <p:spPr>
            <a:xfrm>
              <a:off x="363351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Oval 88"/>
            <p:cNvSpPr/>
            <p:nvPr/>
          </p:nvSpPr>
          <p:spPr>
            <a:xfrm>
              <a:off x="373181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Oval 89"/>
            <p:cNvSpPr/>
            <p:nvPr/>
          </p:nvSpPr>
          <p:spPr>
            <a:xfrm>
              <a:off x="3849539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Oval 90"/>
            <p:cNvSpPr/>
            <p:nvPr/>
          </p:nvSpPr>
          <p:spPr>
            <a:xfrm>
              <a:off x="3947836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Oval 91"/>
            <p:cNvSpPr/>
            <p:nvPr/>
          </p:nvSpPr>
          <p:spPr>
            <a:xfrm>
              <a:off x="4065563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Oval 92"/>
            <p:cNvSpPr/>
            <p:nvPr/>
          </p:nvSpPr>
          <p:spPr>
            <a:xfrm>
              <a:off x="4163860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Oval 93"/>
            <p:cNvSpPr/>
            <p:nvPr/>
          </p:nvSpPr>
          <p:spPr>
            <a:xfrm>
              <a:off x="4281587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Oval 94"/>
            <p:cNvSpPr/>
            <p:nvPr/>
          </p:nvSpPr>
          <p:spPr>
            <a:xfrm>
              <a:off x="4379884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Oval 95"/>
            <p:cNvSpPr/>
            <p:nvPr/>
          </p:nvSpPr>
          <p:spPr>
            <a:xfrm>
              <a:off x="449761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Oval 96"/>
            <p:cNvSpPr/>
            <p:nvPr/>
          </p:nvSpPr>
          <p:spPr>
            <a:xfrm>
              <a:off x="459590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Oval 97"/>
            <p:cNvSpPr/>
            <p:nvPr/>
          </p:nvSpPr>
          <p:spPr>
            <a:xfrm>
              <a:off x="471363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Oval 98"/>
            <p:cNvSpPr/>
            <p:nvPr/>
          </p:nvSpPr>
          <p:spPr>
            <a:xfrm>
              <a:off x="481193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49539" y="580526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LCD</a:t>
              </a:r>
              <a:endParaRPr lang="en-SG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725846" y="6217567"/>
            <a:ext cx="13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 </a:t>
            </a:r>
            <a:r>
              <a:rPr lang="en-US" dirty="0" err="1" smtClean="0"/>
              <a:t>addr</a:t>
            </a:r>
            <a:r>
              <a:rPr lang="en-US" dirty="0" smtClean="0"/>
              <a:t>: 0x21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72045"/>
            <a:ext cx="1340961" cy="17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5724128" y="2708920"/>
            <a:ext cx="1728192" cy="1569660"/>
            <a:chOff x="6948264" y="4811668"/>
            <a:chExt cx="1728192" cy="1569660"/>
          </a:xfrm>
        </p:grpSpPr>
        <p:sp>
          <p:nvSpPr>
            <p:cNvPr id="104" name="TextBox 103"/>
            <p:cNvSpPr txBox="1"/>
            <p:nvPr/>
          </p:nvSpPr>
          <p:spPr>
            <a:xfrm>
              <a:off x="6948264" y="4811668"/>
              <a:ext cx="37221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P0</a:t>
              </a:r>
            </a:p>
            <a:p>
              <a:r>
                <a:rPr lang="en-US" sz="1200" dirty="0" smtClean="0"/>
                <a:t>P1</a:t>
              </a:r>
            </a:p>
            <a:p>
              <a:r>
                <a:rPr lang="en-US" sz="1200" dirty="0" smtClean="0"/>
                <a:t>P2</a:t>
              </a:r>
            </a:p>
            <a:p>
              <a:r>
                <a:rPr lang="en-US" sz="1200" dirty="0" smtClean="0"/>
                <a:t>P3</a:t>
              </a:r>
            </a:p>
            <a:p>
              <a:r>
                <a:rPr lang="en-US" sz="1200" dirty="0" smtClean="0"/>
                <a:t>P4</a:t>
              </a:r>
            </a:p>
            <a:p>
              <a:r>
                <a:rPr lang="en-US" sz="1200" dirty="0" smtClean="0"/>
                <a:t>P5</a:t>
              </a:r>
            </a:p>
            <a:p>
              <a:r>
                <a:rPr lang="en-US" sz="1200" dirty="0" smtClean="0"/>
                <a:t>P6</a:t>
              </a:r>
            </a:p>
            <a:p>
              <a:r>
                <a:rPr lang="en-US" sz="1200" dirty="0" smtClean="0"/>
                <a:t>P7</a:t>
              </a:r>
              <a:endParaRPr lang="en-SG" sz="12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7380312" y="4935939"/>
              <a:ext cx="496639" cy="1296144"/>
              <a:chOff x="7380312" y="4869160"/>
              <a:chExt cx="496639" cy="1512168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7380312" y="4869160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7380312" y="5085184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7380312" y="5301208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380312" y="5517232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380312" y="5733256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380312" y="5949280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380312" y="6165304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7380312" y="6381328"/>
                <a:ext cx="49663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7903487" y="49835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DIP</a:t>
              </a:r>
            </a:p>
            <a:p>
              <a:r>
                <a:rPr lang="en-US" sz="1200" dirty="0" smtClean="0"/>
                <a:t>switches</a:t>
              </a:r>
              <a:endParaRPr lang="en-SG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903487" y="5805264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4 LEDs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763687" y="1877923"/>
            <a:ext cx="525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IO expander pins are open-drain </a:t>
            </a:r>
            <a:r>
              <a:rPr lang="en-US" sz="1600" dirty="0" smtClean="0"/>
              <a:t>type &amp; Use 5V supply</a:t>
            </a:r>
            <a:endParaRPr lang="en-US" sz="1600" dirty="0" smtClean="0"/>
          </a:p>
          <a:p>
            <a:r>
              <a:rPr lang="en-US" sz="1600" dirty="0" smtClean="0"/>
              <a:t>- Can sink but cannot source</a:t>
            </a:r>
          </a:p>
          <a:p>
            <a:pPr marL="177800" indent="-177800"/>
            <a:r>
              <a:rPr lang="en-US" sz="1600" dirty="0" smtClean="0"/>
              <a:t>- For input, write 1 to the pin to cut-off transistor</a:t>
            </a:r>
            <a:endParaRPr lang="en-SG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1898606" y="4077072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5V</a:t>
            </a:r>
          </a:p>
          <a:p>
            <a:r>
              <a:rPr lang="en-US" sz="900" dirty="0" smtClean="0"/>
              <a:t>SDA</a:t>
            </a:r>
          </a:p>
          <a:p>
            <a:r>
              <a:rPr lang="en-US" sz="900" dirty="0" smtClean="0"/>
              <a:t>SCL</a:t>
            </a:r>
          </a:p>
          <a:p>
            <a:r>
              <a:rPr lang="en-US" sz="900" dirty="0" smtClean="0"/>
              <a:t>GND</a:t>
            </a:r>
            <a:endParaRPr lang="en-SG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46478" y="544696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/>
              <a:t>5V</a:t>
            </a:r>
          </a:p>
          <a:p>
            <a:pPr algn="r"/>
            <a:r>
              <a:rPr lang="en-US" sz="900" dirty="0" smtClean="0"/>
              <a:t>SDA</a:t>
            </a:r>
          </a:p>
          <a:p>
            <a:pPr algn="r"/>
            <a:r>
              <a:rPr lang="en-US" sz="900" dirty="0" smtClean="0"/>
              <a:t>SCL</a:t>
            </a:r>
          </a:p>
          <a:p>
            <a:pPr algn="r"/>
            <a:r>
              <a:rPr lang="en-US" sz="900" dirty="0" smtClean="0"/>
              <a:t>GND</a:t>
            </a:r>
            <a:endParaRPr lang="en-SG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7308304" y="4869160"/>
            <a:ext cx="792088" cy="938719"/>
            <a:chOff x="4067944" y="2130241"/>
            <a:chExt cx="792088" cy="938719"/>
          </a:xfrm>
        </p:grpSpPr>
        <p:sp>
          <p:nvSpPr>
            <p:cNvPr id="126" name="Rectangle 125"/>
            <p:cNvSpPr/>
            <p:nvPr/>
          </p:nvSpPr>
          <p:spPr>
            <a:xfrm>
              <a:off x="4283968" y="2132856"/>
              <a:ext cx="576064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Oval 128"/>
            <p:cNvSpPr/>
            <p:nvPr/>
          </p:nvSpPr>
          <p:spPr>
            <a:xfrm>
              <a:off x="4382265" y="223105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0" name="Oval 129"/>
            <p:cNvSpPr/>
            <p:nvPr/>
          </p:nvSpPr>
          <p:spPr>
            <a:xfrm>
              <a:off x="4382265" y="231335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Oval 130"/>
            <p:cNvSpPr/>
            <p:nvPr/>
          </p:nvSpPr>
          <p:spPr>
            <a:xfrm>
              <a:off x="4382265" y="239564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Oval 131"/>
            <p:cNvSpPr/>
            <p:nvPr/>
          </p:nvSpPr>
          <p:spPr>
            <a:xfrm>
              <a:off x="4382265" y="247794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82265" y="256490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Oval 133"/>
            <p:cNvSpPr/>
            <p:nvPr/>
          </p:nvSpPr>
          <p:spPr>
            <a:xfrm>
              <a:off x="4382265" y="264719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5" name="Oval 134"/>
            <p:cNvSpPr/>
            <p:nvPr/>
          </p:nvSpPr>
          <p:spPr>
            <a:xfrm>
              <a:off x="4382265" y="272949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Oval 135"/>
            <p:cNvSpPr/>
            <p:nvPr/>
          </p:nvSpPr>
          <p:spPr>
            <a:xfrm>
              <a:off x="4382265" y="281178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7" name="Oval 136"/>
            <p:cNvSpPr/>
            <p:nvPr/>
          </p:nvSpPr>
          <p:spPr>
            <a:xfrm>
              <a:off x="4382265" y="2898083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572000" y="2395645"/>
              <a:ext cx="144016" cy="2412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67944" y="2130241"/>
              <a:ext cx="263214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</a:p>
            <a:p>
              <a:endParaRPr lang="en-US" sz="1100" dirty="0" smtClean="0"/>
            </a:p>
            <a:p>
              <a:endParaRPr lang="en-US" sz="1100" dirty="0"/>
            </a:p>
            <a:p>
              <a:endParaRPr lang="en-US" sz="1100" dirty="0" smtClean="0"/>
            </a:p>
            <a:p>
              <a:r>
                <a:rPr lang="en-US" sz="1100" dirty="0"/>
                <a:t>9</a:t>
              </a:r>
              <a:endParaRPr lang="en-SG" sz="1100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494427" y="184482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keypad</a:t>
            </a:r>
            <a:endParaRPr lang="en-SG" sz="1600" b="1" dirty="0">
              <a:solidFill>
                <a:srgbClr val="0000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824556" y="4725144"/>
            <a:ext cx="240482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3400" algn="l"/>
              </a:tabLst>
            </a:pPr>
            <a:r>
              <a:rPr lang="en-SG" sz="1100" dirty="0"/>
              <a:t>1 VDD	3V3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2 GND	GND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3 CS	</a:t>
            </a:r>
            <a:r>
              <a:rPr lang="en-SG" sz="1100" dirty="0" smtClean="0"/>
              <a:t>3V3</a:t>
            </a:r>
            <a:endParaRPr lang="en-SG" sz="1100" dirty="0"/>
          </a:p>
          <a:p>
            <a:pPr>
              <a:tabLst>
                <a:tab pos="533400" algn="l"/>
              </a:tabLst>
            </a:pPr>
            <a:r>
              <a:rPr lang="en-SG" sz="1100" dirty="0"/>
              <a:t>4 VS	3V3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5 INT1	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6 INT2	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7 SDO	</a:t>
            </a:r>
            <a:r>
              <a:rPr lang="en-SG" sz="1100" dirty="0" smtClean="0"/>
              <a:t>3V3 - </a:t>
            </a:r>
            <a:r>
              <a:rPr lang="en-SG" sz="1100" dirty="0" err="1" smtClean="0"/>
              <a:t>addr</a:t>
            </a:r>
            <a:r>
              <a:rPr lang="en-SG" sz="1100" dirty="0" smtClean="0"/>
              <a:t> </a:t>
            </a:r>
            <a:r>
              <a:rPr lang="en-SG" sz="1100" dirty="0"/>
              <a:t>0x1d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	</a:t>
            </a:r>
            <a:r>
              <a:rPr lang="en-SG" sz="1100" dirty="0" smtClean="0"/>
              <a:t>GND - </a:t>
            </a:r>
            <a:r>
              <a:rPr lang="en-SG" sz="1100" dirty="0" err="1" smtClean="0"/>
              <a:t>addr</a:t>
            </a:r>
            <a:r>
              <a:rPr lang="en-SG" sz="1100" dirty="0" smtClean="0"/>
              <a:t> 0x53 (use this)</a:t>
            </a:r>
            <a:endParaRPr lang="en-SG" sz="1100" dirty="0"/>
          </a:p>
          <a:p>
            <a:pPr>
              <a:tabLst>
                <a:tab pos="533400" algn="l"/>
              </a:tabLst>
            </a:pPr>
            <a:r>
              <a:rPr lang="en-SG" sz="1100" dirty="0"/>
              <a:t>8 SDA	SDA</a:t>
            </a:r>
          </a:p>
          <a:p>
            <a:pPr>
              <a:tabLst>
                <a:tab pos="533400" algn="l"/>
              </a:tabLst>
            </a:pPr>
            <a:r>
              <a:rPr lang="en-SG" sz="1100" dirty="0"/>
              <a:t>9 SCL	</a:t>
            </a:r>
            <a:r>
              <a:rPr lang="en-SG" sz="1100" dirty="0" smtClean="0"/>
              <a:t>SCL</a:t>
            </a:r>
            <a:endParaRPr lang="en-SG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858473" y="4227473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Accelerometer ADXL345</a:t>
            </a:r>
          </a:p>
          <a:p>
            <a:r>
              <a:rPr lang="en-US" sz="1600" b="1" dirty="0" smtClean="0">
                <a:solidFill>
                  <a:srgbClr val="0000FF"/>
                </a:solidFill>
              </a:rPr>
              <a:t>Use 3V3 ONLY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43608" y="5178678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LCD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0237" y="4252788"/>
            <a:ext cx="13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i2c </a:t>
            </a:r>
            <a:r>
              <a:rPr lang="en-US" dirty="0" err="1" smtClean="0"/>
              <a:t>addr</a:t>
            </a:r>
            <a:r>
              <a:rPr lang="en-US" dirty="0" smtClean="0"/>
              <a:t>: 0x3b</a:t>
            </a:r>
            <a:endParaRPr lang="en-SG" dirty="0"/>
          </a:p>
        </p:txBody>
      </p:sp>
      <p:sp>
        <p:nvSpPr>
          <p:cNvPr id="69" name="TextBox 68"/>
          <p:cNvSpPr txBox="1"/>
          <p:nvPr/>
        </p:nvSpPr>
        <p:spPr>
          <a:xfrm>
            <a:off x="5282854" y="308367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leds</a:t>
            </a:r>
            <a:endParaRPr lang="en-SG" dirty="0"/>
          </a:p>
        </p:txBody>
      </p:sp>
      <p:sp>
        <p:nvSpPr>
          <p:cNvPr id="70" name="TextBox 69"/>
          <p:cNvSpPr txBox="1"/>
          <p:nvPr/>
        </p:nvSpPr>
        <p:spPr>
          <a:xfrm>
            <a:off x="4225141" y="403676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 switches</a:t>
            </a:r>
            <a:endParaRPr lang="en-SG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4020670" y="3137144"/>
            <a:ext cx="1265584" cy="939110"/>
            <a:chOff x="4079497" y="3949795"/>
            <a:chExt cx="1265584" cy="939110"/>
          </a:xfrm>
        </p:grpSpPr>
        <p:sp>
          <p:nvSpPr>
            <p:cNvPr id="54" name="Rectangle 53"/>
            <p:cNvSpPr/>
            <p:nvPr/>
          </p:nvSpPr>
          <p:spPr>
            <a:xfrm>
              <a:off x="4079497" y="3949795"/>
              <a:ext cx="1265584" cy="939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Oval 54"/>
            <p:cNvSpPr/>
            <p:nvPr/>
          </p:nvSpPr>
          <p:spPr>
            <a:xfrm>
              <a:off x="4223513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Oval 55"/>
            <p:cNvSpPr/>
            <p:nvPr/>
          </p:nvSpPr>
          <p:spPr>
            <a:xfrm>
              <a:off x="4511545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Oval 56"/>
            <p:cNvSpPr/>
            <p:nvPr/>
          </p:nvSpPr>
          <p:spPr>
            <a:xfrm>
              <a:off x="4799577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Oval 57"/>
            <p:cNvSpPr/>
            <p:nvPr/>
          </p:nvSpPr>
          <p:spPr>
            <a:xfrm>
              <a:off x="5087609" y="4024809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151505" y="4269790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60" name="Oval 59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4583553" y="4631734"/>
              <a:ext cx="648072" cy="185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81850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25866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69882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13898" y="4681264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11546" y="4246386"/>
              <a:ext cx="720080" cy="270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11546" y="4349715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651532" y="326442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/>
              <a:t>5V</a:t>
            </a:r>
          </a:p>
          <a:p>
            <a:pPr algn="r"/>
            <a:r>
              <a:rPr lang="en-US" sz="900" dirty="0" smtClean="0"/>
              <a:t>SDA</a:t>
            </a:r>
          </a:p>
          <a:p>
            <a:pPr algn="r"/>
            <a:r>
              <a:rPr lang="en-US" sz="900" dirty="0" smtClean="0"/>
              <a:t>SCL</a:t>
            </a:r>
          </a:p>
          <a:p>
            <a:pPr algn="r"/>
            <a:r>
              <a:rPr lang="en-US" sz="900" dirty="0" smtClean="0"/>
              <a:t>GND</a:t>
            </a:r>
            <a:endParaRPr lang="en-SG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807951" y="2781851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LEDs &amp; Switches</a:t>
            </a:r>
            <a:endParaRPr lang="en-SG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68807"/>
            <a:ext cx="12287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96" y="4772744"/>
            <a:ext cx="11239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144"/>
          <p:cNvSpPr txBox="1"/>
          <p:nvPr/>
        </p:nvSpPr>
        <p:spPr>
          <a:xfrm>
            <a:off x="7092280" y="1894523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IO expander pins</a:t>
            </a:r>
            <a:endParaRPr lang="en-SG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Breadboard Layout</a:t>
            </a:r>
            <a:endParaRPr lang="en-SG" dirty="0"/>
          </a:p>
        </p:txBody>
      </p:sp>
      <p:grpSp>
        <p:nvGrpSpPr>
          <p:cNvPr id="94" name="Group 93"/>
          <p:cNvGrpSpPr/>
          <p:nvPr/>
        </p:nvGrpSpPr>
        <p:grpSpPr>
          <a:xfrm>
            <a:off x="3491880" y="2672916"/>
            <a:ext cx="1728192" cy="3564396"/>
            <a:chOff x="3491880" y="1844824"/>
            <a:chExt cx="1728192" cy="4608512"/>
          </a:xfrm>
        </p:grpSpPr>
        <p:sp>
          <p:nvSpPr>
            <p:cNvPr id="3" name="Rectangle 2"/>
            <p:cNvSpPr/>
            <p:nvPr/>
          </p:nvSpPr>
          <p:spPr>
            <a:xfrm>
              <a:off x="3491880" y="1844824"/>
              <a:ext cx="1728192" cy="4608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283968" y="1844824"/>
              <a:ext cx="149512" cy="4608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11760" y="1916832"/>
            <a:ext cx="1512168" cy="2376264"/>
            <a:chOff x="1763688" y="2492896"/>
            <a:chExt cx="1512168" cy="2376264"/>
          </a:xfrm>
        </p:grpSpPr>
        <p:sp>
          <p:nvSpPr>
            <p:cNvPr id="10" name="Rectangle 9"/>
            <p:cNvSpPr/>
            <p:nvPr/>
          </p:nvSpPr>
          <p:spPr>
            <a:xfrm>
              <a:off x="2123728" y="3728138"/>
              <a:ext cx="432048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79712" y="4448218"/>
              <a:ext cx="1296144" cy="4209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63688" y="2492896"/>
              <a:ext cx="1224136" cy="1224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5696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123728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11760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99792" y="2564904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835696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123728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411760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699792" y="2852936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35696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23728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11760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99792" y="3140968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835696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23728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411760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699792" y="3429000"/>
              <a:ext cx="216024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31840" y="4509120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14" name="Oval 13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139952" y="3611116"/>
            <a:ext cx="1265584" cy="939110"/>
            <a:chOff x="6732240" y="3920988"/>
            <a:chExt cx="1265584" cy="939110"/>
          </a:xfrm>
        </p:grpSpPr>
        <p:sp>
          <p:nvSpPr>
            <p:cNvPr id="37" name="Rectangle 36"/>
            <p:cNvSpPr/>
            <p:nvPr/>
          </p:nvSpPr>
          <p:spPr>
            <a:xfrm>
              <a:off x="6732240" y="3920988"/>
              <a:ext cx="1265584" cy="9391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Oval 37"/>
            <p:cNvSpPr/>
            <p:nvPr/>
          </p:nvSpPr>
          <p:spPr>
            <a:xfrm>
              <a:off x="6876256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Oval 38"/>
            <p:cNvSpPr/>
            <p:nvPr/>
          </p:nvSpPr>
          <p:spPr>
            <a:xfrm>
              <a:off x="7164288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Oval 39"/>
            <p:cNvSpPr/>
            <p:nvPr/>
          </p:nvSpPr>
          <p:spPr>
            <a:xfrm>
              <a:off x="7452320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Oval 40"/>
            <p:cNvSpPr/>
            <p:nvPr/>
          </p:nvSpPr>
          <p:spPr>
            <a:xfrm>
              <a:off x="7740352" y="3996002"/>
              <a:ext cx="144016" cy="1020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804248" y="4240983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50" name="Oval 49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7236296" y="4602927"/>
              <a:ext cx="648072" cy="185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34593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78609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2625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66641" y="4652457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64289" y="4217579"/>
              <a:ext cx="720080" cy="270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64289" y="4320908"/>
              <a:ext cx="45719" cy="63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923928" y="5301208"/>
            <a:ext cx="576064" cy="864096"/>
            <a:chOff x="8100392" y="2492896"/>
            <a:chExt cx="576064" cy="864096"/>
          </a:xfrm>
        </p:grpSpPr>
        <p:sp>
          <p:nvSpPr>
            <p:cNvPr id="80" name="Rectangle 79"/>
            <p:cNvSpPr/>
            <p:nvPr/>
          </p:nvSpPr>
          <p:spPr>
            <a:xfrm>
              <a:off x="8100392" y="2492896"/>
              <a:ext cx="576064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Oval 80"/>
            <p:cNvSpPr/>
            <p:nvPr/>
          </p:nvSpPr>
          <p:spPr>
            <a:xfrm>
              <a:off x="8198689" y="259109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Oval 81"/>
            <p:cNvSpPr/>
            <p:nvPr/>
          </p:nvSpPr>
          <p:spPr>
            <a:xfrm>
              <a:off x="8198689" y="267339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Oval 82"/>
            <p:cNvSpPr/>
            <p:nvPr/>
          </p:nvSpPr>
          <p:spPr>
            <a:xfrm>
              <a:off x="8198689" y="2755685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Oval 83"/>
            <p:cNvSpPr/>
            <p:nvPr/>
          </p:nvSpPr>
          <p:spPr>
            <a:xfrm>
              <a:off x="8198689" y="2837980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Oval 84"/>
            <p:cNvSpPr/>
            <p:nvPr/>
          </p:nvSpPr>
          <p:spPr>
            <a:xfrm>
              <a:off x="8198689" y="292494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Oval 85"/>
            <p:cNvSpPr/>
            <p:nvPr/>
          </p:nvSpPr>
          <p:spPr>
            <a:xfrm>
              <a:off x="8198689" y="300723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/>
            <p:cNvSpPr/>
            <p:nvPr/>
          </p:nvSpPr>
          <p:spPr>
            <a:xfrm>
              <a:off x="8198689" y="3089534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Oval 87"/>
            <p:cNvSpPr/>
            <p:nvPr/>
          </p:nvSpPr>
          <p:spPr>
            <a:xfrm>
              <a:off x="8198689" y="3171829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Oval 88"/>
            <p:cNvSpPr/>
            <p:nvPr/>
          </p:nvSpPr>
          <p:spPr>
            <a:xfrm>
              <a:off x="8198689" y="3258123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388424" y="2755685"/>
              <a:ext cx="144016" cy="2412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779912" y="4653136"/>
            <a:ext cx="2133951" cy="720080"/>
            <a:chOff x="3025666" y="5589240"/>
            <a:chExt cx="2133951" cy="720080"/>
          </a:xfrm>
        </p:grpSpPr>
        <p:sp>
          <p:nvSpPr>
            <p:cNvPr id="56" name="Rectangle 55"/>
            <p:cNvSpPr/>
            <p:nvPr/>
          </p:nvSpPr>
          <p:spPr>
            <a:xfrm>
              <a:off x="3025666" y="5589240"/>
              <a:ext cx="297747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23413" y="5589240"/>
              <a:ext cx="1836204" cy="720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86121" y="5661248"/>
              <a:ext cx="45719" cy="288032"/>
              <a:chOff x="2843808" y="4293096"/>
              <a:chExt cx="72008" cy="504056"/>
            </a:xfrm>
            <a:noFill/>
          </p:grpSpPr>
          <p:sp>
            <p:nvSpPr>
              <p:cNvPr id="75" name="Oval 74"/>
              <p:cNvSpPr/>
              <p:nvPr/>
            </p:nvSpPr>
            <p:spPr>
              <a:xfrm>
                <a:off x="2843808" y="4293096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43808" y="4437112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843808" y="4581128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843808" y="4725144"/>
                <a:ext cx="72008" cy="720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341749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5813" y="5741640"/>
              <a:ext cx="1539788" cy="423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Oval 60"/>
            <p:cNvSpPr/>
            <p:nvPr/>
          </p:nvSpPr>
          <p:spPr>
            <a:xfrm>
              <a:off x="351578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/>
            <p:cNvSpPr/>
            <p:nvPr/>
          </p:nvSpPr>
          <p:spPr>
            <a:xfrm>
              <a:off x="363351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Oval 62"/>
            <p:cNvSpPr/>
            <p:nvPr/>
          </p:nvSpPr>
          <p:spPr>
            <a:xfrm>
              <a:off x="373181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" name="Oval 63"/>
            <p:cNvSpPr/>
            <p:nvPr/>
          </p:nvSpPr>
          <p:spPr>
            <a:xfrm>
              <a:off x="3849539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Oval 64"/>
            <p:cNvSpPr/>
            <p:nvPr/>
          </p:nvSpPr>
          <p:spPr>
            <a:xfrm>
              <a:off x="3947836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" name="Oval 65"/>
            <p:cNvSpPr/>
            <p:nvPr/>
          </p:nvSpPr>
          <p:spPr>
            <a:xfrm>
              <a:off x="4065563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Oval 66"/>
            <p:cNvSpPr/>
            <p:nvPr/>
          </p:nvSpPr>
          <p:spPr>
            <a:xfrm>
              <a:off x="4163860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Oval 67"/>
            <p:cNvSpPr/>
            <p:nvPr/>
          </p:nvSpPr>
          <p:spPr>
            <a:xfrm>
              <a:off x="4281587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Oval 68"/>
            <p:cNvSpPr/>
            <p:nvPr/>
          </p:nvSpPr>
          <p:spPr>
            <a:xfrm>
              <a:off x="4379884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Oval 69"/>
            <p:cNvSpPr/>
            <p:nvPr/>
          </p:nvSpPr>
          <p:spPr>
            <a:xfrm>
              <a:off x="4497611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Oval 70"/>
            <p:cNvSpPr/>
            <p:nvPr/>
          </p:nvSpPr>
          <p:spPr>
            <a:xfrm>
              <a:off x="4595908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Oval 71"/>
            <p:cNvSpPr/>
            <p:nvPr/>
          </p:nvSpPr>
          <p:spPr>
            <a:xfrm>
              <a:off x="4713635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Oval 72"/>
            <p:cNvSpPr/>
            <p:nvPr/>
          </p:nvSpPr>
          <p:spPr>
            <a:xfrm>
              <a:off x="4811932" y="5636768"/>
              <a:ext cx="45719" cy="411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49539" y="580526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LCD</a:t>
              </a:r>
              <a:endParaRPr lang="en-SG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V="1">
            <a:off x="2522559" y="4136848"/>
            <a:ext cx="1517025" cy="87632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475656" y="4365104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bus of i2c signals:</a:t>
            </a:r>
          </a:p>
          <a:p>
            <a:r>
              <a:rPr lang="en-US" dirty="0" smtClean="0"/>
              <a:t>5V</a:t>
            </a:r>
          </a:p>
          <a:p>
            <a:r>
              <a:rPr lang="en-US" dirty="0" smtClean="0"/>
              <a:t>SDA</a:t>
            </a:r>
          </a:p>
          <a:p>
            <a:r>
              <a:rPr lang="en-US" dirty="0" smtClean="0"/>
              <a:t>SCL</a:t>
            </a:r>
          </a:p>
          <a:p>
            <a:r>
              <a:rPr lang="en-US" dirty="0" smtClean="0"/>
              <a:t>GND</a:t>
            </a:r>
            <a:endParaRPr lang="en-SG" dirty="0"/>
          </a:p>
        </p:txBody>
      </p:sp>
      <p:sp>
        <p:nvSpPr>
          <p:cNvPr id="98" name="TextBox 97"/>
          <p:cNvSpPr txBox="1"/>
          <p:nvPr/>
        </p:nvSpPr>
        <p:spPr>
          <a:xfrm>
            <a:off x="6156176" y="2351782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IMPORTANT:</a:t>
            </a:r>
          </a:p>
          <a:p>
            <a:r>
              <a:rPr lang="en-US" sz="1600" dirty="0" smtClean="0"/>
              <a:t>ADXL345 uses 3V3.</a:t>
            </a:r>
          </a:p>
          <a:p>
            <a:r>
              <a:rPr lang="en-US" sz="1600" dirty="0" smtClean="0"/>
              <a:t>The rest use 5V.</a:t>
            </a:r>
            <a:endParaRPr lang="en-SG" sz="1600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2555776" y="5637383"/>
            <a:ext cx="1192989" cy="28103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691680" y="592953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3V3 ONLY !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Lab Network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Router</a:t>
            </a:r>
          </a:p>
          <a:p>
            <a:pPr lvl="1"/>
            <a:r>
              <a:rPr lang="en-US" dirty="0" smtClean="0"/>
              <a:t>Subnet name: prj-06-03a</a:t>
            </a:r>
          </a:p>
          <a:p>
            <a:pPr lvl="1"/>
            <a:r>
              <a:rPr lang="en-US" dirty="0" smtClean="0"/>
              <a:t>Student point: can access internet, staff VPN</a:t>
            </a:r>
          </a:p>
          <a:p>
            <a:r>
              <a:rPr lang="en-US" dirty="0" smtClean="0"/>
              <a:t>Our laptop and </a:t>
            </a:r>
            <a:r>
              <a:rPr lang="en-US" dirty="0" err="1" smtClean="0"/>
              <a:t>rpi’s</a:t>
            </a:r>
            <a:r>
              <a:rPr lang="en-US" dirty="0" smtClean="0"/>
              <a:t> are connected through wired </a:t>
            </a:r>
            <a:r>
              <a:rPr lang="en-US" dirty="0" err="1" smtClean="0"/>
              <a:t>ethernet</a:t>
            </a:r>
            <a:endParaRPr lang="en-US" dirty="0" smtClean="0"/>
          </a:p>
          <a:p>
            <a:pPr lvl="1"/>
            <a:r>
              <a:rPr lang="en-US" dirty="0" smtClean="0"/>
              <a:t>Turn off your </a:t>
            </a:r>
            <a:r>
              <a:rPr lang="en-US" dirty="0" err="1" smtClean="0"/>
              <a:t>wifi</a:t>
            </a:r>
            <a:r>
              <a:rPr lang="en-US" dirty="0" smtClean="0"/>
              <a:t> &amp; use only wire connection</a:t>
            </a:r>
          </a:p>
          <a:p>
            <a:r>
              <a:rPr lang="en-US" dirty="0" smtClean="0"/>
              <a:t>IP address given to your computer and </a:t>
            </a:r>
            <a:r>
              <a:rPr lang="en-US" dirty="0" err="1" smtClean="0"/>
              <a:t>rpi</a:t>
            </a:r>
            <a:r>
              <a:rPr lang="en-US" dirty="0" smtClean="0"/>
              <a:t> by router through DHCP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rpi</a:t>
            </a:r>
            <a:r>
              <a:rPr lang="en-US" dirty="0" smtClean="0"/>
              <a:t> to have a unique host names </a:t>
            </a:r>
            <a:r>
              <a:rPr lang="en-US" dirty="0" err="1" smtClean="0"/>
              <a:t>rpi-npeceXX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656" y="6525344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Setup &amp; Kernel Image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073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dirty="0" smtClean="0"/>
              <a:t>1</a:t>
            </a:r>
            <a:r>
              <a:rPr lang="en-SG" dirty="0"/>
              <a:t>. </a:t>
            </a:r>
            <a:r>
              <a:rPr lang="en-SG" dirty="0" smtClean="0"/>
              <a:t>Install 32-bit </a:t>
            </a:r>
            <a:r>
              <a:rPr lang="en-SG" dirty="0"/>
              <a:t>Java run-time environment</a:t>
            </a:r>
          </a:p>
          <a:p>
            <a:pPr lvl="1"/>
            <a:r>
              <a:rPr lang="en-US" dirty="0" smtClean="0"/>
              <a:t>If you already has java on your machine, do step 2 and 3 below. If not ok, …</a:t>
            </a:r>
            <a:endParaRPr lang="en-SG" dirty="0" smtClean="0"/>
          </a:p>
          <a:p>
            <a:pPr lvl="1"/>
            <a:r>
              <a:rPr lang="en-SG" dirty="0" smtClean="0"/>
              <a:t>Download 32-bit versions </a:t>
            </a:r>
            <a:r>
              <a:rPr lang="en-SG" dirty="0"/>
              <a:t>to run java </a:t>
            </a:r>
            <a:r>
              <a:rPr lang="en-SG" dirty="0" err="1"/>
              <a:t>vnc</a:t>
            </a:r>
            <a:r>
              <a:rPr lang="en-SG" dirty="0"/>
              <a:t> </a:t>
            </a:r>
            <a:r>
              <a:rPr lang="en-SG" dirty="0" smtClean="0"/>
              <a:t>viewer</a:t>
            </a:r>
          </a:p>
          <a:p>
            <a:pPr lvl="2"/>
            <a:r>
              <a:rPr lang="en-SG" dirty="0" smtClean="0">
                <a:hlinkClick r:id="rId2"/>
              </a:rPr>
              <a:t>http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java.com/en/download/manual.jsp</a:t>
            </a:r>
            <a:endParaRPr lang="en-SG" dirty="0"/>
          </a:p>
          <a:p>
            <a:pPr lvl="1"/>
            <a:r>
              <a:rPr lang="en-SG" dirty="0" smtClean="0"/>
              <a:t>Path to java.exe? E.g</a:t>
            </a:r>
            <a:r>
              <a:rPr lang="en-SG" dirty="0"/>
              <a:t>. C:\Program Files (x86)\</a:t>
            </a:r>
            <a:r>
              <a:rPr lang="en-SG" dirty="0" smtClean="0"/>
              <a:t>Java\jre7\bin\java.exe</a:t>
            </a:r>
          </a:p>
          <a:p>
            <a:pPr lvl="1"/>
            <a:r>
              <a:rPr lang="en-US" dirty="0" smtClean="0"/>
              <a:t>Not sure if 64-bit version would work.</a:t>
            </a:r>
          </a:p>
          <a:p>
            <a:pPr marL="0" indent="0">
              <a:buNone/>
            </a:pPr>
            <a:r>
              <a:rPr lang="en-SG" dirty="0" smtClean="0"/>
              <a:t>2</a:t>
            </a:r>
            <a:r>
              <a:rPr lang="en-SG" dirty="0"/>
              <a:t>. </a:t>
            </a:r>
            <a:r>
              <a:rPr lang="en-SG" dirty="0" smtClean="0"/>
              <a:t>Download &amp; unzip java </a:t>
            </a:r>
            <a:r>
              <a:rPr lang="en-SG" dirty="0" err="1"/>
              <a:t>vnc</a:t>
            </a:r>
            <a:r>
              <a:rPr lang="en-SG" dirty="0"/>
              <a:t> viewer 2.6</a:t>
            </a:r>
          </a:p>
          <a:p>
            <a:pPr lvl="1"/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gpxsvr5.np.edu.sg/apps4/ece/npubece.nsf/page/rpi-intro</a:t>
            </a:r>
            <a:endParaRPr lang="en-SG" dirty="0"/>
          </a:p>
          <a:p>
            <a:pPr lvl="1"/>
            <a:r>
              <a:rPr lang="en-SG" dirty="0"/>
              <a:t>Unzip into folder, e.g. D:\</a:t>
            </a:r>
            <a:r>
              <a:rPr lang="en-SG" dirty="0" smtClean="0"/>
              <a:t>vnc</a:t>
            </a:r>
            <a:endParaRPr lang="en-SG" dirty="0"/>
          </a:p>
          <a:p>
            <a:pPr lvl="1"/>
            <a:r>
              <a:rPr lang="en-SG" dirty="0"/>
              <a:t>FYI: </a:t>
            </a:r>
            <a:r>
              <a:rPr lang="en-SG" dirty="0">
                <a:hlinkClick r:id="rId4"/>
              </a:rPr>
              <a:t>http://www.tightvnc.com</a:t>
            </a:r>
            <a:r>
              <a:rPr lang="en-SG" dirty="0" smtClean="0">
                <a:hlinkClick r:id="rId4"/>
              </a:rPr>
              <a:t>/</a:t>
            </a:r>
            <a:r>
              <a:rPr lang="en-SG" dirty="0" smtClean="0"/>
              <a:t> </a:t>
            </a:r>
            <a:r>
              <a:rPr lang="en-SG" sz="2200" dirty="0"/>
              <a:t>[</a:t>
            </a:r>
            <a:r>
              <a:rPr lang="en-SG" sz="2200" dirty="0" err="1"/>
              <a:t>lastest</a:t>
            </a:r>
            <a:r>
              <a:rPr lang="en-SG" sz="2200" dirty="0"/>
              <a:t> version 2.6.2 has a bug with Ctrl </a:t>
            </a:r>
            <a:r>
              <a:rPr lang="en-SG" sz="2200" dirty="0" smtClean="0"/>
              <a:t>key]</a:t>
            </a:r>
            <a:endParaRPr lang="en-SG" dirty="0"/>
          </a:p>
          <a:p>
            <a:pPr marL="0" indent="0">
              <a:buNone/>
            </a:pPr>
            <a:r>
              <a:rPr lang="en-SG" dirty="0" smtClean="0"/>
              <a:t>3</a:t>
            </a:r>
            <a:r>
              <a:rPr lang="en-SG" dirty="0"/>
              <a:t>. </a:t>
            </a:r>
            <a:r>
              <a:rPr lang="en-SG" dirty="0" smtClean="0"/>
              <a:t>Batch file vncv.bat to </a:t>
            </a:r>
            <a:r>
              <a:rPr lang="en-SG" dirty="0"/>
              <a:t>run </a:t>
            </a:r>
            <a:r>
              <a:rPr lang="en-SG" dirty="0" err="1"/>
              <a:t>vnc</a:t>
            </a:r>
            <a:r>
              <a:rPr lang="en-SG" dirty="0"/>
              <a:t> </a:t>
            </a:r>
            <a:r>
              <a:rPr lang="en-SG" dirty="0" smtClean="0"/>
              <a:t>viewer, e.g.</a:t>
            </a:r>
            <a:endParaRPr lang="en-SG" dirty="0"/>
          </a:p>
          <a:p>
            <a:pPr lvl="1"/>
            <a:r>
              <a:rPr lang="en-SG" dirty="0" smtClean="0"/>
              <a:t>"</a:t>
            </a:r>
            <a:r>
              <a:rPr lang="en-SG" dirty="0"/>
              <a:t>C:\Program Files (x86)\Java\jre7\bin\java.exe" -jar D:\</a:t>
            </a:r>
            <a:r>
              <a:rPr lang="en-SG" dirty="0" smtClean="0"/>
              <a:t>vnc\tightvnc-jviewer.jar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4. Download putty.exe</a:t>
            </a:r>
          </a:p>
          <a:p>
            <a:pPr lvl="1"/>
            <a:r>
              <a:rPr lang="en-SG" dirty="0">
                <a:hlinkClick r:id="rId5"/>
              </a:rPr>
              <a:t>http://www.chiark.greenend.org.uk/~</a:t>
            </a:r>
            <a:r>
              <a:rPr lang="en-SG" dirty="0" smtClean="0">
                <a:hlinkClick r:id="rId5"/>
              </a:rPr>
              <a:t>sgtatham/putty/download.html</a:t>
            </a:r>
            <a:r>
              <a:rPr lang="en-SG" dirty="0" smtClean="0"/>
              <a:t> </a:t>
            </a:r>
            <a:endParaRPr lang="en-SG" dirty="0"/>
          </a:p>
          <a:p>
            <a:pPr lvl="1"/>
            <a:r>
              <a:rPr lang="en-SG" dirty="0" smtClean="0"/>
              <a:t>We </a:t>
            </a:r>
            <a:r>
              <a:rPr lang="en-SG" dirty="0"/>
              <a:t>will use it </a:t>
            </a:r>
            <a:r>
              <a:rPr lang="en-SG" dirty="0" smtClean="0"/>
              <a:t>to</a:t>
            </a:r>
          </a:p>
          <a:p>
            <a:pPr lvl="2"/>
            <a:r>
              <a:rPr lang="en-SG" dirty="0" smtClean="0"/>
              <a:t>connect </a:t>
            </a:r>
            <a:r>
              <a:rPr lang="en-SG" dirty="0"/>
              <a:t>to </a:t>
            </a:r>
            <a:r>
              <a:rPr lang="en-SG" dirty="0" err="1" smtClean="0"/>
              <a:t>rpi</a:t>
            </a:r>
            <a:r>
              <a:rPr lang="en-SG" dirty="0" smtClean="0"/>
              <a:t> through laptop </a:t>
            </a:r>
            <a:r>
              <a:rPr lang="en-SG" dirty="0"/>
              <a:t>serial </a:t>
            </a:r>
            <a:r>
              <a:rPr lang="en-SG" dirty="0" smtClean="0"/>
              <a:t>port</a:t>
            </a:r>
          </a:p>
          <a:p>
            <a:pPr lvl="2"/>
            <a:r>
              <a:rPr lang="en-SG" dirty="0" smtClean="0"/>
              <a:t>connect </a:t>
            </a:r>
            <a:r>
              <a:rPr lang="en-SG" dirty="0"/>
              <a:t>to </a:t>
            </a:r>
            <a:r>
              <a:rPr lang="en-SG" dirty="0" err="1"/>
              <a:t>rpi</a:t>
            </a:r>
            <a:r>
              <a:rPr lang="en-SG" dirty="0"/>
              <a:t> through SSH using </a:t>
            </a:r>
            <a:r>
              <a:rPr lang="en-SG" dirty="0" smtClean="0"/>
              <a:t>Ethernet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580526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 NOT power up your </a:t>
            </a:r>
            <a:r>
              <a:rPr lang="en-US" sz="2000" b="1" dirty="0" err="1" smtClean="0">
                <a:solidFill>
                  <a:srgbClr val="FF0000"/>
                </a:solidFill>
              </a:rPr>
              <a:t>rpi</a:t>
            </a:r>
            <a:r>
              <a:rPr lang="en-US" sz="2000" b="1" dirty="0" smtClean="0">
                <a:solidFill>
                  <a:srgbClr val="FF0000"/>
                </a:solidFill>
              </a:rPr>
              <a:t> yet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rpi</a:t>
            </a:r>
            <a:r>
              <a:rPr lang="en-SG" dirty="0" smtClean="0"/>
              <a:t> Model B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/>
              <a:t>Single board </a:t>
            </a:r>
            <a:r>
              <a:rPr lang="en-SG" dirty="0" smtClean="0"/>
              <a:t>computer (</a:t>
            </a:r>
            <a:r>
              <a:rPr lang="en-SG" dirty="0" err="1" smtClean="0"/>
              <a:t>sbc</a:t>
            </a:r>
            <a:r>
              <a:rPr lang="en-SG" dirty="0" smtClean="0"/>
              <a:t>) @USD$35</a:t>
            </a:r>
            <a:endParaRPr lang="en-SG" dirty="0"/>
          </a:p>
          <a:p>
            <a:r>
              <a:rPr lang="en-US" dirty="0" smtClean="0"/>
              <a:t>5V in </a:t>
            </a:r>
            <a:r>
              <a:rPr lang="en-US" sz="2600" b="0" dirty="0" smtClean="0"/>
              <a:t>(onboard 3.3V can provide up to 50mA)</a:t>
            </a:r>
            <a:endParaRPr lang="en-SG" b="0" dirty="0" smtClean="0"/>
          </a:p>
          <a:p>
            <a:r>
              <a:rPr lang="en-SG" dirty="0" smtClean="0"/>
              <a:t>700MHz </a:t>
            </a:r>
            <a:r>
              <a:rPr lang="en-SG" dirty="0"/>
              <a:t>- 1GHz</a:t>
            </a:r>
          </a:p>
          <a:p>
            <a:r>
              <a:rPr lang="en-SG" dirty="0"/>
              <a:t>512M </a:t>
            </a:r>
            <a:r>
              <a:rPr lang="en-SG" dirty="0" smtClean="0"/>
              <a:t>RAM</a:t>
            </a:r>
          </a:p>
          <a:p>
            <a:r>
              <a:rPr lang="en-SG" dirty="0" smtClean="0"/>
              <a:t>Linux – </a:t>
            </a:r>
            <a:r>
              <a:rPr lang="en-SG" dirty="0" err="1" smtClean="0"/>
              <a:t>raspbian</a:t>
            </a:r>
            <a:r>
              <a:rPr lang="en-SG" dirty="0" smtClean="0"/>
              <a:t> (a port of </a:t>
            </a:r>
            <a:r>
              <a:rPr lang="en-SG" dirty="0" err="1" smtClean="0"/>
              <a:t>Debian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/>
              <a:t>GPU with HDMI</a:t>
            </a:r>
          </a:p>
          <a:p>
            <a:r>
              <a:rPr lang="en-SG" dirty="0" smtClean="0"/>
              <a:t>Ethernet</a:t>
            </a:r>
            <a:endParaRPr lang="en-SG" dirty="0"/>
          </a:p>
          <a:p>
            <a:r>
              <a:rPr lang="en-SG" dirty="0"/>
              <a:t>USB </a:t>
            </a:r>
            <a:r>
              <a:rPr lang="en-SG" dirty="0" smtClean="0"/>
              <a:t>– Can add </a:t>
            </a:r>
            <a:r>
              <a:rPr lang="en-SG" dirty="0" err="1" smtClean="0"/>
              <a:t>Wifi</a:t>
            </a:r>
            <a:r>
              <a:rPr lang="en-SG" dirty="0"/>
              <a:t>, </a:t>
            </a:r>
            <a:r>
              <a:rPr lang="en-SG" dirty="0" err="1" smtClean="0"/>
              <a:t>uart</a:t>
            </a:r>
            <a:r>
              <a:rPr lang="en-SG" dirty="0" smtClean="0"/>
              <a:t>, camera, …</a:t>
            </a:r>
          </a:p>
          <a:p>
            <a:r>
              <a:rPr lang="en-US" dirty="0" smtClean="0"/>
              <a:t>GPIO – parallel port pins, I2C, SPI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Pi for Python</a:t>
            </a:r>
          </a:p>
          <a:p>
            <a:r>
              <a:rPr lang="en-US" dirty="0" smtClean="0"/>
              <a:t>Model A:</a:t>
            </a:r>
            <a:endParaRPr lang="en-US" dirty="0"/>
          </a:p>
          <a:p>
            <a:pPr lvl="1"/>
            <a:r>
              <a:rPr lang="en-US" dirty="0" smtClean="0"/>
              <a:t>256M RAM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Ethernet, USD$25</a:t>
            </a:r>
          </a:p>
          <a:p>
            <a:r>
              <a:rPr lang="en-US" dirty="0" smtClean="0"/>
              <a:t>Don’t </a:t>
            </a:r>
            <a:r>
              <a:rPr lang="en-US" dirty="0"/>
              <a:t>have:</a:t>
            </a:r>
          </a:p>
          <a:p>
            <a:pPr lvl="1"/>
            <a:r>
              <a:rPr lang="en-US" dirty="0"/>
              <a:t>real-time clock (but would sync to internet), </a:t>
            </a:r>
          </a:p>
          <a:p>
            <a:pPr lvl="1"/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real-time features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32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Possibilities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Networking</a:t>
            </a:r>
          </a:p>
          <a:p>
            <a:r>
              <a:rPr lang="en-US" dirty="0" smtClean="0"/>
              <a:t>W</a:t>
            </a:r>
            <a:r>
              <a:rPr lang="en-SG" dirty="0" err="1" smtClean="0"/>
              <a:t>ebserver</a:t>
            </a:r>
            <a:r>
              <a:rPr lang="en-SG" dirty="0" smtClean="0"/>
              <a:t>, PHP, …</a:t>
            </a:r>
          </a:p>
          <a:p>
            <a:r>
              <a:rPr lang="en-SG" dirty="0" smtClean="0"/>
              <a:t>Database</a:t>
            </a:r>
          </a:p>
          <a:p>
            <a:r>
              <a:rPr lang="en-SG" dirty="0" smtClean="0"/>
              <a:t>Graphic – GPU, 3D, image</a:t>
            </a:r>
          </a:p>
          <a:p>
            <a:r>
              <a:rPr lang="en-SG" dirty="0" smtClean="0"/>
              <a:t>IO</a:t>
            </a:r>
          </a:p>
          <a:p>
            <a:r>
              <a:rPr lang="en-US" dirty="0" smtClean="0"/>
              <a:t>SW: C, C++, go, bash, python, </a:t>
            </a:r>
            <a:r>
              <a:rPr lang="en-US" dirty="0" err="1" smtClean="0"/>
              <a:t>perl</a:t>
            </a:r>
            <a:r>
              <a:rPr lang="en-US" dirty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scratch …</a:t>
            </a:r>
          </a:p>
          <a:p>
            <a:r>
              <a:rPr lang="en-SG" dirty="0"/>
              <a:t>Multitasking</a:t>
            </a:r>
          </a:p>
          <a:p>
            <a:r>
              <a:rPr lang="en-US" dirty="0" smtClean="0"/>
              <a:t>Some projects</a:t>
            </a:r>
          </a:p>
          <a:p>
            <a:pPr lvl="2"/>
            <a:r>
              <a:rPr lang="en-SG" dirty="0">
                <a:hlinkClick r:id="rId2"/>
              </a:rPr>
              <a:t>http://</a:t>
            </a:r>
            <a:r>
              <a:rPr lang="en-SG" dirty="0" smtClean="0">
                <a:hlinkClick r:id="rId2"/>
              </a:rPr>
              <a:t>elinux.org/RPi_Projects</a:t>
            </a:r>
            <a:endParaRPr lang="en-SG" dirty="0" smtClean="0"/>
          </a:p>
          <a:p>
            <a:pPr lvl="2"/>
            <a:r>
              <a:rPr lang="en-SG" dirty="0">
                <a:hlinkClick r:id="rId3"/>
              </a:rPr>
              <a:t>http://pingbin.com/2012/12/30-cool-ideas-raspberry-pi-project/</a:t>
            </a:r>
          </a:p>
          <a:p>
            <a:pPr lvl="2"/>
            <a:r>
              <a:rPr lang="en-SG" dirty="0" smtClean="0">
                <a:hlinkClick r:id="rId3"/>
              </a:rPr>
              <a:t>http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lifehacker.com/5978871/ten-more-awesome-projects-for-your-raspberry-pi</a:t>
            </a:r>
            <a:endParaRPr lang="en-SG" dirty="0" smtClean="0"/>
          </a:p>
          <a:p>
            <a:pPr lvl="2"/>
            <a:r>
              <a:rPr lang="en-US" dirty="0" err="1" smtClean="0"/>
              <a:t>xbmc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wiki.xbmc.org/index.php?title=Raspberry_Pi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/>
              <a:t>RaspPBX</a:t>
            </a:r>
            <a:r>
              <a:rPr lang="en-US" dirty="0"/>
              <a:t> (Asterisk) </a:t>
            </a:r>
            <a:r>
              <a:rPr lang="en-US" dirty="0">
                <a:hlinkClick r:id="rId5"/>
              </a:rPr>
              <a:t>http://www.raspberry-asterisk.org/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…</a:t>
            </a:r>
            <a:endParaRPr lang="en-SG" dirty="0" smtClean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31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Web Resources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SG" dirty="0" smtClean="0"/>
              <a:t>Home</a:t>
            </a:r>
            <a:endParaRPr lang="en-SG" dirty="0"/>
          </a:p>
          <a:p>
            <a:pPr lvl="1"/>
            <a:r>
              <a:rPr lang="en-SG" dirty="0">
                <a:hlinkClick r:id="rId2"/>
              </a:rPr>
              <a:t>http://www.raspberrypi.org</a:t>
            </a:r>
            <a:r>
              <a:rPr lang="en-SG" dirty="0" smtClean="0">
                <a:hlinkClick r:id="rId2"/>
              </a:rPr>
              <a:t>/</a:t>
            </a:r>
            <a:r>
              <a:rPr lang="en-SG" dirty="0" smtClean="0"/>
              <a:t> </a:t>
            </a:r>
            <a:endParaRPr lang="en-SG" dirty="0"/>
          </a:p>
          <a:p>
            <a:r>
              <a:rPr lang="en-US" dirty="0" smtClean="0"/>
              <a:t>OCR Resources - </a:t>
            </a:r>
            <a:r>
              <a:rPr lang="en-SG" dirty="0"/>
              <a:t>getting started </a:t>
            </a:r>
            <a:r>
              <a:rPr lang="en-SG" dirty="0" smtClean="0"/>
              <a:t>tutorial …</a:t>
            </a:r>
          </a:p>
          <a:p>
            <a:pPr lvl="1"/>
            <a:r>
              <a:rPr lang="en-SG" dirty="0" smtClean="0">
                <a:hlinkClick r:id="rId3"/>
              </a:rPr>
              <a:t>http</a:t>
            </a:r>
            <a:r>
              <a:rPr lang="en-SG" dirty="0">
                <a:hlinkClick r:id="rId3"/>
              </a:rPr>
              <a:t>://www.ocr.org.uk/qualifications/by-subject/ict/raspberry-pi</a:t>
            </a:r>
            <a:r>
              <a:rPr lang="en-SG" dirty="0" smtClean="0">
                <a:hlinkClick r:id="rId3"/>
              </a:rPr>
              <a:t>/</a:t>
            </a:r>
            <a:r>
              <a:rPr lang="en-SG" dirty="0" smtClean="0"/>
              <a:t> </a:t>
            </a:r>
          </a:p>
          <a:p>
            <a:pPr lvl="1"/>
            <a:r>
              <a:rPr lang="en-US" dirty="0"/>
              <a:t>Take are look at the “Raspberry Pi Resources Links</a:t>
            </a:r>
            <a:r>
              <a:rPr lang="en-US" dirty="0" smtClean="0"/>
              <a:t>”</a:t>
            </a:r>
            <a:r>
              <a:rPr lang="en-SG" dirty="0" smtClean="0"/>
              <a:t> to other useful places</a:t>
            </a:r>
            <a:endParaRPr lang="en-SG" dirty="0"/>
          </a:p>
          <a:p>
            <a:pPr lvl="1"/>
            <a:r>
              <a:rPr lang="en-SG" dirty="0" smtClean="0"/>
              <a:t>Education manual</a:t>
            </a:r>
          </a:p>
          <a:p>
            <a:pPr lvl="2"/>
            <a:r>
              <a:rPr lang="en-SG" dirty="0" smtClean="0">
                <a:hlinkClick r:id="rId4"/>
              </a:rPr>
              <a:t>http</a:t>
            </a:r>
            <a:r>
              <a:rPr lang="en-SG" dirty="0">
                <a:hlinkClick r:id="rId4"/>
              </a:rPr>
              <a:t>://</a:t>
            </a:r>
            <a:r>
              <a:rPr lang="en-SG" dirty="0" smtClean="0">
                <a:hlinkClick r:id="rId4"/>
              </a:rPr>
              <a:t>downloads.raspberrypi.org/Raspberry_Pi_Education_Manual.pdf</a:t>
            </a:r>
            <a:r>
              <a:rPr lang="en-SG" dirty="0" smtClean="0"/>
              <a:t> </a:t>
            </a:r>
            <a:endParaRPr lang="en-SG" dirty="0"/>
          </a:p>
          <a:p>
            <a:pPr lvl="1"/>
            <a:r>
              <a:rPr lang="en-SG" dirty="0" err="1"/>
              <a:t>youtube</a:t>
            </a:r>
            <a:r>
              <a:rPr lang="en-SG" dirty="0"/>
              <a:t>:</a:t>
            </a:r>
          </a:p>
          <a:p>
            <a:pPr lvl="2"/>
            <a:r>
              <a:rPr lang="en-SG" dirty="0">
                <a:hlinkClick r:id="rId5"/>
              </a:rPr>
              <a:t>http://</a:t>
            </a:r>
            <a:r>
              <a:rPr lang="en-SG" dirty="0" smtClean="0">
                <a:hlinkClick r:id="rId5"/>
              </a:rPr>
              <a:t>www.youtube.com/user/raspberrypitutorials</a:t>
            </a:r>
            <a:r>
              <a:rPr lang="en-SG" dirty="0" smtClean="0"/>
              <a:t> </a:t>
            </a:r>
            <a:endParaRPr lang="en-SG" dirty="0"/>
          </a:p>
          <a:p>
            <a:pPr lvl="2"/>
            <a:r>
              <a:rPr lang="en-SG" dirty="0">
                <a:hlinkClick r:id="rId6"/>
              </a:rPr>
              <a:t>http://</a:t>
            </a:r>
            <a:r>
              <a:rPr lang="en-SG" dirty="0" smtClean="0">
                <a:hlinkClick r:id="rId6"/>
              </a:rPr>
              <a:t>www.youtube.com/user/raspberrypibeginners</a:t>
            </a:r>
            <a:r>
              <a:rPr lang="en-SG" dirty="0" smtClean="0"/>
              <a:t> </a:t>
            </a:r>
            <a:endParaRPr lang="en-SG" dirty="0"/>
          </a:p>
          <a:p>
            <a:pPr lvl="1"/>
            <a:r>
              <a:rPr lang="en-SG" dirty="0" err="1" smtClean="0"/>
              <a:t>MagPi</a:t>
            </a:r>
            <a:r>
              <a:rPr lang="en-SG" dirty="0" smtClean="0"/>
              <a:t> - </a:t>
            </a:r>
            <a:r>
              <a:rPr lang="en-SG" dirty="0"/>
              <a:t>useful free </a:t>
            </a:r>
            <a:r>
              <a:rPr lang="en-SG" dirty="0" smtClean="0"/>
              <a:t>magazine: </a:t>
            </a:r>
            <a:r>
              <a:rPr lang="en-SG" sz="2600" dirty="0" smtClean="0">
                <a:hlinkClick r:id="rId7"/>
              </a:rPr>
              <a:t>http</a:t>
            </a:r>
            <a:r>
              <a:rPr lang="en-SG" sz="2600" dirty="0">
                <a:hlinkClick r:id="rId7"/>
              </a:rPr>
              <a:t>://www.themagpi.com</a:t>
            </a:r>
            <a:r>
              <a:rPr lang="en-SG" sz="2600" dirty="0" smtClean="0">
                <a:hlinkClick r:id="rId7"/>
              </a:rPr>
              <a:t>/</a:t>
            </a:r>
            <a:r>
              <a:rPr lang="en-SG" sz="2600" dirty="0" smtClean="0"/>
              <a:t> </a:t>
            </a:r>
            <a:endParaRPr lang="en-SG" sz="2600" dirty="0"/>
          </a:p>
          <a:p>
            <a:r>
              <a:rPr lang="en-SG" dirty="0" smtClean="0"/>
              <a:t>Useful libraries</a:t>
            </a:r>
          </a:p>
          <a:p>
            <a:pPr lvl="1"/>
            <a:r>
              <a:rPr lang="en-SG" dirty="0" err="1" smtClean="0"/>
              <a:t>wiringPi</a:t>
            </a:r>
            <a:r>
              <a:rPr lang="en-SG" dirty="0" smtClean="0"/>
              <a:t> - </a:t>
            </a:r>
            <a:r>
              <a:rPr lang="en-SG" dirty="0"/>
              <a:t>useful C library for </a:t>
            </a:r>
            <a:r>
              <a:rPr lang="en-SG" dirty="0" err="1"/>
              <a:t>gpio</a:t>
            </a:r>
            <a:r>
              <a:rPr lang="en-SG" dirty="0"/>
              <a:t>, ... (</a:t>
            </a:r>
            <a:r>
              <a:rPr lang="en-SG" dirty="0" err="1"/>
              <a:t>arduino</a:t>
            </a:r>
            <a:r>
              <a:rPr lang="en-SG" dirty="0"/>
              <a:t> like)</a:t>
            </a:r>
            <a:endParaRPr lang="en-SG" dirty="0" smtClean="0"/>
          </a:p>
          <a:p>
            <a:pPr lvl="2"/>
            <a:r>
              <a:rPr lang="en-SG" dirty="0" smtClean="0">
                <a:hlinkClick r:id="rId8"/>
              </a:rPr>
              <a:t>https</a:t>
            </a:r>
            <a:r>
              <a:rPr lang="en-SG" dirty="0">
                <a:hlinkClick r:id="rId8"/>
              </a:rPr>
              <a:t>://projects.drogon.net/raspberry-pi</a:t>
            </a:r>
            <a:r>
              <a:rPr lang="en-SG" dirty="0" smtClean="0">
                <a:hlinkClick r:id="rId8"/>
              </a:rPr>
              <a:t>/</a:t>
            </a:r>
            <a:r>
              <a:rPr lang="en-SG" dirty="0" smtClean="0"/>
              <a:t> </a:t>
            </a:r>
            <a:endParaRPr lang="en-SG" dirty="0"/>
          </a:p>
          <a:p>
            <a:pPr lvl="1"/>
            <a:r>
              <a:rPr lang="en-SG" dirty="0" smtClean="0"/>
              <a:t>Quick2wire - </a:t>
            </a:r>
            <a:r>
              <a:rPr lang="en-SG" dirty="0"/>
              <a:t>python 3 </a:t>
            </a:r>
            <a:r>
              <a:rPr lang="en-SG" dirty="0" smtClean="0"/>
              <a:t>modules </a:t>
            </a:r>
            <a:r>
              <a:rPr lang="en-SG" dirty="0"/>
              <a:t>for GPIO, i2c and </a:t>
            </a:r>
            <a:r>
              <a:rPr lang="en-SG" dirty="0" err="1"/>
              <a:t>spi</a:t>
            </a:r>
            <a:endParaRPr lang="en-SG" dirty="0" smtClean="0"/>
          </a:p>
          <a:p>
            <a:pPr lvl="2"/>
            <a:r>
              <a:rPr lang="en-SG" dirty="0" smtClean="0">
                <a:hlinkClick r:id="rId9"/>
              </a:rPr>
              <a:t>http</a:t>
            </a:r>
            <a:r>
              <a:rPr lang="en-SG" dirty="0">
                <a:hlinkClick r:id="rId9"/>
              </a:rPr>
              <a:t>://quick2wire.com</a:t>
            </a:r>
            <a:r>
              <a:rPr lang="en-SG" dirty="0" smtClean="0">
                <a:hlinkClick r:id="rId9"/>
              </a:rPr>
              <a:t>/</a:t>
            </a:r>
            <a:r>
              <a:rPr lang="en-SG" dirty="0" smtClean="0"/>
              <a:t> </a:t>
            </a:r>
            <a:endParaRPr lang="en-SG" dirty="0"/>
          </a:p>
          <a:p>
            <a:r>
              <a:rPr lang="en-US" dirty="0" smtClean="0"/>
              <a:t>Technical Tutorials</a:t>
            </a:r>
          </a:p>
          <a:p>
            <a:pPr lvl="1"/>
            <a:r>
              <a:rPr lang="en-SG" dirty="0">
                <a:hlinkClick r:id="rId10"/>
              </a:rPr>
              <a:t>http://</a:t>
            </a:r>
            <a:r>
              <a:rPr lang="en-SG" dirty="0" smtClean="0">
                <a:hlinkClick r:id="rId10"/>
              </a:rPr>
              <a:t>elinux.org/RPi_Tutorials</a:t>
            </a:r>
            <a:r>
              <a:rPr lang="en-SG" dirty="0" smtClean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34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Raspberry pi user guide </a:t>
            </a:r>
            <a:r>
              <a:rPr lang="en-US" sz="2900" b="0" dirty="0" smtClean="0"/>
              <a:t>(</a:t>
            </a:r>
            <a:r>
              <a:rPr lang="en-SG" sz="2900" b="0" dirty="0" smtClean="0"/>
              <a:t>Gareth </a:t>
            </a:r>
            <a:r>
              <a:rPr lang="en-SG" sz="2900" b="0" dirty="0" err="1"/>
              <a:t>Halfacree</a:t>
            </a:r>
            <a:r>
              <a:rPr lang="en-SG" sz="2900" b="0" dirty="0"/>
              <a:t> and </a:t>
            </a:r>
            <a:r>
              <a:rPr lang="en-SG" sz="2900" b="0" dirty="0" err="1"/>
              <a:t>Eben</a:t>
            </a:r>
            <a:r>
              <a:rPr lang="en-SG" sz="2900" b="0" dirty="0"/>
              <a:t> </a:t>
            </a:r>
            <a:r>
              <a:rPr lang="en-SG" sz="2900" b="0" dirty="0" err="1" smtClean="0"/>
              <a:t>Upto</a:t>
            </a:r>
            <a:r>
              <a:rPr lang="en-SG" sz="2900" b="0" dirty="0" smtClean="0"/>
              <a:t> 2012)</a:t>
            </a:r>
            <a:endParaRPr lang="en-SG" sz="2900" b="0" dirty="0"/>
          </a:p>
          <a:p>
            <a:r>
              <a:rPr lang="en-SG" dirty="0" smtClean="0"/>
              <a:t>Getting </a:t>
            </a:r>
            <a:r>
              <a:rPr lang="en-SG" dirty="0"/>
              <a:t>Started with Raspberry </a:t>
            </a:r>
            <a:r>
              <a:rPr lang="en-SG" b="0" dirty="0" smtClean="0"/>
              <a:t>Pi </a:t>
            </a:r>
            <a:r>
              <a:rPr lang="en-SG" sz="2900" b="0" dirty="0" smtClean="0"/>
              <a:t>(Matt </a:t>
            </a:r>
            <a:r>
              <a:rPr lang="en-SG" sz="2900" b="0" dirty="0"/>
              <a:t>Richardson &amp; Shawn </a:t>
            </a:r>
            <a:r>
              <a:rPr lang="en-SG" sz="2900" b="0" dirty="0" smtClean="0"/>
              <a:t>Wallace 2012) - Read </a:t>
            </a:r>
            <a:r>
              <a:rPr lang="en-SG" sz="2900" b="0" dirty="0"/>
              <a:t>online </a:t>
            </a:r>
            <a:r>
              <a:rPr lang="en-SG" sz="2900" b="0" dirty="0">
                <a:hlinkClick r:id="rId2"/>
              </a:rPr>
              <a:t>http://it-ebooks.info/read/1354</a:t>
            </a:r>
            <a:r>
              <a:rPr lang="en-SG" sz="2900" b="0" dirty="0" smtClean="0">
                <a:hlinkClick r:id="rId2"/>
              </a:rPr>
              <a:t>/</a:t>
            </a:r>
            <a:r>
              <a:rPr lang="en-SG" sz="2900" b="0" dirty="0" smtClean="0"/>
              <a:t> </a:t>
            </a:r>
            <a:endParaRPr lang="en-SG" sz="2900" b="0" dirty="0"/>
          </a:p>
          <a:p>
            <a:r>
              <a:rPr lang="en-SG" dirty="0" smtClean="0"/>
              <a:t>Learn </a:t>
            </a:r>
            <a:r>
              <a:rPr lang="en-SG" dirty="0"/>
              <a:t>Raspberry Pi with </a:t>
            </a:r>
            <a:r>
              <a:rPr lang="en-SG" dirty="0" smtClean="0"/>
              <a:t>Linux </a:t>
            </a:r>
            <a:r>
              <a:rPr lang="en-SG" sz="2900" b="0" dirty="0" smtClean="0"/>
              <a:t>(Peter </a:t>
            </a:r>
            <a:r>
              <a:rPr lang="en-SG" sz="2900" b="0" dirty="0" err="1"/>
              <a:t>Membrey</a:t>
            </a:r>
            <a:r>
              <a:rPr lang="en-SG" sz="2900" b="0" dirty="0"/>
              <a:t> &amp; David </a:t>
            </a:r>
            <a:r>
              <a:rPr lang="en-SG" sz="2900" b="0" dirty="0" err="1"/>
              <a:t>Hows</a:t>
            </a:r>
            <a:r>
              <a:rPr lang="en-SG" sz="2900" b="0" dirty="0"/>
              <a:t> </a:t>
            </a:r>
            <a:r>
              <a:rPr lang="en-SG" sz="2900" b="0" dirty="0" smtClean="0"/>
              <a:t>- 2012)</a:t>
            </a:r>
            <a:endParaRPr lang="en-SG" b="0" dirty="0"/>
          </a:p>
          <a:p>
            <a:r>
              <a:rPr lang="en-SG" dirty="0" smtClean="0"/>
              <a:t>Learning </a:t>
            </a:r>
            <a:r>
              <a:rPr lang="en-SG" dirty="0"/>
              <a:t>Raspberry Pi </a:t>
            </a:r>
            <a:r>
              <a:rPr lang="en-SG" sz="2900" b="0" dirty="0"/>
              <a:t>(Erik </a:t>
            </a:r>
            <a:r>
              <a:rPr lang="en-SG" sz="2900" b="0" dirty="0" err="1" smtClean="0"/>
              <a:t>Bartmann</a:t>
            </a:r>
            <a:r>
              <a:rPr lang="en-SG" sz="2900" b="0" dirty="0" smtClean="0"/>
              <a:t> 2013)</a:t>
            </a:r>
            <a:endParaRPr lang="en-SG" b="0" dirty="0"/>
          </a:p>
          <a:p>
            <a:r>
              <a:rPr lang="en-SG" dirty="0" smtClean="0"/>
              <a:t>Raspberry </a:t>
            </a:r>
            <a:r>
              <a:rPr lang="en-SG" dirty="0"/>
              <a:t>Pi Projects </a:t>
            </a:r>
            <a:r>
              <a:rPr lang="en-SG" sz="2900" b="0" dirty="0"/>
              <a:t>(Andrew Robinson and Mike </a:t>
            </a:r>
            <a:r>
              <a:rPr lang="en-SG" sz="2900" b="0" dirty="0" smtClean="0"/>
              <a:t>Cook – 2013)</a:t>
            </a:r>
            <a:endParaRPr lang="en-SG" b="0" dirty="0"/>
          </a:p>
          <a:p>
            <a:r>
              <a:rPr lang="en-SG" dirty="0" smtClean="0"/>
              <a:t>Practical </a:t>
            </a:r>
            <a:r>
              <a:rPr lang="en-SG" dirty="0"/>
              <a:t>Raspberry Pi </a:t>
            </a:r>
            <a:r>
              <a:rPr lang="en-SG" sz="2900" b="0" dirty="0"/>
              <a:t>(Brendan </a:t>
            </a:r>
            <a:r>
              <a:rPr lang="en-SG" sz="2900" b="0" dirty="0" smtClean="0"/>
              <a:t>Horan – 2013)</a:t>
            </a:r>
            <a:endParaRPr lang="en-SG" b="0" dirty="0"/>
          </a:p>
          <a:p>
            <a:r>
              <a:rPr lang="en-SG" dirty="0" smtClean="0"/>
              <a:t>Programming </a:t>
            </a:r>
            <a:r>
              <a:rPr lang="en-SG" dirty="0"/>
              <a:t>the Raspberry Pi: Getting Started with </a:t>
            </a:r>
            <a:r>
              <a:rPr lang="en-SG" dirty="0" smtClean="0"/>
              <a:t>Python </a:t>
            </a:r>
            <a:r>
              <a:rPr lang="en-SG" sz="2900" b="0" dirty="0" smtClean="0"/>
              <a:t>(Simon Monk – 2012)</a:t>
            </a:r>
            <a:endParaRPr lang="en-SG" b="0" dirty="0"/>
          </a:p>
          <a:p>
            <a:r>
              <a:rPr lang="en-SG" dirty="0" smtClean="0"/>
              <a:t>Raspberry </a:t>
            </a:r>
            <a:r>
              <a:rPr lang="en-SG" dirty="0"/>
              <a:t>Pi For Dummies </a:t>
            </a:r>
            <a:r>
              <a:rPr lang="en-SG" sz="2900" b="0" dirty="0"/>
              <a:t>(Sean McManus and Mike Cook)</a:t>
            </a:r>
          </a:p>
          <a:p>
            <a:r>
              <a:rPr lang="en-SG" dirty="0" smtClean="0"/>
              <a:t>Raspberry </a:t>
            </a:r>
            <a:r>
              <a:rPr lang="en-SG" dirty="0"/>
              <a:t>Pi Home Automation with </a:t>
            </a:r>
            <a:r>
              <a:rPr lang="en-SG" dirty="0" err="1" smtClean="0"/>
              <a:t>Arduino</a:t>
            </a:r>
            <a:r>
              <a:rPr lang="en-SG" dirty="0"/>
              <a:t> </a:t>
            </a:r>
            <a:r>
              <a:rPr lang="en-SG" sz="2900" b="0" dirty="0"/>
              <a:t>(Andrew K. </a:t>
            </a:r>
            <a:r>
              <a:rPr lang="en-SG" sz="2900" b="0" dirty="0" smtClean="0"/>
              <a:t>D 2013)</a:t>
            </a:r>
            <a:endParaRPr lang="en-SG" sz="2900" b="0" dirty="0"/>
          </a:p>
          <a:p>
            <a:r>
              <a:rPr lang="en-SG" dirty="0" smtClean="0"/>
              <a:t>Raspberry </a:t>
            </a:r>
            <a:r>
              <a:rPr lang="en-SG" dirty="0"/>
              <a:t>Pi in Easy Steps </a:t>
            </a:r>
            <a:r>
              <a:rPr lang="en-SG" sz="2900" b="0" dirty="0"/>
              <a:t>(Mike </a:t>
            </a:r>
            <a:r>
              <a:rPr lang="en-SG" sz="2900" b="0" dirty="0" smtClean="0"/>
              <a:t>McGrath 2013)</a:t>
            </a:r>
            <a:endParaRPr lang="en-SG" b="0" dirty="0"/>
          </a:p>
          <a:p>
            <a:r>
              <a:rPr lang="en-SG" dirty="0" smtClean="0"/>
              <a:t>Raspberry </a:t>
            </a:r>
            <a:r>
              <a:rPr lang="en-SG" dirty="0"/>
              <a:t>Pi Hacks: Tips and Tools for Making Things with the Inexpensive Linux Computer </a:t>
            </a:r>
            <a:r>
              <a:rPr lang="en-SG" sz="2900" b="0" dirty="0"/>
              <a:t>(Ruth </a:t>
            </a:r>
            <a:r>
              <a:rPr lang="en-SG" sz="2900" b="0" dirty="0" err="1"/>
              <a:t>Suehle</a:t>
            </a:r>
            <a:r>
              <a:rPr lang="en-SG" sz="2900" b="0" dirty="0"/>
              <a:t> and Tom </a:t>
            </a:r>
            <a:r>
              <a:rPr lang="en-SG" sz="2900" b="0" dirty="0" smtClean="0"/>
              <a:t>Callaway 2013)</a:t>
            </a:r>
            <a:endParaRPr lang="en-SG" sz="2900" b="0" dirty="0"/>
          </a:p>
        </p:txBody>
      </p:sp>
    </p:spTree>
    <p:extLst>
      <p:ext uri="{BB962C8B-B14F-4D97-AF65-F5344CB8AC3E}">
        <p14:creationId xmlns:p14="http://schemas.microsoft.com/office/powerpoint/2010/main" val="10974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RPi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or …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Simpler </a:t>
            </a:r>
            <a:r>
              <a:rPr lang="en-SG" dirty="0"/>
              <a:t>to get working</a:t>
            </a:r>
          </a:p>
          <a:p>
            <a:r>
              <a:rPr lang="en-SG" dirty="0" smtClean="0"/>
              <a:t>Simpler </a:t>
            </a:r>
            <a:r>
              <a:rPr lang="en-SG" dirty="0"/>
              <a:t>embedded system with easy-to-develop </a:t>
            </a:r>
            <a:r>
              <a:rPr lang="en-SG" dirty="0" err="1"/>
              <a:t>sw</a:t>
            </a:r>
            <a:endParaRPr lang="en-SG" dirty="0"/>
          </a:p>
          <a:p>
            <a:r>
              <a:rPr lang="en-SG" dirty="0"/>
              <a:t>Support is available virtually everywhere</a:t>
            </a:r>
          </a:p>
          <a:p>
            <a:r>
              <a:rPr lang="en-SG" dirty="0"/>
              <a:t>Perfect for controlling hardware (robotics)</a:t>
            </a:r>
          </a:p>
          <a:p>
            <a:r>
              <a:rPr lang="en-SG" dirty="0" smtClean="0"/>
              <a:t>different </a:t>
            </a:r>
            <a:r>
              <a:rPr lang="en-SG" dirty="0"/>
              <a:t>kits and shield’s available</a:t>
            </a:r>
          </a:p>
          <a:p>
            <a:r>
              <a:rPr lang="en-SG" dirty="0"/>
              <a:t>&lt;0.5 W or lower at </a:t>
            </a:r>
            <a:r>
              <a:rPr lang="en-SG" dirty="0" err="1"/>
              <a:t>uA</a:t>
            </a:r>
            <a:r>
              <a:rPr lang="en-SG" dirty="0"/>
              <a:t> with low clock</a:t>
            </a:r>
          </a:p>
          <a:p>
            <a:endParaRPr lang="en-S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RPi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Less simpler</a:t>
            </a:r>
          </a:p>
          <a:p>
            <a:r>
              <a:rPr lang="en-SG" dirty="0"/>
              <a:t>Fully fledged computer running </a:t>
            </a:r>
            <a:r>
              <a:rPr lang="en-SG" dirty="0" smtClean="0"/>
              <a:t>Linux - possibilities</a:t>
            </a:r>
            <a:endParaRPr lang="en-SG" dirty="0"/>
          </a:p>
          <a:p>
            <a:r>
              <a:rPr lang="en-SG" dirty="0"/>
              <a:t>Limited support; should increase over time</a:t>
            </a:r>
          </a:p>
          <a:p>
            <a:r>
              <a:rPr lang="en-SG" dirty="0"/>
              <a:t>A powerful GPU and can handle HD content</a:t>
            </a:r>
          </a:p>
          <a:p>
            <a:r>
              <a:rPr lang="en-SG" dirty="0"/>
              <a:t>Few kits are available presently</a:t>
            </a:r>
          </a:p>
          <a:p>
            <a:r>
              <a:rPr lang="en-SG" dirty="0"/>
              <a:t>~3.5 W is comparatively higher</a:t>
            </a:r>
          </a:p>
          <a:p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6505599"/>
            <a:ext cx="497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http://www.rpiblog.com/2012/09/arduino-vs-raspberry-pi.html</a:t>
            </a:r>
          </a:p>
        </p:txBody>
      </p:sp>
    </p:spTree>
    <p:extLst>
      <p:ext uri="{BB962C8B-B14F-4D97-AF65-F5344CB8AC3E}">
        <p14:creationId xmlns:p14="http://schemas.microsoft.com/office/powerpoint/2010/main" val="38266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Day 1 AM: Getting Started</a:t>
            </a:r>
          </a:p>
          <a:p>
            <a:pPr lvl="1"/>
            <a:r>
              <a:rPr lang="en-SG" dirty="0" smtClean="0"/>
              <a:t>Intro &amp; Resources</a:t>
            </a:r>
            <a:endParaRPr lang="en-US" dirty="0"/>
          </a:p>
          <a:p>
            <a:pPr lvl="1"/>
            <a:r>
              <a:rPr lang="en-SG" dirty="0" smtClean="0"/>
              <a:t>Connections</a:t>
            </a:r>
            <a:r>
              <a:rPr lang="en-SG" dirty="0"/>
              <a:t>, </a:t>
            </a:r>
            <a:r>
              <a:rPr lang="en-SG" dirty="0" smtClean="0"/>
              <a:t>start-up</a:t>
            </a:r>
            <a:r>
              <a:rPr lang="en-SG" dirty="0"/>
              <a:t>, console, GUI, maintenance, </a:t>
            </a:r>
            <a:r>
              <a:rPr lang="en-SG" dirty="0" smtClean="0"/>
              <a:t>installations, commands</a:t>
            </a:r>
            <a:endParaRPr lang="en-SG" dirty="0"/>
          </a:p>
          <a:p>
            <a:r>
              <a:rPr lang="en-US" dirty="0" smtClean="0"/>
              <a:t>Day 1 PM: C Programming</a:t>
            </a:r>
          </a:p>
          <a:p>
            <a:pPr lvl="1"/>
            <a:r>
              <a:rPr lang="en-SG" dirty="0" err="1" smtClean="0"/>
              <a:t>Makefile</a:t>
            </a:r>
            <a:endParaRPr lang="en-SG" dirty="0"/>
          </a:p>
          <a:p>
            <a:pPr lvl="1"/>
            <a:r>
              <a:rPr lang="en-SG" dirty="0" err="1" smtClean="0"/>
              <a:t>wiringPi</a:t>
            </a:r>
            <a:r>
              <a:rPr lang="en-SG" dirty="0" smtClean="0"/>
              <a:t> library</a:t>
            </a:r>
            <a:endParaRPr lang="en-SG" dirty="0"/>
          </a:p>
          <a:p>
            <a:pPr lvl="1"/>
            <a:r>
              <a:rPr lang="en-SG" dirty="0" smtClean="0"/>
              <a:t>serial port, i2c, </a:t>
            </a:r>
            <a:r>
              <a:rPr lang="en-SG" dirty="0" err="1" smtClean="0"/>
              <a:t>spi</a:t>
            </a:r>
            <a:endParaRPr lang="en-SG" dirty="0"/>
          </a:p>
          <a:p>
            <a:pPr lvl="1"/>
            <a:r>
              <a:rPr lang="en-SG" dirty="0" err="1" smtClean="0"/>
              <a:t>lcd</a:t>
            </a:r>
            <a:r>
              <a:rPr lang="en-SG" dirty="0"/>
              <a:t>, keypad</a:t>
            </a:r>
          </a:p>
          <a:p>
            <a:pPr lvl="1"/>
            <a:r>
              <a:rPr lang="en-SG" dirty="0" smtClean="0"/>
              <a:t>socket </a:t>
            </a:r>
            <a:r>
              <a:rPr lang="en-SG" dirty="0"/>
              <a:t>programming ...</a:t>
            </a:r>
          </a:p>
          <a:p>
            <a:pPr lvl="1"/>
            <a:r>
              <a:rPr lang="en-SG" dirty="0" smtClean="0"/>
              <a:t>Multitasking</a:t>
            </a:r>
            <a:endParaRPr lang="en-SG" dirty="0"/>
          </a:p>
          <a:p>
            <a:pPr lvl="1"/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Day 2 AM: Python Basics</a:t>
            </a:r>
          </a:p>
          <a:p>
            <a:pPr lvl="1"/>
            <a:r>
              <a:rPr lang="en-SG" dirty="0" smtClean="0"/>
              <a:t>data</a:t>
            </a:r>
            <a:endParaRPr lang="en-SG" dirty="0"/>
          </a:p>
          <a:p>
            <a:pPr lvl="1"/>
            <a:r>
              <a:rPr lang="en-SG" dirty="0" smtClean="0"/>
              <a:t>functions</a:t>
            </a:r>
            <a:endParaRPr lang="en-SG" dirty="0"/>
          </a:p>
          <a:p>
            <a:pPr lvl="1"/>
            <a:r>
              <a:rPr lang="en-SG" dirty="0" smtClean="0"/>
              <a:t>multiple </a:t>
            </a:r>
            <a:r>
              <a:rPr lang="en-SG" dirty="0"/>
              <a:t>files</a:t>
            </a:r>
          </a:p>
          <a:p>
            <a:r>
              <a:rPr lang="en-US" dirty="0" smtClean="0"/>
              <a:t>Day 2 PM: More Python</a:t>
            </a:r>
          </a:p>
          <a:p>
            <a:pPr lvl="1"/>
            <a:r>
              <a:rPr lang="en-SG" dirty="0"/>
              <a:t>GUI - </a:t>
            </a:r>
            <a:r>
              <a:rPr lang="en-SG" dirty="0" err="1"/>
              <a:t>tkinter</a:t>
            </a:r>
            <a:endParaRPr lang="en-SG" dirty="0"/>
          </a:p>
          <a:p>
            <a:pPr lvl="1"/>
            <a:r>
              <a:rPr lang="en-SG" dirty="0" smtClean="0"/>
              <a:t>i2c</a:t>
            </a:r>
            <a:r>
              <a:rPr lang="en-SG" dirty="0"/>
              <a:t>, </a:t>
            </a:r>
            <a:r>
              <a:rPr lang="en-SG" dirty="0" err="1"/>
              <a:t>spi</a:t>
            </a:r>
            <a:endParaRPr lang="en-SG" dirty="0"/>
          </a:p>
          <a:p>
            <a:pPr lvl="1"/>
            <a:r>
              <a:rPr lang="en-SG" dirty="0" smtClean="0"/>
              <a:t>serial </a:t>
            </a:r>
            <a:r>
              <a:rPr lang="en-SG" dirty="0"/>
              <a:t>port</a:t>
            </a:r>
          </a:p>
          <a:p>
            <a:pPr lvl="1"/>
            <a:r>
              <a:rPr lang="en-SG" dirty="0" smtClean="0"/>
              <a:t>network </a:t>
            </a:r>
            <a:r>
              <a:rPr lang="en-SG" dirty="0"/>
              <a:t>programming</a:t>
            </a:r>
          </a:p>
          <a:p>
            <a:pPr lvl="1"/>
            <a:r>
              <a:rPr lang="en-SG" dirty="0" smtClean="0"/>
              <a:t>multitasking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56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094706"/>
            <a:ext cx="76676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Pins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571237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rpi</a:t>
            </a:r>
            <a:r>
              <a:rPr lang="en-US" dirty="0" smtClean="0"/>
              <a:t> revision 1 header pins:</a:t>
            </a:r>
          </a:p>
          <a:p>
            <a:r>
              <a:rPr lang="en-US" dirty="0" smtClean="0"/>
              <a:t>3 – SDA0 / GPIO0</a:t>
            </a:r>
          </a:p>
          <a:p>
            <a:r>
              <a:rPr lang="en-US" dirty="0" smtClean="0"/>
              <a:t>5 – SCL0 / GPIO1</a:t>
            </a:r>
          </a:p>
          <a:p>
            <a:r>
              <a:rPr lang="en-US" dirty="0" smtClean="0"/>
              <a:t>13 – PCM </a:t>
            </a:r>
            <a:r>
              <a:rPr lang="en-US" dirty="0" err="1" smtClean="0"/>
              <a:t>Dout</a:t>
            </a:r>
            <a:r>
              <a:rPr lang="en-US" dirty="0" smtClean="0"/>
              <a:t> / GPIO21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79912" y="5786680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UART0 </a:t>
            </a:r>
            <a:r>
              <a:rPr lang="en-US" dirty="0" err="1"/>
              <a:t>Tx</a:t>
            </a:r>
            <a:r>
              <a:rPr lang="en-US" dirty="0"/>
              <a:t> and Rx are used for use for terminal console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DO NOT add pull-up for your i2c devices !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</a:rPr>
              <a:t>GPIO, </a:t>
            </a:r>
            <a:r>
              <a:rPr lang="en-US" sz="1800" b="1" dirty="0" err="1" smtClean="0">
                <a:solidFill>
                  <a:srgbClr val="0000FF"/>
                </a:solidFill>
              </a:rPr>
              <a:t>wiringpi</a:t>
            </a:r>
            <a:r>
              <a:rPr lang="en-US" sz="1800" b="1" dirty="0" smtClean="0">
                <a:solidFill>
                  <a:srgbClr val="0000FF"/>
                </a:solidFill>
              </a:rPr>
              <a:t> and quick2wire pin numbering</a:t>
            </a:r>
            <a:endParaRPr lang="en-SG" sz="18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232" y="155679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Pins are not 5V tolerant! 3.3V only !</a:t>
            </a:r>
          </a:p>
          <a:p>
            <a:r>
              <a:rPr lang="en-US" sz="1800" dirty="0" smtClean="0"/>
              <a:t>Use </a:t>
            </a:r>
            <a:r>
              <a:rPr lang="en-US" sz="1800" dirty="0" err="1" smtClean="0"/>
              <a:t>wiringpi</a:t>
            </a:r>
            <a:r>
              <a:rPr lang="en-US" sz="1800" dirty="0" smtClean="0"/>
              <a:t> and q2w pins 0 to 7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9177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Board Connection</a:t>
            </a:r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628800"/>
            <a:ext cx="39433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491474"/>
      </p:ext>
    </p:extLst>
  </p:cSld>
  <p:clrMapOvr>
    <a:masterClrMapping/>
  </p:clrMapOvr>
</p:sld>
</file>

<file path=ppt/theme/theme1.xml><?xml version="1.0" encoding="utf-8"?>
<a:theme xmlns:a="http://schemas.openxmlformats.org/drawingml/2006/main" name="00 DSDATemplate 1009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1159</TotalTime>
  <Words>998</Words>
  <Application>Microsoft Office PowerPoint</Application>
  <PresentationFormat>On-screen Show (4:3)</PresentationFormat>
  <Paragraphs>215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00 DSDATemplate 100914</vt:lpstr>
      <vt:lpstr>Intro to rpi  19, 20 Mar 2013 Zhu Wanjing, Wong Song Sing</vt:lpstr>
      <vt:lpstr>rpi Model B Features</vt:lpstr>
      <vt:lpstr>Possibilities</vt:lpstr>
      <vt:lpstr>Some Web Resources</vt:lpstr>
      <vt:lpstr>Books</vt:lpstr>
      <vt:lpstr>Arduino vs RPi</vt:lpstr>
      <vt:lpstr>Coverage</vt:lpstr>
      <vt:lpstr>GPIO Pins</vt:lpstr>
      <vt:lpstr>Breakout Board Connection</vt:lpstr>
      <vt:lpstr>Breakout Board Details</vt:lpstr>
      <vt:lpstr>Interfaces</vt:lpstr>
      <vt:lpstr>Proposed Breadboard Layout</vt:lpstr>
      <vt:lpstr>Our Lab Network</vt:lpstr>
      <vt:lpstr>Preparations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RPi</dc:title>
  <dc:creator>Wong Song Sing</dc:creator>
  <cp:lastModifiedBy>Wong Song Sing</cp:lastModifiedBy>
  <cp:revision>124</cp:revision>
  <cp:lastPrinted>2013-03-11T23:57:16Z</cp:lastPrinted>
  <dcterms:modified xsi:type="dcterms:W3CDTF">2013-03-28T16:02:43Z</dcterms:modified>
</cp:coreProperties>
</file>