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25"/>
  </p:notesMasterIdLst>
  <p:sldIdLst>
    <p:sldId id="256" r:id="rId2"/>
    <p:sldId id="264" r:id="rId3"/>
    <p:sldId id="257" r:id="rId4"/>
    <p:sldId id="258" r:id="rId5"/>
    <p:sldId id="265" r:id="rId6"/>
    <p:sldId id="263" r:id="rId7"/>
    <p:sldId id="259" r:id="rId8"/>
    <p:sldId id="260" r:id="rId9"/>
    <p:sldId id="273" r:id="rId10"/>
    <p:sldId id="261" r:id="rId11"/>
    <p:sldId id="274" r:id="rId12"/>
    <p:sldId id="266" r:id="rId13"/>
    <p:sldId id="267" r:id="rId14"/>
    <p:sldId id="268" r:id="rId15"/>
    <p:sldId id="271" r:id="rId16"/>
    <p:sldId id="281" r:id="rId17"/>
    <p:sldId id="272" r:id="rId18"/>
    <p:sldId id="278" r:id="rId19"/>
    <p:sldId id="279" r:id="rId20"/>
    <p:sldId id="280" r:id="rId21"/>
    <p:sldId id="269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184" autoAdjust="0"/>
  </p:normalViewPr>
  <p:slideViewPr>
    <p:cSldViewPr snapToGrid="0">
      <p:cViewPr varScale="1">
        <p:scale>
          <a:sx n="109" d="100"/>
          <a:sy n="109" d="100"/>
        </p:scale>
        <p:origin x="965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3C9AB-295E-4903-9D41-D656A5CB9F94}" type="datetimeFigureOut">
              <a:rPr lang="en-US" smtClean="0"/>
              <a:t>16-Apr-24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BDD87-6314-4CB7-A474-D404E8967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10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BDD87-6314-4CB7-A474-D404E8967E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76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a window size of 3,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BDD87-6314-4CB7-A474-D404E8967E6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11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BDD87-6314-4CB7-A474-D404E8967E6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34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BDD87-6314-4CB7-A474-D404E8967E6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00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BDD87-6314-4CB7-A474-D404E8967E6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64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BDD87-6314-4CB7-A474-D404E8967E6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0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2B69-8E06-4213-AB4F-7FD8F07A0B84}" type="datetimeFigureOut">
              <a:rPr lang="en-US" smtClean="0"/>
              <a:t>16-Apr-24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1962-EF4D-4AB6-A105-109AF0CE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5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2B69-8E06-4213-AB4F-7FD8F07A0B84}" type="datetimeFigureOut">
              <a:rPr lang="en-US" smtClean="0"/>
              <a:t>16-Apr-24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1962-EF4D-4AB6-A105-109AF0CE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74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2B69-8E06-4213-AB4F-7FD8F07A0B84}" type="datetimeFigureOut">
              <a:rPr lang="en-US" smtClean="0"/>
              <a:t>16-Apr-24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1962-EF4D-4AB6-A105-109AF0CEAA8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3426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2B69-8E06-4213-AB4F-7FD8F07A0B84}" type="datetimeFigureOut">
              <a:rPr lang="en-US" smtClean="0"/>
              <a:t>16-Apr-24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1962-EF4D-4AB6-A105-109AF0CE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91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2B69-8E06-4213-AB4F-7FD8F07A0B84}" type="datetimeFigureOut">
              <a:rPr lang="en-US" smtClean="0"/>
              <a:t>16-Apr-24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1962-EF4D-4AB6-A105-109AF0CEAA8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3732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2B69-8E06-4213-AB4F-7FD8F07A0B84}" type="datetimeFigureOut">
              <a:rPr lang="en-US" smtClean="0"/>
              <a:t>16-Apr-24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1962-EF4D-4AB6-A105-109AF0CE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26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2B69-8E06-4213-AB4F-7FD8F07A0B84}" type="datetimeFigureOut">
              <a:rPr lang="en-US" smtClean="0"/>
              <a:t>16-Apr-24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1962-EF4D-4AB6-A105-109AF0CE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30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2B69-8E06-4213-AB4F-7FD8F07A0B84}" type="datetimeFigureOut">
              <a:rPr lang="en-US" smtClean="0"/>
              <a:t>16-Apr-24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1962-EF4D-4AB6-A105-109AF0CE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6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2B69-8E06-4213-AB4F-7FD8F07A0B84}" type="datetimeFigureOut">
              <a:rPr lang="en-US" smtClean="0"/>
              <a:t>16-Apr-24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1962-EF4D-4AB6-A105-109AF0CE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5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2B69-8E06-4213-AB4F-7FD8F07A0B84}" type="datetimeFigureOut">
              <a:rPr lang="en-US" smtClean="0"/>
              <a:t>16-Apr-24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1962-EF4D-4AB6-A105-109AF0CE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93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2B69-8E06-4213-AB4F-7FD8F07A0B84}" type="datetimeFigureOut">
              <a:rPr lang="en-US" smtClean="0"/>
              <a:t>16-Apr-24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1962-EF4D-4AB6-A105-109AF0CE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17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2B69-8E06-4213-AB4F-7FD8F07A0B84}" type="datetimeFigureOut">
              <a:rPr lang="en-US" smtClean="0"/>
              <a:t>16-Apr-24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1962-EF4D-4AB6-A105-109AF0CE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64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2B69-8E06-4213-AB4F-7FD8F07A0B84}" type="datetimeFigureOut">
              <a:rPr lang="en-US" smtClean="0"/>
              <a:t>16-Apr-24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1962-EF4D-4AB6-A105-109AF0CE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70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2B69-8E06-4213-AB4F-7FD8F07A0B84}" type="datetimeFigureOut">
              <a:rPr lang="en-US" smtClean="0"/>
              <a:t>16-Apr-24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1962-EF4D-4AB6-A105-109AF0CE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34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2B69-8E06-4213-AB4F-7FD8F07A0B84}" type="datetimeFigureOut">
              <a:rPr lang="en-US" smtClean="0"/>
              <a:t>16-Apr-24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1962-EF4D-4AB6-A105-109AF0CE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26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2B69-8E06-4213-AB4F-7FD8F07A0B84}" type="datetimeFigureOut">
              <a:rPr lang="en-US" smtClean="0"/>
              <a:t>16-Apr-24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1962-EF4D-4AB6-A105-109AF0CE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05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B2B69-8E06-4213-AB4F-7FD8F07A0B84}" type="datetimeFigureOut">
              <a:rPr lang="en-US" smtClean="0"/>
              <a:t>16-Apr-24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FE01962-EF4D-4AB6-A105-109AF0CE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8ED-B843-6854-0BE2-2D4DBBB82B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 Evaluation of RAG and Model Safety in LLM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0CAE16-AD0D-DDE8-166C-8288FCE37A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(Group 32) Wong Shang Yi, Zhao </a:t>
            </a:r>
            <a:r>
              <a:rPr lang="en-US" dirty="0" err="1"/>
              <a:t>Kangqian</a:t>
            </a:r>
            <a:r>
              <a:rPr lang="en-US" dirty="0"/>
              <a:t>, Zhang Liao</a:t>
            </a:r>
          </a:p>
        </p:txBody>
      </p:sp>
    </p:spTree>
    <p:extLst>
      <p:ext uri="{BB962C8B-B14F-4D97-AF65-F5344CB8AC3E}">
        <p14:creationId xmlns:p14="http://schemas.microsoft.com/office/powerpoint/2010/main" val="2171221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5679-27DA-9251-670D-1481AAA8E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Auto-merging retrieval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CF1D8ED-0EF1-BFC6-7EA6-23CED55ED097}"/>
              </a:ext>
            </a:extLst>
          </p:cNvPr>
          <p:cNvSpPr/>
          <p:nvPr/>
        </p:nvSpPr>
        <p:spPr>
          <a:xfrm>
            <a:off x="637673" y="3293799"/>
            <a:ext cx="3525253" cy="46321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Chunk 1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61BD57E-198D-DBD4-971D-8D0547921830}"/>
              </a:ext>
            </a:extLst>
          </p:cNvPr>
          <p:cNvSpPr/>
          <p:nvPr/>
        </p:nvSpPr>
        <p:spPr>
          <a:xfrm>
            <a:off x="637672" y="3916603"/>
            <a:ext cx="3525253" cy="46321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Chunk 2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46D7C61-AF30-DD02-BFB1-C9AE1B004BFA}"/>
              </a:ext>
            </a:extLst>
          </p:cNvPr>
          <p:cNvSpPr/>
          <p:nvPr/>
        </p:nvSpPr>
        <p:spPr>
          <a:xfrm>
            <a:off x="637672" y="4560790"/>
            <a:ext cx="3525253" cy="46321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Chunk 3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E7F3CFF-A0D9-A235-6398-D6BD8F4B53EA}"/>
              </a:ext>
            </a:extLst>
          </p:cNvPr>
          <p:cNvSpPr/>
          <p:nvPr/>
        </p:nvSpPr>
        <p:spPr>
          <a:xfrm>
            <a:off x="455687" y="2261937"/>
            <a:ext cx="3898232" cy="4343399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141330-EEB9-4A93-A7A9-CE356C4FB71C}"/>
              </a:ext>
            </a:extLst>
          </p:cNvPr>
          <p:cNvSpPr txBox="1"/>
          <p:nvPr/>
        </p:nvSpPr>
        <p:spPr>
          <a:xfrm>
            <a:off x="1791494" y="1745734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BEF92CF-E35D-A50A-5416-0FA4F8B52FA6}"/>
              </a:ext>
            </a:extLst>
          </p:cNvPr>
          <p:cNvSpPr/>
          <p:nvPr/>
        </p:nvSpPr>
        <p:spPr>
          <a:xfrm>
            <a:off x="607594" y="2642693"/>
            <a:ext cx="3525253" cy="46321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265614A-ED7E-ACED-EB27-39EE1A5D2E10}"/>
              </a:ext>
            </a:extLst>
          </p:cNvPr>
          <p:cNvSpPr/>
          <p:nvPr/>
        </p:nvSpPr>
        <p:spPr>
          <a:xfrm>
            <a:off x="637672" y="5204977"/>
            <a:ext cx="3525253" cy="46321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Chunk 4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500F543-628B-C452-F125-2684110BE73F}"/>
              </a:ext>
            </a:extLst>
          </p:cNvPr>
          <p:cNvSpPr/>
          <p:nvPr/>
        </p:nvSpPr>
        <p:spPr>
          <a:xfrm>
            <a:off x="288757" y="3215063"/>
            <a:ext cx="4162926" cy="622804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2E79D1A-CCB9-F178-D407-A7A501DCEC94}"/>
              </a:ext>
            </a:extLst>
          </p:cNvPr>
          <p:cNvCxnSpPr/>
          <p:nvPr/>
        </p:nvCxnSpPr>
        <p:spPr>
          <a:xfrm>
            <a:off x="4724400" y="4136179"/>
            <a:ext cx="19972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92B0DA0-93DB-953F-6047-06C9069E08CB}"/>
              </a:ext>
            </a:extLst>
          </p:cNvPr>
          <p:cNvSpPr txBox="1"/>
          <p:nvPr/>
        </p:nvSpPr>
        <p:spPr>
          <a:xfrm>
            <a:off x="4801035" y="3572350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Auto-merging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9EE2931-ECFF-00BA-BF16-BBCDBF7134B6}"/>
              </a:ext>
            </a:extLst>
          </p:cNvPr>
          <p:cNvSpPr/>
          <p:nvPr/>
        </p:nvSpPr>
        <p:spPr>
          <a:xfrm>
            <a:off x="637672" y="5849164"/>
            <a:ext cx="3525253" cy="46321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10D43BA-560D-30AC-6DFC-823DFE3295D4}"/>
              </a:ext>
            </a:extLst>
          </p:cNvPr>
          <p:cNvSpPr/>
          <p:nvPr/>
        </p:nvSpPr>
        <p:spPr>
          <a:xfrm>
            <a:off x="288757" y="4460841"/>
            <a:ext cx="4162926" cy="622804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78CD50B-85A7-B781-5D27-775845CFB3D3}"/>
              </a:ext>
            </a:extLst>
          </p:cNvPr>
          <p:cNvSpPr/>
          <p:nvPr/>
        </p:nvSpPr>
        <p:spPr>
          <a:xfrm>
            <a:off x="318835" y="5155002"/>
            <a:ext cx="4162926" cy="622804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5F1175E-579D-26FC-E3E1-66A1CAF3C425}"/>
              </a:ext>
            </a:extLst>
          </p:cNvPr>
          <p:cNvSpPr/>
          <p:nvPr/>
        </p:nvSpPr>
        <p:spPr>
          <a:xfrm>
            <a:off x="7176345" y="3293799"/>
            <a:ext cx="3525253" cy="46321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Chunk 1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3D5D072-EABA-9B20-C40B-CB3F2C21A59D}"/>
              </a:ext>
            </a:extLst>
          </p:cNvPr>
          <p:cNvSpPr/>
          <p:nvPr/>
        </p:nvSpPr>
        <p:spPr>
          <a:xfrm>
            <a:off x="7176344" y="3916603"/>
            <a:ext cx="3525253" cy="46321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Chunk 2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293C169A-A1EF-4243-4111-4F9C5B327E01}"/>
              </a:ext>
            </a:extLst>
          </p:cNvPr>
          <p:cNvSpPr/>
          <p:nvPr/>
        </p:nvSpPr>
        <p:spPr>
          <a:xfrm>
            <a:off x="7176344" y="4560790"/>
            <a:ext cx="3525253" cy="46321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Chunk 3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844D328-BCBE-F941-6C21-E475E7C6066E}"/>
              </a:ext>
            </a:extLst>
          </p:cNvPr>
          <p:cNvSpPr/>
          <p:nvPr/>
        </p:nvSpPr>
        <p:spPr>
          <a:xfrm>
            <a:off x="6994359" y="2261937"/>
            <a:ext cx="3898232" cy="4343399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250ECD5-397C-85DD-12B3-8ABC6B97D53F}"/>
              </a:ext>
            </a:extLst>
          </p:cNvPr>
          <p:cNvSpPr txBox="1"/>
          <p:nvPr/>
        </p:nvSpPr>
        <p:spPr>
          <a:xfrm>
            <a:off x="8330166" y="1745734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1277740-AA91-16E7-2A54-C258D41913E1}"/>
              </a:ext>
            </a:extLst>
          </p:cNvPr>
          <p:cNvSpPr/>
          <p:nvPr/>
        </p:nvSpPr>
        <p:spPr>
          <a:xfrm>
            <a:off x="7146266" y="2642693"/>
            <a:ext cx="3525253" cy="46321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F5F9FC4-E92D-C1DB-E03A-ABB061B76C08}"/>
              </a:ext>
            </a:extLst>
          </p:cNvPr>
          <p:cNvSpPr/>
          <p:nvPr/>
        </p:nvSpPr>
        <p:spPr>
          <a:xfrm>
            <a:off x="7176344" y="5204977"/>
            <a:ext cx="3525253" cy="46321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Chunk 4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096DEAF-EF76-B304-75DB-165874935027}"/>
              </a:ext>
            </a:extLst>
          </p:cNvPr>
          <p:cNvSpPr/>
          <p:nvPr/>
        </p:nvSpPr>
        <p:spPr>
          <a:xfrm>
            <a:off x="6827429" y="3215062"/>
            <a:ext cx="4162926" cy="2529543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598362A8-99D6-8DFB-D354-14389C16FD7A}"/>
              </a:ext>
            </a:extLst>
          </p:cNvPr>
          <p:cNvSpPr/>
          <p:nvPr/>
        </p:nvSpPr>
        <p:spPr>
          <a:xfrm>
            <a:off x="7176344" y="5849164"/>
            <a:ext cx="3525253" cy="46321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5632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9" grpId="0"/>
      <p:bldP spid="31" grpId="0" animBg="1"/>
      <p:bldP spid="32" grpId="0" animBg="1"/>
      <p:bldP spid="44" grpId="0" animBg="1"/>
      <p:bldP spid="45" grpId="0" animBg="1"/>
      <p:bldP spid="46" grpId="0" animBg="1"/>
      <p:bldP spid="47" grpId="0" animBg="1"/>
      <p:bldP spid="48" grpId="0"/>
      <p:bldP spid="49" grpId="0" animBg="1"/>
      <p:bldP spid="50" grpId="0" animBg="1"/>
      <p:bldP spid="51" grpId="0" animBg="1"/>
      <p:bldP spid="5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84642-407D-2447-9E62-C5D488B4B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E62CFD2-BE0A-DCCB-46CA-DAB679E986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25" y="2352140"/>
            <a:ext cx="9341104" cy="2153720"/>
          </a:xfr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F70D6F7-EE21-5AC2-B4D2-7C09B0117DAE}"/>
              </a:ext>
            </a:extLst>
          </p:cNvPr>
          <p:cNvSpPr/>
          <p:nvPr/>
        </p:nvSpPr>
        <p:spPr>
          <a:xfrm>
            <a:off x="2422975" y="2217615"/>
            <a:ext cx="2039610" cy="2422769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DB5473F-5356-4E3B-6CE5-59ABB4E47BBE}"/>
              </a:ext>
            </a:extLst>
          </p:cNvPr>
          <p:cNvSpPr/>
          <p:nvPr/>
        </p:nvSpPr>
        <p:spPr>
          <a:xfrm>
            <a:off x="6741473" y="2217615"/>
            <a:ext cx="1120803" cy="2422769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3A27F-0E82-1D43-E487-B3AC01594776}"/>
              </a:ext>
            </a:extLst>
          </p:cNvPr>
          <p:cNvSpPr txBox="1">
            <a:spLocks/>
          </p:cNvSpPr>
          <p:nvPr/>
        </p:nvSpPr>
        <p:spPr>
          <a:xfrm>
            <a:off x="677334" y="4774909"/>
            <a:ext cx="8596668" cy="1266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Lower costs </a:t>
            </a:r>
            <a:r>
              <a:rPr lang="en-US" dirty="0">
                <a:solidFill>
                  <a:schemeClr val="tx1"/>
                </a:solidFill>
              </a:rPr>
              <a:t>&amp; token counts at the </a:t>
            </a:r>
            <a:r>
              <a:rPr lang="en-US" dirty="0">
                <a:solidFill>
                  <a:srgbClr val="FF0000"/>
                </a:solidFill>
              </a:rPr>
              <a:t>similar </a:t>
            </a:r>
            <a:r>
              <a:rPr lang="en-US" dirty="0" err="1">
                <a:solidFill>
                  <a:srgbClr val="FF0000"/>
                </a:solidFill>
              </a:rPr>
              <a:t>groundedness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score</a:t>
            </a:r>
          </a:p>
        </p:txBody>
      </p:sp>
    </p:spTree>
    <p:extLst>
      <p:ext uri="{BB962C8B-B14F-4D97-AF65-F5344CB8AC3E}">
        <p14:creationId xmlns:p14="http://schemas.microsoft.com/office/powerpoint/2010/main" val="428183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71877-416F-5028-F8BD-814A765A4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 Red Teaming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22020-6C28-C0EE-3BFD-C0DAA6304E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42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F9F24-FCBD-D312-2267-E5ADAD238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 vulnerabilities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690D4-AB6D-CD44-28A8-E7FE6BC65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3415"/>
            <a:ext cx="8596668" cy="502529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Bias &amp; stereotypes</a:t>
            </a:r>
          </a:p>
          <a:p>
            <a:pPr lvl="1"/>
            <a:r>
              <a:rPr lang="en-US" dirty="0"/>
              <a:t>Race/Gender stereotypes</a:t>
            </a:r>
          </a:p>
          <a:p>
            <a:pPr>
              <a:buFont typeface="+mj-lt"/>
              <a:buAutoNum type="arabicPeriod"/>
            </a:pPr>
            <a:r>
              <a:rPr lang="en-US" dirty="0"/>
              <a:t>Sensitive Information Disclosure </a:t>
            </a:r>
          </a:p>
          <a:p>
            <a:pPr lvl="1"/>
            <a:r>
              <a:rPr lang="en-US" dirty="0"/>
              <a:t>Personal Data</a:t>
            </a:r>
          </a:p>
          <a:p>
            <a:pPr lvl="1"/>
            <a:r>
              <a:rPr lang="en-US" dirty="0"/>
              <a:t>System Information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Service Disruption</a:t>
            </a:r>
          </a:p>
          <a:p>
            <a:pPr lvl="1"/>
            <a:r>
              <a:rPr lang="en-US" dirty="0"/>
              <a:t>Excessively long prompts</a:t>
            </a:r>
          </a:p>
          <a:p>
            <a:pPr lvl="1"/>
            <a:r>
              <a:rPr lang="en-US" dirty="0"/>
              <a:t>Excessively long response</a:t>
            </a:r>
          </a:p>
          <a:p>
            <a:pPr>
              <a:buFont typeface="+mj-lt"/>
              <a:buAutoNum type="arabicPeriod"/>
            </a:pPr>
            <a:r>
              <a:rPr lang="en-US" dirty="0"/>
              <a:t>Hallucinations</a:t>
            </a:r>
          </a:p>
          <a:p>
            <a:pPr lvl="1"/>
            <a:r>
              <a:rPr lang="en-US" dirty="0"/>
              <a:t>Erroneous information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Output Formatting</a:t>
            </a:r>
          </a:p>
        </p:txBody>
      </p:sp>
    </p:spTree>
    <p:extLst>
      <p:ext uri="{BB962C8B-B14F-4D97-AF65-F5344CB8AC3E}">
        <p14:creationId xmlns:p14="http://schemas.microsoft.com/office/powerpoint/2010/main" val="4277891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8436-91D5-8FDF-1327-AC85487BC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 Teaming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7D627-F719-532B-931F-E23CE30C0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1161"/>
            <a:ext cx="8596668" cy="4937760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US" sz="2400" dirty="0"/>
              <a:t>Exploiting text completion</a:t>
            </a:r>
          </a:p>
          <a:p>
            <a:pPr lvl="1"/>
            <a:r>
              <a:rPr lang="en-US" sz="2000" dirty="0"/>
              <a:t>Using biased prompts to guide response</a:t>
            </a:r>
          </a:p>
          <a:p>
            <a:pPr lvl="1"/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400" dirty="0"/>
              <a:t>Jailbreaking (Direct prompt injection)</a:t>
            </a:r>
          </a:p>
          <a:p>
            <a:pPr lvl="1"/>
            <a:r>
              <a:rPr lang="en-US" sz="2000" dirty="0"/>
              <a:t>Directly change system instructions</a:t>
            </a:r>
          </a:p>
          <a:p>
            <a:pPr lvl="1"/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400" dirty="0"/>
              <a:t>Prompt probing</a:t>
            </a:r>
          </a:p>
          <a:p>
            <a:pPr lvl="1"/>
            <a:r>
              <a:rPr lang="en-US" sz="2000" dirty="0"/>
              <a:t>Revealing the system info step by step</a:t>
            </a:r>
          </a:p>
          <a:p>
            <a:pPr lvl="1"/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400" dirty="0"/>
              <a:t>Gray box prompt attacks</a:t>
            </a:r>
          </a:p>
          <a:p>
            <a:pPr lvl="1"/>
            <a:r>
              <a:rPr lang="en-US" sz="2000" dirty="0"/>
              <a:t>With information of system info/structure</a:t>
            </a:r>
          </a:p>
          <a:p>
            <a:pPr lvl="1"/>
            <a:r>
              <a:rPr lang="en-US" sz="2000" dirty="0"/>
              <a:t>Easier to change system instructions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131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16FB5-EE44-09E7-2F9D-0DE6D8704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Testing using LLMs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17D8EE4-60DE-897A-55D2-7C72A7F736B7}"/>
              </a:ext>
            </a:extLst>
          </p:cNvPr>
          <p:cNvSpPr/>
          <p:nvPr/>
        </p:nvSpPr>
        <p:spPr>
          <a:xfrm>
            <a:off x="524934" y="1469759"/>
            <a:ext cx="1959184" cy="113682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A9C6E2D-8C41-D727-6C66-EBD92BA7EFE5}"/>
              </a:ext>
            </a:extLst>
          </p:cNvPr>
          <p:cNvSpPr/>
          <p:nvPr/>
        </p:nvSpPr>
        <p:spPr>
          <a:xfrm>
            <a:off x="677334" y="1622159"/>
            <a:ext cx="1959184" cy="113682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49C2649-2B9C-3434-3564-B62BE1F7B48E}"/>
              </a:ext>
            </a:extLst>
          </p:cNvPr>
          <p:cNvSpPr/>
          <p:nvPr/>
        </p:nvSpPr>
        <p:spPr>
          <a:xfrm>
            <a:off x="829734" y="1774559"/>
            <a:ext cx="1959184" cy="113682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Common GPT vulnerabilities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BD85E26-B3E0-29C2-902D-374E0EA59CF4}"/>
              </a:ext>
            </a:extLst>
          </p:cNvPr>
          <p:cNvSpPr/>
          <p:nvPr/>
        </p:nvSpPr>
        <p:spPr>
          <a:xfrm>
            <a:off x="829734" y="4601608"/>
            <a:ext cx="1798319" cy="113682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GPT Generated Attacks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F425E82-60F4-F782-62B9-F4D6A32B4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077" y="3491571"/>
            <a:ext cx="529851" cy="52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C741E132-59E3-C0DF-A270-14E8110D5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369" y="4601608"/>
            <a:ext cx="1254598" cy="125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BF98CF-FB3A-75A1-C4CF-89ABBECA0A4E}"/>
              </a:ext>
            </a:extLst>
          </p:cNvPr>
          <p:cNvSpPr txBox="1"/>
          <p:nvPr/>
        </p:nvSpPr>
        <p:spPr>
          <a:xfrm>
            <a:off x="4072183" y="6000085"/>
            <a:ext cx="1806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LLM Application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0A72E73-EDB1-BB88-7825-405B091FC6A1}"/>
              </a:ext>
            </a:extLst>
          </p:cNvPr>
          <p:cNvSpPr/>
          <p:nvPr/>
        </p:nvSpPr>
        <p:spPr>
          <a:xfrm>
            <a:off x="7323283" y="4601607"/>
            <a:ext cx="1798319" cy="113682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Response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C5D16DC-8A6F-18F7-EA43-56A8CE2D2DA1}"/>
              </a:ext>
            </a:extLst>
          </p:cNvPr>
          <p:cNvSpPr/>
          <p:nvPr/>
        </p:nvSpPr>
        <p:spPr>
          <a:xfrm>
            <a:off x="7323282" y="1622159"/>
            <a:ext cx="1798319" cy="113682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Evaluation justification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0E165FE8-1CCF-BB0A-2AD8-78B96EA1C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715" y="3518969"/>
            <a:ext cx="529851" cy="52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8536BD-FB8B-2825-F0F9-A735F9B046B1}"/>
              </a:ext>
            </a:extLst>
          </p:cNvPr>
          <p:cNvCxnSpPr>
            <a:cxnSpLocks/>
          </p:cNvCxnSpPr>
          <p:nvPr/>
        </p:nvCxnSpPr>
        <p:spPr>
          <a:xfrm>
            <a:off x="1661962" y="3200400"/>
            <a:ext cx="0" cy="11669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81D1587-3502-05A9-2359-1465BBC424EC}"/>
              </a:ext>
            </a:extLst>
          </p:cNvPr>
          <p:cNvCxnSpPr>
            <a:cxnSpLocks/>
          </p:cNvCxnSpPr>
          <p:nvPr/>
        </p:nvCxnSpPr>
        <p:spPr>
          <a:xfrm flipV="1">
            <a:off x="8229600" y="3200400"/>
            <a:ext cx="0" cy="11669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55E76D1-5772-E4F5-44DD-66C8017B3EDB}"/>
              </a:ext>
            </a:extLst>
          </p:cNvPr>
          <p:cNvCxnSpPr>
            <a:cxnSpLocks/>
          </p:cNvCxnSpPr>
          <p:nvPr/>
        </p:nvCxnSpPr>
        <p:spPr>
          <a:xfrm>
            <a:off x="2788920" y="5172499"/>
            <a:ext cx="141812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DD32B65-470F-2856-E171-ECB9E5DF6825}"/>
              </a:ext>
            </a:extLst>
          </p:cNvPr>
          <p:cNvCxnSpPr>
            <a:cxnSpLocks/>
          </p:cNvCxnSpPr>
          <p:nvPr/>
        </p:nvCxnSpPr>
        <p:spPr>
          <a:xfrm>
            <a:off x="5745480" y="5172499"/>
            <a:ext cx="141812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8275EEA-88A1-E306-599C-AAC1D66B4920}"/>
              </a:ext>
            </a:extLst>
          </p:cNvPr>
          <p:cNvSpPr txBox="1"/>
          <p:nvPr/>
        </p:nvSpPr>
        <p:spPr>
          <a:xfrm>
            <a:off x="299150" y="3515003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Prompt</a:t>
            </a:r>
          </a:p>
          <a:p>
            <a:pPr algn="ctr"/>
            <a:r>
              <a:rPr lang="en-US" dirty="0"/>
              <a:t>Generator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478073-A1DB-AF7A-B610-C81285D286F4}"/>
              </a:ext>
            </a:extLst>
          </p:cNvPr>
          <p:cNvSpPr txBox="1"/>
          <p:nvPr/>
        </p:nvSpPr>
        <p:spPr>
          <a:xfrm>
            <a:off x="6916425" y="3571830"/>
            <a:ext cx="1196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Response</a:t>
            </a:r>
          </a:p>
          <a:p>
            <a:pPr algn="ctr"/>
            <a:r>
              <a:rPr lang="en-US" dirty="0"/>
              <a:t>Evaluator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9E47A8-7A96-4CBB-2646-0F1279CEF4A7}"/>
              </a:ext>
            </a:extLst>
          </p:cNvPr>
          <p:cNvSpPr txBox="1"/>
          <p:nvPr/>
        </p:nvSpPr>
        <p:spPr>
          <a:xfrm>
            <a:off x="2411812" y="3645394"/>
            <a:ext cx="1133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Custom LLM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E79013-5173-8652-1081-0D5699C38FA6}"/>
              </a:ext>
            </a:extLst>
          </p:cNvPr>
          <p:cNvSpPr txBox="1"/>
          <p:nvPr/>
        </p:nvSpPr>
        <p:spPr>
          <a:xfrm>
            <a:off x="8937929" y="3688243"/>
            <a:ext cx="1133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Custom LLM 2</a:t>
            </a:r>
          </a:p>
        </p:txBody>
      </p:sp>
    </p:spTree>
    <p:extLst>
      <p:ext uri="{BB962C8B-B14F-4D97-AF65-F5344CB8AC3E}">
        <p14:creationId xmlns:p14="http://schemas.microsoft.com/office/powerpoint/2010/main" val="3755833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8E605-DF12-569F-9E17-F683D979B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2319C-0313-5DA4-16F0-AB4FF8676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Automated testing </a:t>
            </a:r>
            <a:r>
              <a:rPr lang="en-US" dirty="0"/>
              <a:t>of different production ready LLM applications for different use cases in </a:t>
            </a:r>
            <a:r>
              <a:rPr lang="en-US" dirty="0">
                <a:solidFill>
                  <a:srgbClr val="FF0000"/>
                </a:solidFill>
              </a:rPr>
              <a:t>different companies</a:t>
            </a:r>
            <a:r>
              <a:rPr lang="en-US" dirty="0"/>
              <a:t> (Financial firms, University, Industrial…)</a:t>
            </a:r>
          </a:p>
          <a:p>
            <a:r>
              <a:rPr lang="en-US" dirty="0"/>
              <a:t>Tested using the </a:t>
            </a:r>
            <a:r>
              <a:rPr lang="en-US" dirty="0">
                <a:solidFill>
                  <a:srgbClr val="FF0000"/>
                </a:solidFill>
              </a:rPr>
              <a:t>same principals </a:t>
            </a:r>
            <a:r>
              <a:rPr lang="en-US" dirty="0"/>
              <a:t>(jailbreaking…) but </a:t>
            </a:r>
            <a:r>
              <a:rPr lang="en-US" dirty="0">
                <a:solidFill>
                  <a:srgbClr val="FF0000"/>
                </a:solidFill>
              </a:rPr>
              <a:t>customized attacks </a:t>
            </a:r>
            <a:r>
              <a:rPr lang="en-US" dirty="0"/>
              <a:t>for the LLM application target based on its use cases</a:t>
            </a:r>
          </a:p>
        </p:txBody>
      </p:sp>
    </p:spTree>
    <p:extLst>
      <p:ext uri="{BB962C8B-B14F-4D97-AF65-F5344CB8AC3E}">
        <p14:creationId xmlns:p14="http://schemas.microsoft.com/office/powerpoint/2010/main" val="1123170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C681D-5DD5-C407-7D4B-C09617C7D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1899B59-E824-D038-AC1F-CF98B4F6E11F}"/>
              </a:ext>
            </a:extLst>
          </p:cNvPr>
          <p:cNvCxnSpPr>
            <a:cxnSpLocks/>
          </p:cNvCxnSpPr>
          <p:nvPr/>
        </p:nvCxnSpPr>
        <p:spPr>
          <a:xfrm flipV="1">
            <a:off x="2529648" y="1844040"/>
            <a:ext cx="0" cy="37490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9678323-2029-E56B-CFD8-D28B73FD1147}"/>
              </a:ext>
            </a:extLst>
          </p:cNvPr>
          <p:cNvCxnSpPr>
            <a:cxnSpLocks/>
          </p:cNvCxnSpPr>
          <p:nvPr/>
        </p:nvCxnSpPr>
        <p:spPr>
          <a:xfrm>
            <a:off x="2148648" y="5324899"/>
            <a:ext cx="565404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A35CCA6-A91C-CEBE-48A4-9236B509BABC}"/>
              </a:ext>
            </a:extLst>
          </p:cNvPr>
          <p:cNvSpPr txBox="1"/>
          <p:nvPr/>
        </p:nvSpPr>
        <p:spPr>
          <a:xfrm>
            <a:off x="4296635" y="5879068"/>
            <a:ext cx="1358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Meaningful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A0B234-B521-5798-112A-B5D4F07590EB}"/>
              </a:ext>
            </a:extLst>
          </p:cNvPr>
          <p:cNvSpPr txBox="1"/>
          <p:nvPr/>
        </p:nvSpPr>
        <p:spPr>
          <a:xfrm>
            <a:off x="694050" y="3349228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Scalability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23826B26-B708-6D9C-1FB1-64C1565E63B3}"/>
              </a:ext>
            </a:extLst>
          </p:cNvPr>
          <p:cNvSpPr/>
          <p:nvPr/>
        </p:nvSpPr>
        <p:spPr>
          <a:xfrm>
            <a:off x="5273704" y="4734560"/>
            <a:ext cx="151734" cy="19304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60D2A8-3B12-3A08-9C6F-A0DF627AFECD}"/>
              </a:ext>
            </a:extLst>
          </p:cNvPr>
          <p:cNvSpPr txBox="1"/>
          <p:nvPr/>
        </p:nvSpPr>
        <p:spPr>
          <a:xfrm>
            <a:off x="5559322" y="4646415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Human Evals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D308EB78-150E-0887-11CE-B55B570F039B}"/>
              </a:ext>
            </a:extLst>
          </p:cNvPr>
          <p:cNvSpPr/>
          <p:nvPr/>
        </p:nvSpPr>
        <p:spPr>
          <a:xfrm>
            <a:off x="4698987" y="2543293"/>
            <a:ext cx="151734" cy="19304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CC45FE-88D0-C5E3-91FE-D4BC417B05C2}"/>
              </a:ext>
            </a:extLst>
          </p:cNvPr>
          <p:cNvSpPr txBox="1"/>
          <p:nvPr/>
        </p:nvSpPr>
        <p:spPr>
          <a:xfrm>
            <a:off x="5146511" y="2455148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LLM Evals</a:t>
            </a:r>
          </a:p>
        </p:txBody>
      </p:sp>
    </p:spTree>
    <p:extLst>
      <p:ext uri="{BB962C8B-B14F-4D97-AF65-F5344CB8AC3E}">
        <p14:creationId xmlns:p14="http://schemas.microsoft.com/office/powerpoint/2010/main" val="100265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BA052-7981-E066-2D34-BF6DFA5CC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Stereotypes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C291F7-0C1C-FEB6-0E40-B1606A561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8407"/>
            <a:ext cx="12192000" cy="285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63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1781E-6BBA-0EA0-2099-B2951DD89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Hate Speech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FDB915-6D70-DA78-6FDC-F36054619F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9802"/>
          <a:stretch/>
        </p:blipFill>
        <p:spPr>
          <a:xfrm>
            <a:off x="0" y="2796491"/>
            <a:ext cx="12215451" cy="1320800"/>
          </a:xfrm>
        </p:spPr>
      </p:pic>
    </p:spTree>
    <p:extLst>
      <p:ext uri="{BB962C8B-B14F-4D97-AF65-F5344CB8AC3E}">
        <p14:creationId xmlns:p14="http://schemas.microsoft.com/office/powerpoint/2010/main" val="352457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E21AF-E01A-51C1-55F8-D4689BE41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A722C-661E-F329-61C6-10EFAE62F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en-US" dirty="0"/>
              <a:t>Retrieval-Augmented Generation (RAG)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Basic RAG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Sentence-window Retrieval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Auto-merging Retrieval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Evaluation at Scale</a:t>
            </a:r>
          </a:p>
          <a:p>
            <a:pPr marL="400050">
              <a:buFont typeface="+mj-lt"/>
              <a:buAutoNum type="arabicPeriod"/>
            </a:pPr>
            <a:r>
              <a:rPr lang="en-US" dirty="0"/>
              <a:t>Red Teaming LLM Applications</a:t>
            </a:r>
          </a:p>
          <a:p>
            <a:pPr marL="857250" lvl="1" indent="-342900">
              <a:buFont typeface="+mj-lt"/>
              <a:buAutoNum type="alphaLcParenR"/>
            </a:pPr>
            <a:r>
              <a:rPr lang="en-US" dirty="0"/>
              <a:t>LLM Vulnerabilities</a:t>
            </a:r>
          </a:p>
          <a:p>
            <a:pPr marL="857250" lvl="1" indent="-342900">
              <a:buFont typeface="+mj-lt"/>
              <a:buAutoNum type="alphaLcParenR"/>
            </a:pPr>
            <a:r>
              <a:rPr lang="en-US" dirty="0"/>
              <a:t>Evaluation at Scale</a:t>
            </a:r>
          </a:p>
          <a:p>
            <a:pPr marL="857250" lvl="1" indent="-342900">
              <a:buFont typeface="+mj-lt"/>
              <a:buAutoNum type="alphaLcParenR"/>
            </a:pPr>
            <a:r>
              <a:rPr lang="en-US" dirty="0"/>
              <a:t>ChatGPT (GPT-4) Live Demo</a:t>
            </a:r>
          </a:p>
          <a:p>
            <a:pPr marL="857250" lvl="1" indent="-342900">
              <a:buFont typeface="+mj-lt"/>
              <a:buAutoNum type="alphaL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6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C6169-6A5A-A2B8-3276-8334F24E5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Injection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C4CF06-A19E-90EF-4A5F-BCA2B545B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004" y="2805723"/>
            <a:ext cx="11765992" cy="2053577"/>
          </a:xfrm>
        </p:spPr>
      </p:pic>
    </p:spTree>
    <p:extLst>
      <p:ext uri="{BB962C8B-B14F-4D97-AF65-F5344CB8AC3E}">
        <p14:creationId xmlns:p14="http://schemas.microsoft.com/office/powerpoint/2010/main" val="2331915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81A76-E5A2-7702-5AFE-AF54106D9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using ChatGPT (GPT-4)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E6810-F79E-BFD8-963D-12E135F82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the common vulnerabilities we discovered when Red-Teaming our custom LLM application</a:t>
            </a:r>
          </a:p>
        </p:txBody>
      </p:sp>
    </p:spTree>
    <p:extLst>
      <p:ext uri="{BB962C8B-B14F-4D97-AF65-F5344CB8AC3E}">
        <p14:creationId xmlns:p14="http://schemas.microsoft.com/office/powerpoint/2010/main" val="673638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E17712-18FB-ABD0-66A5-D0CAEA595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383" y="0"/>
            <a:ext cx="61592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633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9D9880-E99C-6021-1BBA-C068FE5A3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029" y="0"/>
            <a:ext cx="43059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565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71877-416F-5028-F8BD-814A765A4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Retrieval-Augmented Generation (RAG)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22020-6C28-C0EE-3BFD-C0DAA6304E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82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9335A-8CA7-F4B9-89E8-E4A359321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RAG?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69E785-C9F1-B601-86BF-37BA59F0E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47" y="1282376"/>
            <a:ext cx="8681695" cy="496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314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FFD6F-C3E8-7194-8584-68BD43D50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RAG Evaluation Criteria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C404B48-4725-31B5-E2C8-B95F917CB409}"/>
              </a:ext>
            </a:extLst>
          </p:cNvPr>
          <p:cNvSpPr/>
          <p:nvPr/>
        </p:nvSpPr>
        <p:spPr>
          <a:xfrm>
            <a:off x="1866054" y="4511587"/>
            <a:ext cx="1798319" cy="113682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Query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8230BD9-0955-82D3-3943-7B9A3E33BB75}"/>
              </a:ext>
            </a:extLst>
          </p:cNvPr>
          <p:cNvSpPr/>
          <p:nvPr/>
        </p:nvSpPr>
        <p:spPr>
          <a:xfrm>
            <a:off x="6096000" y="4470948"/>
            <a:ext cx="1798319" cy="113682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RAG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B30BE88-F5F9-FC26-C3C8-D0E79F44E9C7}"/>
              </a:ext>
            </a:extLst>
          </p:cNvPr>
          <p:cNvSpPr/>
          <p:nvPr/>
        </p:nvSpPr>
        <p:spPr>
          <a:xfrm>
            <a:off x="4034502" y="2063846"/>
            <a:ext cx="1882332" cy="113682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Response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41D5838-7731-B227-3013-4E445881B2E7}"/>
              </a:ext>
            </a:extLst>
          </p:cNvPr>
          <p:cNvCxnSpPr/>
          <p:nvPr/>
        </p:nvCxnSpPr>
        <p:spPr>
          <a:xfrm>
            <a:off x="3969828" y="5050579"/>
            <a:ext cx="19972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E24AB0F-9402-8935-3857-83902E76D62C}"/>
              </a:ext>
            </a:extLst>
          </p:cNvPr>
          <p:cNvCxnSpPr>
            <a:cxnSpLocks/>
          </p:cNvCxnSpPr>
          <p:nvPr/>
        </p:nvCxnSpPr>
        <p:spPr>
          <a:xfrm flipH="1" flipV="1">
            <a:off x="6275168" y="2987040"/>
            <a:ext cx="963833" cy="12916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2E188F-1443-A947-E94A-99337E8DC221}"/>
              </a:ext>
            </a:extLst>
          </p:cNvPr>
          <p:cNvCxnSpPr>
            <a:cxnSpLocks/>
          </p:cNvCxnSpPr>
          <p:nvPr/>
        </p:nvCxnSpPr>
        <p:spPr>
          <a:xfrm flipV="1">
            <a:off x="2765213" y="2987040"/>
            <a:ext cx="899160" cy="12916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DA69F40-2F05-38E6-6A43-BBC08AEAF4E7}"/>
              </a:ext>
            </a:extLst>
          </p:cNvPr>
          <p:cNvSpPr txBox="1"/>
          <p:nvPr/>
        </p:nvSpPr>
        <p:spPr>
          <a:xfrm>
            <a:off x="137151" y="3309683"/>
            <a:ext cx="2892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Answer Relevance:</a:t>
            </a:r>
          </a:p>
          <a:p>
            <a:pPr algn="ctr"/>
            <a:r>
              <a:rPr lang="en-US" dirty="0"/>
              <a:t>How good is the response?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3229D6-3FD8-2D91-7B18-2A45597227A7}"/>
              </a:ext>
            </a:extLst>
          </p:cNvPr>
          <p:cNvSpPr txBox="1"/>
          <p:nvPr/>
        </p:nvSpPr>
        <p:spPr>
          <a:xfrm>
            <a:off x="7562363" y="3309682"/>
            <a:ext cx="20249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Groundedness</a:t>
            </a:r>
            <a:r>
              <a:rPr lang="en-US" b="1" dirty="0"/>
              <a:t>:</a:t>
            </a:r>
          </a:p>
          <a:p>
            <a:pPr algn="ctr"/>
            <a:r>
              <a:rPr lang="en-US" dirty="0"/>
              <a:t>Is it based</a:t>
            </a:r>
          </a:p>
          <a:p>
            <a:pPr algn="ctr"/>
            <a:r>
              <a:rPr lang="en-US" dirty="0"/>
              <a:t>On retrieve facts?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1BA31F-C1ED-B628-4E68-71183F3FF440}"/>
              </a:ext>
            </a:extLst>
          </p:cNvPr>
          <p:cNvSpPr txBox="1"/>
          <p:nvPr/>
        </p:nvSpPr>
        <p:spPr>
          <a:xfrm>
            <a:off x="3588227" y="5741221"/>
            <a:ext cx="2815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Context Relevance:</a:t>
            </a:r>
          </a:p>
          <a:p>
            <a:pPr algn="ctr"/>
            <a:r>
              <a:rPr lang="en-US" dirty="0"/>
              <a:t>Is the information useful?</a:t>
            </a:r>
          </a:p>
        </p:txBody>
      </p:sp>
    </p:spTree>
    <p:extLst>
      <p:ext uri="{BB962C8B-B14F-4D97-AF65-F5344CB8AC3E}">
        <p14:creationId xmlns:p14="http://schemas.microsoft.com/office/powerpoint/2010/main" val="1361410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16FB5-EE44-09E7-2F9D-0DE6D8704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LLMs to evaluate LLMs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17D8EE4-60DE-897A-55D2-7C72A7F736B7}"/>
              </a:ext>
            </a:extLst>
          </p:cNvPr>
          <p:cNvSpPr/>
          <p:nvPr/>
        </p:nvSpPr>
        <p:spPr>
          <a:xfrm>
            <a:off x="524934" y="1469759"/>
            <a:ext cx="1798319" cy="113682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A9C6E2D-8C41-D727-6C66-EBD92BA7EFE5}"/>
              </a:ext>
            </a:extLst>
          </p:cNvPr>
          <p:cNvSpPr/>
          <p:nvPr/>
        </p:nvSpPr>
        <p:spPr>
          <a:xfrm>
            <a:off x="677334" y="1622159"/>
            <a:ext cx="1798319" cy="113682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49C2649-2B9C-3434-3564-B62BE1F7B48E}"/>
              </a:ext>
            </a:extLst>
          </p:cNvPr>
          <p:cNvSpPr/>
          <p:nvPr/>
        </p:nvSpPr>
        <p:spPr>
          <a:xfrm>
            <a:off x="829734" y="1774559"/>
            <a:ext cx="1798319" cy="113682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Problem</a:t>
            </a:r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Statement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BD85E26-B3E0-29C2-902D-374E0EA59CF4}"/>
              </a:ext>
            </a:extLst>
          </p:cNvPr>
          <p:cNvSpPr/>
          <p:nvPr/>
        </p:nvSpPr>
        <p:spPr>
          <a:xfrm>
            <a:off x="829734" y="4601608"/>
            <a:ext cx="1798319" cy="113682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GPT Generated Prompts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F425E82-60F4-F782-62B9-F4D6A32B4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077" y="3491571"/>
            <a:ext cx="529851" cy="52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C741E132-59E3-C0DF-A270-14E8110D5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369" y="4601608"/>
            <a:ext cx="1254598" cy="125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BF98CF-FB3A-75A1-C4CF-89ABBECA0A4E}"/>
              </a:ext>
            </a:extLst>
          </p:cNvPr>
          <p:cNvSpPr txBox="1"/>
          <p:nvPr/>
        </p:nvSpPr>
        <p:spPr>
          <a:xfrm>
            <a:off x="4072183" y="6000085"/>
            <a:ext cx="1806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LLM Application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0A72E73-EDB1-BB88-7825-405B091FC6A1}"/>
              </a:ext>
            </a:extLst>
          </p:cNvPr>
          <p:cNvSpPr/>
          <p:nvPr/>
        </p:nvSpPr>
        <p:spPr>
          <a:xfrm>
            <a:off x="7323283" y="4601607"/>
            <a:ext cx="1798319" cy="113682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Answer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C5D16DC-8A6F-18F7-EA43-56A8CE2D2DA1}"/>
              </a:ext>
            </a:extLst>
          </p:cNvPr>
          <p:cNvSpPr/>
          <p:nvPr/>
        </p:nvSpPr>
        <p:spPr>
          <a:xfrm>
            <a:off x="7323282" y="1622159"/>
            <a:ext cx="1798319" cy="113682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Scoring and justification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0E165FE8-1CCF-BB0A-2AD8-78B96EA1C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715" y="3518969"/>
            <a:ext cx="529851" cy="52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8536BD-FB8B-2825-F0F9-A735F9B046B1}"/>
              </a:ext>
            </a:extLst>
          </p:cNvPr>
          <p:cNvCxnSpPr>
            <a:cxnSpLocks/>
          </p:cNvCxnSpPr>
          <p:nvPr/>
        </p:nvCxnSpPr>
        <p:spPr>
          <a:xfrm>
            <a:off x="1661962" y="3200400"/>
            <a:ext cx="0" cy="11669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81D1587-3502-05A9-2359-1465BBC424EC}"/>
              </a:ext>
            </a:extLst>
          </p:cNvPr>
          <p:cNvCxnSpPr>
            <a:cxnSpLocks/>
          </p:cNvCxnSpPr>
          <p:nvPr/>
        </p:nvCxnSpPr>
        <p:spPr>
          <a:xfrm flipV="1">
            <a:off x="8229600" y="3200400"/>
            <a:ext cx="0" cy="11669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55E76D1-5772-E4F5-44DD-66C8017B3EDB}"/>
              </a:ext>
            </a:extLst>
          </p:cNvPr>
          <p:cNvCxnSpPr>
            <a:cxnSpLocks/>
          </p:cNvCxnSpPr>
          <p:nvPr/>
        </p:nvCxnSpPr>
        <p:spPr>
          <a:xfrm>
            <a:off x="2788920" y="5172499"/>
            <a:ext cx="141812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DD32B65-470F-2856-E171-ECB9E5DF6825}"/>
              </a:ext>
            </a:extLst>
          </p:cNvPr>
          <p:cNvCxnSpPr>
            <a:cxnSpLocks/>
          </p:cNvCxnSpPr>
          <p:nvPr/>
        </p:nvCxnSpPr>
        <p:spPr>
          <a:xfrm>
            <a:off x="5745480" y="5172499"/>
            <a:ext cx="141812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8275EEA-88A1-E306-599C-AAC1D66B4920}"/>
              </a:ext>
            </a:extLst>
          </p:cNvPr>
          <p:cNvSpPr txBox="1"/>
          <p:nvPr/>
        </p:nvSpPr>
        <p:spPr>
          <a:xfrm>
            <a:off x="299150" y="3515003"/>
            <a:ext cx="123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Generator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478073-A1DB-AF7A-B610-C81285D286F4}"/>
              </a:ext>
            </a:extLst>
          </p:cNvPr>
          <p:cNvSpPr txBox="1"/>
          <p:nvPr/>
        </p:nvSpPr>
        <p:spPr>
          <a:xfrm>
            <a:off x="6932584" y="3571830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Evaluator</a:t>
            </a:r>
          </a:p>
        </p:txBody>
      </p:sp>
    </p:spTree>
    <p:extLst>
      <p:ext uri="{BB962C8B-B14F-4D97-AF65-F5344CB8AC3E}">
        <p14:creationId xmlns:p14="http://schemas.microsoft.com/office/powerpoint/2010/main" val="634008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AF21A-D35D-E363-38C0-40EE4822F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RAG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2385EA5-67BF-E50B-4BDC-6794DAC26592}"/>
              </a:ext>
            </a:extLst>
          </p:cNvPr>
          <p:cNvSpPr/>
          <p:nvPr/>
        </p:nvSpPr>
        <p:spPr>
          <a:xfrm>
            <a:off x="1094873" y="3293799"/>
            <a:ext cx="3525253" cy="46321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Sentence 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2F349C2-B617-6F1C-529D-F523BFF9D8C0}"/>
              </a:ext>
            </a:extLst>
          </p:cNvPr>
          <p:cNvSpPr/>
          <p:nvPr/>
        </p:nvSpPr>
        <p:spPr>
          <a:xfrm>
            <a:off x="1094872" y="3916603"/>
            <a:ext cx="3525253" cy="46321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Sentence 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F8AAB19-71A1-BCA0-60EA-D10268405B30}"/>
              </a:ext>
            </a:extLst>
          </p:cNvPr>
          <p:cNvSpPr/>
          <p:nvPr/>
        </p:nvSpPr>
        <p:spPr>
          <a:xfrm>
            <a:off x="1094872" y="4560790"/>
            <a:ext cx="3525253" cy="46321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Sentence 3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B966FA3-5AC5-42F5-FED5-922666801488}"/>
              </a:ext>
            </a:extLst>
          </p:cNvPr>
          <p:cNvSpPr/>
          <p:nvPr/>
        </p:nvSpPr>
        <p:spPr>
          <a:xfrm>
            <a:off x="912887" y="2261937"/>
            <a:ext cx="3898232" cy="3986463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12D7B0-20B6-1A89-A082-F0F8926D0EB9}"/>
              </a:ext>
            </a:extLst>
          </p:cNvPr>
          <p:cNvSpPr txBox="1"/>
          <p:nvPr/>
        </p:nvSpPr>
        <p:spPr>
          <a:xfrm>
            <a:off x="2248694" y="1745734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2036EE2-CD1D-E0EC-A312-F791BEED7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057" y="3091694"/>
            <a:ext cx="1962983" cy="1962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BD36414-B762-F8C8-DE76-381D1590D5F6}"/>
              </a:ext>
            </a:extLst>
          </p:cNvPr>
          <p:cNvSpPr/>
          <p:nvPr/>
        </p:nvSpPr>
        <p:spPr>
          <a:xfrm>
            <a:off x="1064794" y="2642693"/>
            <a:ext cx="3525253" cy="46321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F27C45F-DA40-18B7-B466-F6EF72A09860}"/>
              </a:ext>
            </a:extLst>
          </p:cNvPr>
          <p:cNvSpPr/>
          <p:nvPr/>
        </p:nvSpPr>
        <p:spPr>
          <a:xfrm>
            <a:off x="1094872" y="5204977"/>
            <a:ext cx="3525253" cy="46321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DAB846A-FB0E-B289-B217-442884E51DE9}"/>
              </a:ext>
            </a:extLst>
          </p:cNvPr>
          <p:cNvSpPr/>
          <p:nvPr/>
        </p:nvSpPr>
        <p:spPr>
          <a:xfrm>
            <a:off x="770021" y="3826370"/>
            <a:ext cx="4162926" cy="622804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C99A6DF-1E49-F7B2-C3AE-E00B9C841576}"/>
              </a:ext>
            </a:extLst>
          </p:cNvPr>
          <p:cNvCxnSpPr/>
          <p:nvPr/>
        </p:nvCxnSpPr>
        <p:spPr>
          <a:xfrm>
            <a:off x="5281863" y="4148211"/>
            <a:ext cx="19972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2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A94A7-8558-4732-63C2-C22EC7983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Sentence-window retrieval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D4F4E90-4873-00A8-6F7C-EE277C44C058}"/>
              </a:ext>
            </a:extLst>
          </p:cNvPr>
          <p:cNvSpPr/>
          <p:nvPr/>
        </p:nvSpPr>
        <p:spPr>
          <a:xfrm>
            <a:off x="637673" y="3293799"/>
            <a:ext cx="3525253" cy="46321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Sentence 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CBF6A77-DCC7-5A7A-C2D5-3B5D876CE491}"/>
              </a:ext>
            </a:extLst>
          </p:cNvPr>
          <p:cNvSpPr/>
          <p:nvPr/>
        </p:nvSpPr>
        <p:spPr>
          <a:xfrm>
            <a:off x="637672" y="3916603"/>
            <a:ext cx="3525253" cy="46321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Sentence 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5957759-D28C-E159-C46B-49F6E31F7D4A}"/>
              </a:ext>
            </a:extLst>
          </p:cNvPr>
          <p:cNvSpPr/>
          <p:nvPr/>
        </p:nvSpPr>
        <p:spPr>
          <a:xfrm>
            <a:off x="637672" y="4560790"/>
            <a:ext cx="3525253" cy="46321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Sentence 3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C7E6A31-24C3-36C8-4C63-8C954F0F6B4A}"/>
              </a:ext>
            </a:extLst>
          </p:cNvPr>
          <p:cNvSpPr/>
          <p:nvPr/>
        </p:nvSpPr>
        <p:spPr>
          <a:xfrm>
            <a:off x="455687" y="2261937"/>
            <a:ext cx="3898232" cy="3986463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8604E-6298-5435-BD61-27F983FFBD78}"/>
              </a:ext>
            </a:extLst>
          </p:cNvPr>
          <p:cNvSpPr txBox="1"/>
          <p:nvPr/>
        </p:nvSpPr>
        <p:spPr>
          <a:xfrm>
            <a:off x="1791494" y="1745734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682571-7866-4B34-EC0B-BA722439EF0C}"/>
              </a:ext>
            </a:extLst>
          </p:cNvPr>
          <p:cNvSpPr/>
          <p:nvPr/>
        </p:nvSpPr>
        <p:spPr>
          <a:xfrm>
            <a:off x="607594" y="2642693"/>
            <a:ext cx="3525253" cy="46321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ECFBECD-E856-6191-E63D-52D16411FAB8}"/>
              </a:ext>
            </a:extLst>
          </p:cNvPr>
          <p:cNvSpPr/>
          <p:nvPr/>
        </p:nvSpPr>
        <p:spPr>
          <a:xfrm>
            <a:off x="637672" y="5204977"/>
            <a:ext cx="3525253" cy="46321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AB62EC0-94BC-FA32-027A-939C112D2CB0}"/>
              </a:ext>
            </a:extLst>
          </p:cNvPr>
          <p:cNvSpPr/>
          <p:nvPr/>
        </p:nvSpPr>
        <p:spPr>
          <a:xfrm>
            <a:off x="312821" y="3826370"/>
            <a:ext cx="4162926" cy="622804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46FBE3-5FAD-07A2-E608-8C619CCA7D30}"/>
              </a:ext>
            </a:extLst>
          </p:cNvPr>
          <p:cNvCxnSpPr/>
          <p:nvPr/>
        </p:nvCxnSpPr>
        <p:spPr>
          <a:xfrm>
            <a:off x="4724400" y="4136179"/>
            <a:ext cx="19972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3F7C993-7012-983D-1E50-3F0D2985B4D3}"/>
              </a:ext>
            </a:extLst>
          </p:cNvPr>
          <p:cNvSpPr/>
          <p:nvPr/>
        </p:nvSpPr>
        <p:spPr>
          <a:xfrm>
            <a:off x="7152281" y="3293799"/>
            <a:ext cx="3525253" cy="46321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Sentence 1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DB6479F-A39C-E2A2-8AAD-E6B74ABC68EC}"/>
              </a:ext>
            </a:extLst>
          </p:cNvPr>
          <p:cNvSpPr/>
          <p:nvPr/>
        </p:nvSpPr>
        <p:spPr>
          <a:xfrm>
            <a:off x="7152280" y="3916603"/>
            <a:ext cx="3525253" cy="46321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Sentence 2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B4ED3FC-A9AE-6131-ECC6-61D599E8A7B2}"/>
              </a:ext>
            </a:extLst>
          </p:cNvPr>
          <p:cNvSpPr/>
          <p:nvPr/>
        </p:nvSpPr>
        <p:spPr>
          <a:xfrm>
            <a:off x="7152280" y="4560790"/>
            <a:ext cx="3525253" cy="46321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Sentence 3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4C278B2-0616-6D86-45A0-ED6D7EBFFCD2}"/>
              </a:ext>
            </a:extLst>
          </p:cNvPr>
          <p:cNvSpPr/>
          <p:nvPr/>
        </p:nvSpPr>
        <p:spPr>
          <a:xfrm>
            <a:off x="6970295" y="2261937"/>
            <a:ext cx="3898232" cy="3986463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509067-CCE2-D5B2-04C3-736DBA731257}"/>
              </a:ext>
            </a:extLst>
          </p:cNvPr>
          <p:cNvSpPr txBox="1"/>
          <p:nvPr/>
        </p:nvSpPr>
        <p:spPr>
          <a:xfrm>
            <a:off x="8306102" y="1745734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501B7CC-796E-2EFB-2541-F2AE4CED9310}"/>
              </a:ext>
            </a:extLst>
          </p:cNvPr>
          <p:cNvSpPr/>
          <p:nvPr/>
        </p:nvSpPr>
        <p:spPr>
          <a:xfrm>
            <a:off x="7122202" y="2642693"/>
            <a:ext cx="3525253" cy="46321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D76DD40-7CEC-C146-4F8F-0EC84A8B0CE7}"/>
              </a:ext>
            </a:extLst>
          </p:cNvPr>
          <p:cNvSpPr/>
          <p:nvPr/>
        </p:nvSpPr>
        <p:spPr>
          <a:xfrm>
            <a:off x="7152280" y="5204977"/>
            <a:ext cx="3525253" cy="46321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F2F6E69-E36F-2D0D-90EB-C3A282D510AF}"/>
              </a:ext>
            </a:extLst>
          </p:cNvPr>
          <p:cNvSpPr/>
          <p:nvPr/>
        </p:nvSpPr>
        <p:spPr>
          <a:xfrm>
            <a:off x="6833443" y="3184226"/>
            <a:ext cx="4162926" cy="1947315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7067E6-D8C8-F37A-108A-948FC8082456}"/>
              </a:ext>
            </a:extLst>
          </p:cNvPr>
          <p:cNvSpPr txBox="1"/>
          <p:nvPr/>
        </p:nvSpPr>
        <p:spPr>
          <a:xfrm>
            <a:off x="5058935" y="3641704"/>
            <a:ext cx="1302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Windowing</a:t>
            </a:r>
          </a:p>
        </p:txBody>
      </p:sp>
    </p:spTree>
    <p:extLst>
      <p:ext uri="{BB962C8B-B14F-4D97-AF65-F5344CB8AC3E}">
        <p14:creationId xmlns:p14="http://schemas.microsoft.com/office/powerpoint/2010/main" val="223648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 animBg="1"/>
      <p:bldP spid="28" grpId="0" animBg="1"/>
      <p:bldP spid="29" grpId="0" animBg="1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318FC-35EC-4DCF-CEA4-D0219A9CF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71DDBF-9409-1C77-B633-7D025B52C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98" y="1587317"/>
            <a:ext cx="9576754" cy="3683366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03F0339-73B6-BC08-6AD5-3409DC9BA98C}"/>
              </a:ext>
            </a:extLst>
          </p:cNvPr>
          <p:cNvSpPr/>
          <p:nvPr/>
        </p:nvSpPr>
        <p:spPr>
          <a:xfrm>
            <a:off x="5736697" y="1435099"/>
            <a:ext cx="1289333" cy="3987801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67BB8-6FC2-62E1-83FA-9ADFCD51C453}"/>
              </a:ext>
            </a:extLst>
          </p:cNvPr>
          <p:cNvSpPr txBox="1">
            <a:spLocks/>
          </p:cNvSpPr>
          <p:nvPr/>
        </p:nvSpPr>
        <p:spPr>
          <a:xfrm>
            <a:off x="677334" y="5575117"/>
            <a:ext cx="8596668" cy="966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Groundedness</a:t>
            </a:r>
            <a:r>
              <a:rPr lang="en-US" dirty="0">
                <a:solidFill>
                  <a:schemeClr val="tx1"/>
                </a:solidFill>
              </a:rPr>
              <a:t> score </a:t>
            </a:r>
            <a:r>
              <a:rPr lang="en-US" dirty="0">
                <a:solidFill>
                  <a:srgbClr val="FF0000"/>
                </a:solidFill>
              </a:rPr>
              <a:t>highest</a:t>
            </a:r>
            <a:r>
              <a:rPr lang="en-US" dirty="0">
                <a:solidFill>
                  <a:schemeClr val="tx1"/>
                </a:solidFill>
              </a:rPr>
              <a:t> when </a:t>
            </a:r>
            <a:r>
              <a:rPr lang="en-US" dirty="0" err="1">
                <a:solidFill>
                  <a:schemeClr val="tx1"/>
                </a:solidFill>
              </a:rPr>
              <a:t>window_size</a:t>
            </a:r>
            <a:r>
              <a:rPr lang="en-US" dirty="0">
                <a:solidFill>
                  <a:schemeClr val="tx1"/>
                </a:solidFill>
              </a:rPr>
              <a:t> = 3,</a:t>
            </a:r>
          </a:p>
          <a:p>
            <a:r>
              <a:rPr lang="en-US" dirty="0" err="1">
                <a:solidFill>
                  <a:schemeClr val="tx1"/>
                </a:solidFill>
              </a:rPr>
              <a:t>Groundedness</a:t>
            </a:r>
            <a:r>
              <a:rPr lang="en-US" dirty="0">
                <a:solidFill>
                  <a:schemeClr val="tx1"/>
                </a:solidFill>
              </a:rPr>
              <a:t> score </a:t>
            </a:r>
            <a:r>
              <a:rPr lang="en-US" dirty="0" err="1">
                <a:solidFill>
                  <a:schemeClr val="tx1"/>
                </a:solidFill>
              </a:rPr>
              <a:t>decreses</a:t>
            </a:r>
            <a:r>
              <a:rPr lang="en-US" dirty="0">
                <a:solidFill>
                  <a:schemeClr val="tx1"/>
                </a:solidFill>
              </a:rPr>
              <a:t> when </a:t>
            </a:r>
            <a:r>
              <a:rPr lang="en-US" dirty="0" err="1">
                <a:solidFill>
                  <a:schemeClr val="tx1"/>
                </a:solidFill>
              </a:rPr>
              <a:t>window_size</a:t>
            </a:r>
            <a:r>
              <a:rPr lang="en-US" dirty="0">
                <a:solidFill>
                  <a:schemeClr val="tx1"/>
                </a:solidFill>
              </a:rPr>
              <a:t> is increased further</a:t>
            </a:r>
          </a:p>
        </p:txBody>
      </p:sp>
    </p:spTree>
    <p:extLst>
      <p:ext uri="{BB962C8B-B14F-4D97-AF65-F5344CB8AC3E}">
        <p14:creationId xmlns:p14="http://schemas.microsoft.com/office/powerpoint/2010/main" val="361485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381</TotalTime>
  <Words>398</Words>
  <Application>Microsoft Office PowerPoint</Application>
  <PresentationFormat>Widescreen</PresentationFormat>
  <Paragraphs>138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Trebuchet MS</vt:lpstr>
      <vt:lpstr>Wingdings 3</vt:lpstr>
      <vt:lpstr>Facet</vt:lpstr>
      <vt:lpstr>Dynamic Evaluation of RAG and Model Safety in LLM Applications</vt:lpstr>
      <vt:lpstr>Agenda</vt:lpstr>
      <vt:lpstr>Retrieval-Augmented Generation (RAG)</vt:lpstr>
      <vt:lpstr>What is RAG?</vt:lpstr>
      <vt:lpstr>RAG Evaluation Criteria</vt:lpstr>
      <vt:lpstr>Using LLMs to evaluate LLMs</vt:lpstr>
      <vt:lpstr>Basic RAG</vt:lpstr>
      <vt:lpstr>Sentence-window retrieval</vt:lpstr>
      <vt:lpstr>Results</vt:lpstr>
      <vt:lpstr>Auto-merging retrieval</vt:lpstr>
      <vt:lpstr>Results</vt:lpstr>
      <vt:lpstr>LLM Red Teaming</vt:lpstr>
      <vt:lpstr>LLM vulnerabilities </vt:lpstr>
      <vt:lpstr>Red Teaming Techniques</vt:lpstr>
      <vt:lpstr>Automated Testing using LLMs</vt:lpstr>
      <vt:lpstr>Benefits</vt:lpstr>
      <vt:lpstr>Benefits</vt:lpstr>
      <vt:lpstr>Stereotypes example</vt:lpstr>
      <vt:lpstr>Hate Speech</vt:lpstr>
      <vt:lpstr>Prompt Injection</vt:lpstr>
      <vt:lpstr>Demo using ChatGPT (GPT-4)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of RAG and Model Safety in LLM applications</dc:title>
  <dc:creator>wong shang yi</dc:creator>
  <cp:lastModifiedBy>wong shang yi</cp:lastModifiedBy>
  <cp:revision>6</cp:revision>
  <dcterms:created xsi:type="dcterms:W3CDTF">2024-04-14T09:59:31Z</dcterms:created>
  <dcterms:modified xsi:type="dcterms:W3CDTF">2024-04-16T12:54:16Z</dcterms:modified>
</cp:coreProperties>
</file>