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86" autoAdjust="0"/>
  </p:normalViewPr>
  <p:slideViewPr>
    <p:cSldViewPr snapToGrid="0">
      <p:cViewPr varScale="1">
        <p:scale>
          <a:sx n="50" d="100"/>
          <a:sy n="50" d="100"/>
        </p:scale>
        <p:origin x="48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3C9AB-295E-4903-9D41-D656A5CB9F9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BDD87-6314-4CB7-A474-D404E896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a window size of 3,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DD87-6314-4CB7-A474-D404E8967E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42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9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7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0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2B69-8E06-4213-AB4F-7FD8F07A0B84}" type="datetimeFigureOut">
              <a:rPr lang="en-US" smtClean="0"/>
              <a:t>15-Apr-24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E01962-EF4D-4AB6-A105-109AF0CE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8ED-B843-6854-0BE2-2D4DBBB82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Evaluation of RAG and Model Safety in LLM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CAE16-AD0D-DDE8-166C-8288FCE3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Wong Shang Yi, Zhao </a:t>
            </a:r>
            <a:r>
              <a:rPr lang="en-US" dirty="0" err="1"/>
              <a:t>Kangqian</a:t>
            </a:r>
            <a:r>
              <a:rPr lang="en-US" dirty="0"/>
              <a:t>, Zhang Liao</a:t>
            </a:r>
          </a:p>
        </p:txBody>
      </p:sp>
    </p:spTree>
    <p:extLst>
      <p:ext uri="{BB962C8B-B14F-4D97-AF65-F5344CB8AC3E}">
        <p14:creationId xmlns:p14="http://schemas.microsoft.com/office/powerpoint/2010/main" val="217122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877-416F-5028-F8BD-814A765A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Red Teaming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22020-6C28-C0EE-3BFD-C0DAA6304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9F24-FCBD-D312-2267-E5ADAD23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vulnerabilities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90D4-AB6D-CD44-28A8-E7FE6BC6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Bias &amp; stereotypes</a:t>
            </a:r>
          </a:p>
          <a:p>
            <a:pPr lvl="1"/>
            <a:r>
              <a:rPr lang="en-US" dirty="0"/>
              <a:t>Race/Gender stereotypes</a:t>
            </a:r>
          </a:p>
          <a:p>
            <a:pPr>
              <a:buFont typeface="+mj-lt"/>
              <a:buAutoNum type="arabicPeriod"/>
            </a:pPr>
            <a:r>
              <a:rPr lang="en-US" dirty="0"/>
              <a:t>Sensitive Information Disclosure </a:t>
            </a:r>
          </a:p>
          <a:p>
            <a:pPr lvl="1"/>
            <a:r>
              <a:rPr lang="en-US" dirty="0"/>
              <a:t>Personal Data</a:t>
            </a:r>
          </a:p>
          <a:p>
            <a:pPr lvl="1"/>
            <a:r>
              <a:rPr lang="en-US" dirty="0"/>
              <a:t>System Information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Service Disruption</a:t>
            </a:r>
          </a:p>
          <a:p>
            <a:pPr lvl="1"/>
            <a:r>
              <a:rPr lang="en-US" dirty="0"/>
              <a:t>Excessively long prompts</a:t>
            </a:r>
          </a:p>
          <a:p>
            <a:pPr lvl="1"/>
            <a:r>
              <a:rPr lang="en-US" dirty="0"/>
              <a:t>Excessively long response</a:t>
            </a:r>
          </a:p>
          <a:p>
            <a:pPr>
              <a:buFont typeface="+mj-lt"/>
              <a:buAutoNum type="arabicPeriod"/>
            </a:pPr>
            <a:r>
              <a:rPr lang="en-US" dirty="0"/>
              <a:t>Hallucinations</a:t>
            </a:r>
          </a:p>
          <a:p>
            <a:pPr lvl="1"/>
            <a:r>
              <a:rPr lang="en-US" dirty="0"/>
              <a:t>Erroneous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8436-91D5-8FDF-1327-AC85487B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Teaming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D627-F719-532B-931F-E23CE30C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161"/>
            <a:ext cx="8596668" cy="493776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Exploiting text completion</a:t>
            </a:r>
          </a:p>
          <a:p>
            <a:pPr lvl="1"/>
            <a:r>
              <a:rPr lang="en-US" sz="2000" dirty="0"/>
              <a:t>Using biased prompts to guide response</a:t>
            </a:r>
          </a:p>
          <a:p>
            <a:pPr lvl="1"/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400" dirty="0"/>
              <a:t>Jailbreaking (Direct prompt injection)</a:t>
            </a:r>
          </a:p>
          <a:p>
            <a:pPr lvl="1"/>
            <a:r>
              <a:rPr lang="en-US" sz="2000" dirty="0"/>
              <a:t>Directly change system instructions</a:t>
            </a:r>
          </a:p>
          <a:p>
            <a:pPr lvl="1"/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400" dirty="0"/>
              <a:t>Prompt probing</a:t>
            </a:r>
          </a:p>
          <a:p>
            <a:pPr lvl="1"/>
            <a:r>
              <a:rPr lang="en-US" sz="2000" dirty="0"/>
              <a:t>Revealing the system info step by step</a:t>
            </a:r>
          </a:p>
          <a:p>
            <a:pPr lvl="1"/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400" dirty="0"/>
              <a:t>Gray box prompt attacks</a:t>
            </a:r>
          </a:p>
          <a:p>
            <a:pPr lvl="1"/>
            <a:r>
              <a:rPr lang="en-US" sz="2000" dirty="0"/>
              <a:t>With information of system info/structure</a:t>
            </a:r>
          </a:p>
          <a:p>
            <a:pPr lvl="1"/>
            <a:r>
              <a:rPr lang="en-US" sz="2000" dirty="0"/>
              <a:t>Easier to change system instructions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3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1A76-E5A2-7702-5AFE-AF54106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using ChatGPT (GPT-4)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E6810-F79E-BFD8-963D-12E135F82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FB5-EE44-09E7-2F9D-0DE6D870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7D8EE4-60DE-897A-55D2-7C72A7F736B7}"/>
              </a:ext>
            </a:extLst>
          </p:cNvPr>
          <p:cNvSpPr/>
          <p:nvPr/>
        </p:nvSpPr>
        <p:spPr>
          <a:xfrm>
            <a:off x="524934" y="1469759"/>
            <a:ext cx="1959184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9C6E2D-8C41-D727-6C66-EBD92BA7EFE5}"/>
              </a:ext>
            </a:extLst>
          </p:cNvPr>
          <p:cNvSpPr/>
          <p:nvPr/>
        </p:nvSpPr>
        <p:spPr>
          <a:xfrm>
            <a:off x="677334" y="1622159"/>
            <a:ext cx="1959184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C2649-2B9C-3434-3564-B62BE1F7B48E}"/>
              </a:ext>
            </a:extLst>
          </p:cNvPr>
          <p:cNvSpPr/>
          <p:nvPr/>
        </p:nvSpPr>
        <p:spPr>
          <a:xfrm>
            <a:off x="829734" y="1774559"/>
            <a:ext cx="1959184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Common GPT vulnerabilities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D85E26-B3E0-29C2-902D-374E0EA59CF4}"/>
              </a:ext>
            </a:extLst>
          </p:cNvPr>
          <p:cNvSpPr/>
          <p:nvPr/>
        </p:nvSpPr>
        <p:spPr>
          <a:xfrm>
            <a:off x="829734" y="4601608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GPT Generated Attacks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425E82-60F4-F782-62B9-F4D6A32B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77" y="3491571"/>
            <a:ext cx="529851" cy="5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741E132-59E3-C0DF-A270-14E8110D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4601608"/>
            <a:ext cx="1254598" cy="1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BF98CF-FB3A-75A1-C4CF-89ABBECA0A4E}"/>
              </a:ext>
            </a:extLst>
          </p:cNvPr>
          <p:cNvSpPr txBox="1"/>
          <p:nvPr/>
        </p:nvSpPr>
        <p:spPr>
          <a:xfrm>
            <a:off x="4072183" y="6000085"/>
            <a:ext cx="180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 Application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A72E73-EDB1-BB88-7825-405B091FC6A1}"/>
              </a:ext>
            </a:extLst>
          </p:cNvPr>
          <p:cNvSpPr/>
          <p:nvPr/>
        </p:nvSpPr>
        <p:spPr>
          <a:xfrm>
            <a:off x="7323283" y="4601607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5D16DC-8A6F-18F7-EA43-56A8CE2D2DA1}"/>
              </a:ext>
            </a:extLst>
          </p:cNvPr>
          <p:cNvSpPr/>
          <p:nvPr/>
        </p:nvSpPr>
        <p:spPr>
          <a:xfrm>
            <a:off x="7323282" y="16221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Evaluation justification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E165FE8-1CCF-BB0A-2AD8-78B96EA1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15" y="3518969"/>
            <a:ext cx="529851" cy="5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8536BD-FB8B-2825-F0F9-A735F9B046B1}"/>
              </a:ext>
            </a:extLst>
          </p:cNvPr>
          <p:cNvCxnSpPr>
            <a:cxnSpLocks/>
          </p:cNvCxnSpPr>
          <p:nvPr/>
        </p:nvCxnSpPr>
        <p:spPr>
          <a:xfrm>
            <a:off x="1661962" y="3200400"/>
            <a:ext cx="0" cy="1166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1D1587-3502-05A9-2359-1465BBC424EC}"/>
              </a:ext>
            </a:extLst>
          </p:cNvPr>
          <p:cNvCxnSpPr>
            <a:cxnSpLocks/>
          </p:cNvCxnSpPr>
          <p:nvPr/>
        </p:nvCxnSpPr>
        <p:spPr>
          <a:xfrm flipV="1">
            <a:off x="8229600" y="3200400"/>
            <a:ext cx="0" cy="1166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5E76D1-5772-E4F5-44DD-66C8017B3EDB}"/>
              </a:ext>
            </a:extLst>
          </p:cNvPr>
          <p:cNvCxnSpPr>
            <a:cxnSpLocks/>
          </p:cNvCxnSpPr>
          <p:nvPr/>
        </p:nvCxnSpPr>
        <p:spPr>
          <a:xfrm>
            <a:off x="2788920" y="5172499"/>
            <a:ext cx="1418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D32B65-470F-2856-E171-ECB9E5DF6825}"/>
              </a:ext>
            </a:extLst>
          </p:cNvPr>
          <p:cNvCxnSpPr>
            <a:cxnSpLocks/>
          </p:cNvCxnSpPr>
          <p:nvPr/>
        </p:nvCxnSpPr>
        <p:spPr>
          <a:xfrm>
            <a:off x="5745480" y="5172499"/>
            <a:ext cx="1418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275EEA-88A1-E306-599C-AAC1D66B4920}"/>
              </a:ext>
            </a:extLst>
          </p:cNvPr>
          <p:cNvSpPr txBox="1"/>
          <p:nvPr/>
        </p:nvSpPr>
        <p:spPr>
          <a:xfrm>
            <a:off x="299150" y="3515003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478073-A1DB-AF7A-B610-C81285D286F4}"/>
              </a:ext>
            </a:extLst>
          </p:cNvPr>
          <p:cNvSpPr txBox="1"/>
          <p:nvPr/>
        </p:nvSpPr>
        <p:spPr>
          <a:xfrm>
            <a:off x="6932584" y="357183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Evaluator</a:t>
            </a:r>
          </a:p>
        </p:txBody>
      </p:sp>
    </p:spTree>
    <p:extLst>
      <p:ext uri="{BB962C8B-B14F-4D97-AF65-F5344CB8AC3E}">
        <p14:creationId xmlns:p14="http://schemas.microsoft.com/office/powerpoint/2010/main" val="375583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681D-5DD5-C407-7D4B-C09617C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899B59-E824-D038-AC1F-CF98B4F6E11F}"/>
              </a:ext>
            </a:extLst>
          </p:cNvPr>
          <p:cNvCxnSpPr>
            <a:cxnSpLocks/>
          </p:cNvCxnSpPr>
          <p:nvPr/>
        </p:nvCxnSpPr>
        <p:spPr>
          <a:xfrm flipV="1">
            <a:off x="2529648" y="1844040"/>
            <a:ext cx="0" cy="3749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678323-2029-E56B-CFD8-D28B73FD1147}"/>
              </a:ext>
            </a:extLst>
          </p:cNvPr>
          <p:cNvCxnSpPr>
            <a:cxnSpLocks/>
          </p:cNvCxnSpPr>
          <p:nvPr/>
        </p:nvCxnSpPr>
        <p:spPr>
          <a:xfrm>
            <a:off x="2148648" y="5324899"/>
            <a:ext cx="5654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35CCA6-A91C-CEBE-48A4-9236B509BABC}"/>
              </a:ext>
            </a:extLst>
          </p:cNvPr>
          <p:cNvSpPr txBox="1"/>
          <p:nvPr/>
        </p:nvSpPr>
        <p:spPr>
          <a:xfrm>
            <a:off x="4296635" y="5879068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Meaningful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0B234-B521-5798-112A-B5D4F07590EB}"/>
              </a:ext>
            </a:extLst>
          </p:cNvPr>
          <p:cNvSpPr txBox="1"/>
          <p:nvPr/>
        </p:nvSpPr>
        <p:spPr>
          <a:xfrm>
            <a:off x="694050" y="334922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Scalability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3826B26-B708-6D9C-1FB1-64C1565E63B3}"/>
              </a:ext>
            </a:extLst>
          </p:cNvPr>
          <p:cNvSpPr/>
          <p:nvPr/>
        </p:nvSpPr>
        <p:spPr>
          <a:xfrm>
            <a:off x="5273704" y="4734560"/>
            <a:ext cx="151734" cy="1930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0D2A8-3B12-3A08-9C6F-A0DF627AFECD}"/>
              </a:ext>
            </a:extLst>
          </p:cNvPr>
          <p:cNvSpPr txBox="1"/>
          <p:nvPr/>
        </p:nvSpPr>
        <p:spPr>
          <a:xfrm>
            <a:off x="5559322" y="464641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Human Evals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08EB78-150E-0887-11CE-B55B570F039B}"/>
              </a:ext>
            </a:extLst>
          </p:cNvPr>
          <p:cNvSpPr/>
          <p:nvPr/>
        </p:nvSpPr>
        <p:spPr>
          <a:xfrm>
            <a:off x="4698987" y="2543293"/>
            <a:ext cx="151734" cy="1930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C45FE-88D0-C5E3-91FE-D4BC417B05C2}"/>
              </a:ext>
            </a:extLst>
          </p:cNvPr>
          <p:cNvSpPr txBox="1"/>
          <p:nvPr/>
        </p:nvSpPr>
        <p:spPr>
          <a:xfrm>
            <a:off x="5146511" y="24551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LLM Evals</a:t>
            </a:r>
          </a:p>
        </p:txBody>
      </p:sp>
    </p:spTree>
    <p:extLst>
      <p:ext uri="{BB962C8B-B14F-4D97-AF65-F5344CB8AC3E}">
        <p14:creationId xmlns:p14="http://schemas.microsoft.com/office/powerpoint/2010/main" val="10026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21AF-E01A-51C1-55F8-D4689BE4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722C-661E-F329-61C6-10EFAE62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Retrieval-Augmented Generation (RAG)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Basic RAG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Sentence-window Retrieval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Auto-merging Retrieval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Evaluation at Scale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Red Teaming LLM Applications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/>
              <a:t>LLM Vulnerabilities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/>
              <a:t>Evaluation at Scale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/>
              <a:t>ChatGPT (GPT-4) Live Demo</a:t>
            </a:r>
          </a:p>
          <a:p>
            <a:pPr marL="857250" lvl="1" indent="-3429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877-416F-5028-F8BD-814A765A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22020-6C28-C0EE-3BFD-C0DAA6304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335A-8CA7-F4B9-89E8-E4A35932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9E785-C9F1-B601-86BF-37BA59F0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7" y="1282376"/>
            <a:ext cx="8681695" cy="49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21A-D35D-E363-38C0-40EE4822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RAG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85EA5-67BF-E50B-4BDC-6794DAC26592}"/>
              </a:ext>
            </a:extLst>
          </p:cNvPr>
          <p:cNvSpPr/>
          <p:nvPr/>
        </p:nvSpPr>
        <p:spPr>
          <a:xfrm>
            <a:off x="1094873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349C2-B617-6F1C-529D-F523BFF9D8C0}"/>
              </a:ext>
            </a:extLst>
          </p:cNvPr>
          <p:cNvSpPr/>
          <p:nvPr/>
        </p:nvSpPr>
        <p:spPr>
          <a:xfrm>
            <a:off x="1094872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8AAB19-71A1-BCA0-60EA-D10268405B30}"/>
              </a:ext>
            </a:extLst>
          </p:cNvPr>
          <p:cNvSpPr/>
          <p:nvPr/>
        </p:nvSpPr>
        <p:spPr>
          <a:xfrm>
            <a:off x="1094872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966FA3-5AC5-42F5-FED5-922666801488}"/>
              </a:ext>
            </a:extLst>
          </p:cNvPr>
          <p:cNvSpPr/>
          <p:nvPr/>
        </p:nvSpPr>
        <p:spPr>
          <a:xfrm>
            <a:off x="912887" y="2261937"/>
            <a:ext cx="3898232" cy="39864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2D7B0-20B6-1A89-A082-F0F8926D0EB9}"/>
              </a:ext>
            </a:extLst>
          </p:cNvPr>
          <p:cNvSpPr txBox="1"/>
          <p:nvPr/>
        </p:nvSpPr>
        <p:spPr>
          <a:xfrm>
            <a:off x="2248694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036EE2-CD1D-E0EC-A312-F791BEED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57" y="3091694"/>
            <a:ext cx="1962983" cy="19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D36414-B762-F8C8-DE76-381D1590D5F6}"/>
              </a:ext>
            </a:extLst>
          </p:cNvPr>
          <p:cNvSpPr/>
          <p:nvPr/>
        </p:nvSpPr>
        <p:spPr>
          <a:xfrm>
            <a:off x="1064794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27C45F-DA40-18B7-B466-F6EF72A09860}"/>
              </a:ext>
            </a:extLst>
          </p:cNvPr>
          <p:cNvSpPr/>
          <p:nvPr/>
        </p:nvSpPr>
        <p:spPr>
          <a:xfrm>
            <a:off x="1094872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AB846A-FB0E-B289-B217-442884E51DE9}"/>
              </a:ext>
            </a:extLst>
          </p:cNvPr>
          <p:cNvSpPr/>
          <p:nvPr/>
        </p:nvSpPr>
        <p:spPr>
          <a:xfrm>
            <a:off x="770021" y="3826370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99A6DF-1E49-F7B2-C3AE-E00B9C841576}"/>
              </a:ext>
            </a:extLst>
          </p:cNvPr>
          <p:cNvCxnSpPr/>
          <p:nvPr/>
        </p:nvCxnSpPr>
        <p:spPr>
          <a:xfrm>
            <a:off x="5281863" y="4148211"/>
            <a:ext cx="199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94A7-8558-4732-63C2-C22EC798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Sentence-window retrieval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4F4E90-4873-00A8-6F7C-EE277C44C058}"/>
              </a:ext>
            </a:extLst>
          </p:cNvPr>
          <p:cNvSpPr/>
          <p:nvPr/>
        </p:nvSpPr>
        <p:spPr>
          <a:xfrm>
            <a:off x="637673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BF6A77-DCC7-5A7A-C2D5-3B5D876CE491}"/>
              </a:ext>
            </a:extLst>
          </p:cNvPr>
          <p:cNvSpPr/>
          <p:nvPr/>
        </p:nvSpPr>
        <p:spPr>
          <a:xfrm>
            <a:off x="637672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957759-D28C-E159-C46B-49F6E31F7D4A}"/>
              </a:ext>
            </a:extLst>
          </p:cNvPr>
          <p:cNvSpPr/>
          <p:nvPr/>
        </p:nvSpPr>
        <p:spPr>
          <a:xfrm>
            <a:off x="637672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7E6A31-24C3-36C8-4C63-8C954F0F6B4A}"/>
              </a:ext>
            </a:extLst>
          </p:cNvPr>
          <p:cNvSpPr/>
          <p:nvPr/>
        </p:nvSpPr>
        <p:spPr>
          <a:xfrm>
            <a:off x="455687" y="2261937"/>
            <a:ext cx="3898232" cy="39864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604E-6298-5435-BD61-27F983FFBD78}"/>
              </a:ext>
            </a:extLst>
          </p:cNvPr>
          <p:cNvSpPr txBox="1"/>
          <p:nvPr/>
        </p:nvSpPr>
        <p:spPr>
          <a:xfrm>
            <a:off x="1791494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82571-7866-4B34-EC0B-BA722439EF0C}"/>
              </a:ext>
            </a:extLst>
          </p:cNvPr>
          <p:cNvSpPr/>
          <p:nvPr/>
        </p:nvSpPr>
        <p:spPr>
          <a:xfrm>
            <a:off x="607594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CFBECD-E856-6191-E63D-52D16411FAB8}"/>
              </a:ext>
            </a:extLst>
          </p:cNvPr>
          <p:cNvSpPr/>
          <p:nvPr/>
        </p:nvSpPr>
        <p:spPr>
          <a:xfrm>
            <a:off x="637672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B62EC0-94BC-FA32-027A-939C112D2CB0}"/>
              </a:ext>
            </a:extLst>
          </p:cNvPr>
          <p:cNvSpPr/>
          <p:nvPr/>
        </p:nvSpPr>
        <p:spPr>
          <a:xfrm>
            <a:off x="312821" y="3826370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46FBE3-5FAD-07A2-E608-8C619CCA7D30}"/>
              </a:ext>
            </a:extLst>
          </p:cNvPr>
          <p:cNvCxnSpPr/>
          <p:nvPr/>
        </p:nvCxnSpPr>
        <p:spPr>
          <a:xfrm>
            <a:off x="4724400" y="4136179"/>
            <a:ext cx="199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F7C993-7012-983D-1E50-3F0D2985B4D3}"/>
              </a:ext>
            </a:extLst>
          </p:cNvPr>
          <p:cNvSpPr/>
          <p:nvPr/>
        </p:nvSpPr>
        <p:spPr>
          <a:xfrm>
            <a:off x="7152281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B6479F-A39C-E2A2-8AAD-E6B74ABC68EC}"/>
              </a:ext>
            </a:extLst>
          </p:cNvPr>
          <p:cNvSpPr/>
          <p:nvPr/>
        </p:nvSpPr>
        <p:spPr>
          <a:xfrm>
            <a:off x="7152280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4ED3FC-A9AE-6131-ECC6-61D599E8A7B2}"/>
              </a:ext>
            </a:extLst>
          </p:cNvPr>
          <p:cNvSpPr/>
          <p:nvPr/>
        </p:nvSpPr>
        <p:spPr>
          <a:xfrm>
            <a:off x="7152280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Sentence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C278B2-0616-6D86-45A0-ED6D7EBFFCD2}"/>
              </a:ext>
            </a:extLst>
          </p:cNvPr>
          <p:cNvSpPr/>
          <p:nvPr/>
        </p:nvSpPr>
        <p:spPr>
          <a:xfrm>
            <a:off x="6970295" y="2261937"/>
            <a:ext cx="3898232" cy="39864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09067-CCE2-D5B2-04C3-736DBA731257}"/>
              </a:ext>
            </a:extLst>
          </p:cNvPr>
          <p:cNvSpPr txBox="1"/>
          <p:nvPr/>
        </p:nvSpPr>
        <p:spPr>
          <a:xfrm>
            <a:off x="8306102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01B7CC-796E-2EFB-2541-F2AE4CED9310}"/>
              </a:ext>
            </a:extLst>
          </p:cNvPr>
          <p:cNvSpPr/>
          <p:nvPr/>
        </p:nvSpPr>
        <p:spPr>
          <a:xfrm>
            <a:off x="7122202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76DD40-7CEC-C146-4F8F-0EC84A8B0CE7}"/>
              </a:ext>
            </a:extLst>
          </p:cNvPr>
          <p:cNvSpPr/>
          <p:nvPr/>
        </p:nvSpPr>
        <p:spPr>
          <a:xfrm>
            <a:off x="7152280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2F6E69-E36F-2D0D-90EB-C3A282D510AF}"/>
              </a:ext>
            </a:extLst>
          </p:cNvPr>
          <p:cNvSpPr/>
          <p:nvPr/>
        </p:nvSpPr>
        <p:spPr>
          <a:xfrm>
            <a:off x="6833443" y="3184226"/>
            <a:ext cx="4162926" cy="1947315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7067E6-D8C8-F37A-108A-948FC8082456}"/>
              </a:ext>
            </a:extLst>
          </p:cNvPr>
          <p:cNvSpPr txBox="1"/>
          <p:nvPr/>
        </p:nvSpPr>
        <p:spPr>
          <a:xfrm>
            <a:off x="5058935" y="3641704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Windowing</a:t>
            </a:r>
          </a:p>
        </p:txBody>
      </p:sp>
    </p:spTree>
    <p:extLst>
      <p:ext uri="{BB962C8B-B14F-4D97-AF65-F5344CB8AC3E}">
        <p14:creationId xmlns:p14="http://schemas.microsoft.com/office/powerpoint/2010/main" val="22364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5679-27DA-9251-670D-1481AAA8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Auto-merging retrieval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F1D8ED-0EF1-BFC6-7EA6-23CED55ED097}"/>
              </a:ext>
            </a:extLst>
          </p:cNvPr>
          <p:cNvSpPr/>
          <p:nvPr/>
        </p:nvSpPr>
        <p:spPr>
          <a:xfrm>
            <a:off x="637673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1BD57E-198D-DBD4-971D-8D0547921830}"/>
              </a:ext>
            </a:extLst>
          </p:cNvPr>
          <p:cNvSpPr/>
          <p:nvPr/>
        </p:nvSpPr>
        <p:spPr>
          <a:xfrm>
            <a:off x="637672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6D7C61-AF30-DD02-BFB1-C9AE1B004BFA}"/>
              </a:ext>
            </a:extLst>
          </p:cNvPr>
          <p:cNvSpPr/>
          <p:nvPr/>
        </p:nvSpPr>
        <p:spPr>
          <a:xfrm>
            <a:off x="637672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7F3CFF-A0D9-A235-6398-D6BD8F4B53EA}"/>
              </a:ext>
            </a:extLst>
          </p:cNvPr>
          <p:cNvSpPr/>
          <p:nvPr/>
        </p:nvSpPr>
        <p:spPr>
          <a:xfrm>
            <a:off x="455687" y="2261937"/>
            <a:ext cx="3898232" cy="43433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41330-EEB9-4A93-A7A9-CE356C4FB71C}"/>
              </a:ext>
            </a:extLst>
          </p:cNvPr>
          <p:cNvSpPr txBox="1"/>
          <p:nvPr/>
        </p:nvSpPr>
        <p:spPr>
          <a:xfrm>
            <a:off x="1791494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EF92CF-E35D-A50A-5416-0FA4F8B52FA6}"/>
              </a:ext>
            </a:extLst>
          </p:cNvPr>
          <p:cNvSpPr/>
          <p:nvPr/>
        </p:nvSpPr>
        <p:spPr>
          <a:xfrm>
            <a:off x="607594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65614A-ED7E-ACED-EB27-39EE1A5D2E10}"/>
              </a:ext>
            </a:extLst>
          </p:cNvPr>
          <p:cNvSpPr/>
          <p:nvPr/>
        </p:nvSpPr>
        <p:spPr>
          <a:xfrm>
            <a:off x="637672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00F543-628B-C452-F125-2684110BE73F}"/>
              </a:ext>
            </a:extLst>
          </p:cNvPr>
          <p:cNvSpPr/>
          <p:nvPr/>
        </p:nvSpPr>
        <p:spPr>
          <a:xfrm>
            <a:off x="288757" y="3215063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79D1A-CCB9-F178-D407-A7A501DCEC94}"/>
              </a:ext>
            </a:extLst>
          </p:cNvPr>
          <p:cNvCxnSpPr/>
          <p:nvPr/>
        </p:nvCxnSpPr>
        <p:spPr>
          <a:xfrm>
            <a:off x="4724400" y="4136179"/>
            <a:ext cx="199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2B0DA0-93DB-953F-6047-06C9069E08CB}"/>
              </a:ext>
            </a:extLst>
          </p:cNvPr>
          <p:cNvSpPr txBox="1"/>
          <p:nvPr/>
        </p:nvSpPr>
        <p:spPr>
          <a:xfrm>
            <a:off x="4801035" y="357235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Auto-merging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9EE2931-ECFF-00BA-BF16-BBCDBF7134B6}"/>
              </a:ext>
            </a:extLst>
          </p:cNvPr>
          <p:cNvSpPr/>
          <p:nvPr/>
        </p:nvSpPr>
        <p:spPr>
          <a:xfrm>
            <a:off x="637672" y="5849164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0D43BA-560D-30AC-6DFC-823DFE3295D4}"/>
              </a:ext>
            </a:extLst>
          </p:cNvPr>
          <p:cNvSpPr/>
          <p:nvPr/>
        </p:nvSpPr>
        <p:spPr>
          <a:xfrm>
            <a:off x="288757" y="4460841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8CD50B-85A7-B781-5D27-775845CFB3D3}"/>
              </a:ext>
            </a:extLst>
          </p:cNvPr>
          <p:cNvSpPr/>
          <p:nvPr/>
        </p:nvSpPr>
        <p:spPr>
          <a:xfrm>
            <a:off x="318835" y="5155002"/>
            <a:ext cx="4162926" cy="6228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F1175E-579D-26FC-E3E1-66A1CAF3C425}"/>
              </a:ext>
            </a:extLst>
          </p:cNvPr>
          <p:cNvSpPr/>
          <p:nvPr/>
        </p:nvSpPr>
        <p:spPr>
          <a:xfrm>
            <a:off x="7176345" y="3293799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3D5D072-EABA-9B20-C40B-CB3F2C21A59D}"/>
              </a:ext>
            </a:extLst>
          </p:cNvPr>
          <p:cNvSpPr/>
          <p:nvPr/>
        </p:nvSpPr>
        <p:spPr>
          <a:xfrm>
            <a:off x="7176344" y="391660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3C169A-A1EF-4243-4111-4F9C5B327E01}"/>
              </a:ext>
            </a:extLst>
          </p:cNvPr>
          <p:cNvSpPr/>
          <p:nvPr/>
        </p:nvSpPr>
        <p:spPr>
          <a:xfrm>
            <a:off x="7176344" y="4560790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44D328-BCBE-F941-6C21-E475E7C6066E}"/>
              </a:ext>
            </a:extLst>
          </p:cNvPr>
          <p:cNvSpPr/>
          <p:nvPr/>
        </p:nvSpPr>
        <p:spPr>
          <a:xfrm>
            <a:off x="6994359" y="2261937"/>
            <a:ext cx="3898232" cy="43433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50ECD5-397C-85DD-12B3-8ABC6B97D53F}"/>
              </a:ext>
            </a:extLst>
          </p:cNvPr>
          <p:cNvSpPr txBox="1"/>
          <p:nvPr/>
        </p:nvSpPr>
        <p:spPr>
          <a:xfrm>
            <a:off x="8330166" y="174573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1277740-AA91-16E7-2A54-C258D41913E1}"/>
              </a:ext>
            </a:extLst>
          </p:cNvPr>
          <p:cNvSpPr/>
          <p:nvPr/>
        </p:nvSpPr>
        <p:spPr>
          <a:xfrm>
            <a:off x="7146266" y="2642693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F5F9FC4-E92D-C1DB-E03A-ABB061B76C08}"/>
              </a:ext>
            </a:extLst>
          </p:cNvPr>
          <p:cNvSpPr/>
          <p:nvPr/>
        </p:nvSpPr>
        <p:spPr>
          <a:xfrm>
            <a:off x="7176344" y="5204977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 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096DEAF-EF76-B304-75DB-165874935027}"/>
              </a:ext>
            </a:extLst>
          </p:cNvPr>
          <p:cNvSpPr/>
          <p:nvPr/>
        </p:nvSpPr>
        <p:spPr>
          <a:xfrm>
            <a:off x="6827429" y="3215062"/>
            <a:ext cx="4162926" cy="2529543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98362A8-99D6-8DFB-D354-14389C16FD7A}"/>
              </a:ext>
            </a:extLst>
          </p:cNvPr>
          <p:cNvSpPr/>
          <p:nvPr/>
        </p:nvSpPr>
        <p:spPr>
          <a:xfrm>
            <a:off x="7176344" y="5849164"/>
            <a:ext cx="3525253" cy="4632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63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/>
      <p:bldP spid="31" grpId="0" animBg="1"/>
      <p:bldP spid="32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FD6F-C3E8-7194-8584-68BD43D5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Evaluation Criteria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404B48-4725-31B5-E2C8-B95F917CB409}"/>
              </a:ext>
            </a:extLst>
          </p:cNvPr>
          <p:cNvSpPr/>
          <p:nvPr/>
        </p:nvSpPr>
        <p:spPr>
          <a:xfrm>
            <a:off x="1866054" y="4511587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230BD9-0955-82D3-3943-7B9A3E33BB75}"/>
              </a:ext>
            </a:extLst>
          </p:cNvPr>
          <p:cNvSpPr/>
          <p:nvPr/>
        </p:nvSpPr>
        <p:spPr>
          <a:xfrm>
            <a:off x="6096000" y="4470948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RAG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30BE88-F5F9-FC26-C3C8-D0E79F44E9C7}"/>
              </a:ext>
            </a:extLst>
          </p:cNvPr>
          <p:cNvSpPr/>
          <p:nvPr/>
        </p:nvSpPr>
        <p:spPr>
          <a:xfrm>
            <a:off x="4034502" y="2063846"/>
            <a:ext cx="1882332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1D5838-7731-B227-3013-4E445881B2E7}"/>
              </a:ext>
            </a:extLst>
          </p:cNvPr>
          <p:cNvCxnSpPr/>
          <p:nvPr/>
        </p:nvCxnSpPr>
        <p:spPr>
          <a:xfrm>
            <a:off x="3969828" y="5050579"/>
            <a:ext cx="1997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4AB0F-9402-8935-3857-83902E76D62C}"/>
              </a:ext>
            </a:extLst>
          </p:cNvPr>
          <p:cNvCxnSpPr>
            <a:cxnSpLocks/>
          </p:cNvCxnSpPr>
          <p:nvPr/>
        </p:nvCxnSpPr>
        <p:spPr>
          <a:xfrm flipH="1" flipV="1">
            <a:off x="6275168" y="2987040"/>
            <a:ext cx="963833" cy="1291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E188F-1443-A947-E94A-99337E8DC221}"/>
              </a:ext>
            </a:extLst>
          </p:cNvPr>
          <p:cNvCxnSpPr>
            <a:cxnSpLocks/>
          </p:cNvCxnSpPr>
          <p:nvPr/>
        </p:nvCxnSpPr>
        <p:spPr>
          <a:xfrm flipV="1">
            <a:off x="2765213" y="2987040"/>
            <a:ext cx="899160" cy="1291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A69F40-2F05-38E6-6A43-BBC08AEAF4E7}"/>
              </a:ext>
            </a:extLst>
          </p:cNvPr>
          <p:cNvSpPr txBox="1"/>
          <p:nvPr/>
        </p:nvSpPr>
        <p:spPr>
          <a:xfrm>
            <a:off x="137151" y="3309683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Answer Relevance:</a:t>
            </a:r>
          </a:p>
          <a:p>
            <a:pPr algn="ctr"/>
            <a:r>
              <a:rPr lang="en-US" dirty="0"/>
              <a:t>How good is the response?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3229D6-3FD8-2D91-7B18-2A45597227A7}"/>
              </a:ext>
            </a:extLst>
          </p:cNvPr>
          <p:cNvSpPr txBox="1"/>
          <p:nvPr/>
        </p:nvSpPr>
        <p:spPr>
          <a:xfrm>
            <a:off x="7562363" y="3309682"/>
            <a:ext cx="2024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Groundedness</a:t>
            </a:r>
            <a:r>
              <a:rPr lang="en-US" b="1" dirty="0"/>
              <a:t>:</a:t>
            </a:r>
          </a:p>
          <a:p>
            <a:pPr algn="ctr"/>
            <a:r>
              <a:rPr lang="en-US" dirty="0"/>
              <a:t>Is it based</a:t>
            </a:r>
          </a:p>
          <a:p>
            <a:pPr algn="ctr"/>
            <a:r>
              <a:rPr lang="en-US" dirty="0"/>
              <a:t>On retrieve facts?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BA31F-C1ED-B628-4E68-71183F3FF440}"/>
              </a:ext>
            </a:extLst>
          </p:cNvPr>
          <p:cNvSpPr txBox="1"/>
          <p:nvPr/>
        </p:nvSpPr>
        <p:spPr>
          <a:xfrm>
            <a:off x="3588227" y="5741221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Context Relevance:</a:t>
            </a:r>
          </a:p>
          <a:p>
            <a:pPr algn="ctr"/>
            <a:r>
              <a:rPr lang="en-US" dirty="0"/>
              <a:t>Is the information useful?</a:t>
            </a:r>
          </a:p>
        </p:txBody>
      </p:sp>
    </p:spTree>
    <p:extLst>
      <p:ext uri="{BB962C8B-B14F-4D97-AF65-F5344CB8AC3E}">
        <p14:creationId xmlns:p14="http://schemas.microsoft.com/office/powerpoint/2010/main" val="136141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FB5-EE44-09E7-2F9D-0DE6D870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LLMs to evaluate LLMs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7D8EE4-60DE-897A-55D2-7C72A7F736B7}"/>
              </a:ext>
            </a:extLst>
          </p:cNvPr>
          <p:cNvSpPr/>
          <p:nvPr/>
        </p:nvSpPr>
        <p:spPr>
          <a:xfrm>
            <a:off x="524934" y="14697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9C6E2D-8C41-D727-6C66-EBD92BA7EFE5}"/>
              </a:ext>
            </a:extLst>
          </p:cNvPr>
          <p:cNvSpPr/>
          <p:nvPr/>
        </p:nvSpPr>
        <p:spPr>
          <a:xfrm>
            <a:off x="677334" y="16221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C2649-2B9C-3434-3564-B62BE1F7B48E}"/>
              </a:ext>
            </a:extLst>
          </p:cNvPr>
          <p:cNvSpPr/>
          <p:nvPr/>
        </p:nvSpPr>
        <p:spPr>
          <a:xfrm>
            <a:off x="829734" y="17745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D85E26-B3E0-29C2-902D-374E0EA59CF4}"/>
              </a:ext>
            </a:extLst>
          </p:cNvPr>
          <p:cNvSpPr/>
          <p:nvPr/>
        </p:nvSpPr>
        <p:spPr>
          <a:xfrm>
            <a:off x="829734" y="4601608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GPT Generated Prompts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425E82-60F4-F782-62B9-F4D6A32B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77" y="3491571"/>
            <a:ext cx="529851" cy="5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741E132-59E3-C0DF-A270-14E8110D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4601608"/>
            <a:ext cx="1254598" cy="1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BF98CF-FB3A-75A1-C4CF-89ABBECA0A4E}"/>
              </a:ext>
            </a:extLst>
          </p:cNvPr>
          <p:cNvSpPr txBox="1"/>
          <p:nvPr/>
        </p:nvSpPr>
        <p:spPr>
          <a:xfrm>
            <a:off x="4072183" y="6000085"/>
            <a:ext cx="180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 Application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A72E73-EDB1-BB88-7825-405B091FC6A1}"/>
              </a:ext>
            </a:extLst>
          </p:cNvPr>
          <p:cNvSpPr/>
          <p:nvPr/>
        </p:nvSpPr>
        <p:spPr>
          <a:xfrm>
            <a:off x="7323283" y="4601607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Answer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5D16DC-8A6F-18F7-EA43-56A8CE2D2DA1}"/>
              </a:ext>
            </a:extLst>
          </p:cNvPr>
          <p:cNvSpPr/>
          <p:nvPr/>
        </p:nvSpPr>
        <p:spPr>
          <a:xfrm>
            <a:off x="7323282" y="1622159"/>
            <a:ext cx="1798319" cy="11368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Scoring and justification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E165FE8-1CCF-BB0A-2AD8-78B96EA1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15" y="3518969"/>
            <a:ext cx="529851" cy="5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8536BD-FB8B-2825-F0F9-A735F9B046B1}"/>
              </a:ext>
            </a:extLst>
          </p:cNvPr>
          <p:cNvCxnSpPr>
            <a:cxnSpLocks/>
          </p:cNvCxnSpPr>
          <p:nvPr/>
        </p:nvCxnSpPr>
        <p:spPr>
          <a:xfrm>
            <a:off x="1661962" y="3200400"/>
            <a:ext cx="0" cy="1166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1D1587-3502-05A9-2359-1465BBC424EC}"/>
              </a:ext>
            </a:extLst>
          </p:cNvPr>
          <p:cNvCxnSpPr>
            <a:cxnSpLocks/>
          </p:cNvCxnSpPr>
          <p:nvPr/>
        </p:nvCxnSpPr>
        <p:spPr>
          <a:xfrm flipV="1">
            <a:off x="8229600" y="3200400"/>
            <a:ext cx="0" cy="1166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5E76D1-5772-E4F5-44DD-66C8017B3EDB}"/>
              </a:ext>
            </a:extLst>
          </p:cNvPr>
          <p:cNvCxnSpPr>
            <a:cxnSpLocks/>
          </p:cNvCxnSpPr>
          <p:nvPr/>
        </p:nvCxnSpPr>
        <p:spPr>
          <a:xfrm>
            <a:off x="2788920" y="5172499"/>
            <a:ext cx="1418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D32B65-470F-2856-E171-ECB9E5DF6825}"/>
              </a:ext>
            </a:extLst>
          </p:cNvPr>
          <p:cNvCxnSpPr>
            <a:cxnSpLocks/>
          </p:cNvCxnSpPr>
          <p:nvPr/>
        </p:nvCxnSpPr>
        <p:spPr>
          <a:xfrm>
            <a:off x="5745480" y="5172499"/>
            <a:ext cx="1418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275EEA-88A1-E306-599C-AAC1D66B4920}"/>
              </a:ext>
            </a:extLst>
          </p:cNvPr>
          <p:cNvSpPr txBox="1"/>
          <p:nvPr/>
        </p:nvSpPr>
        <p:spPr>
          <a:xfrm>
            <a:off x="299150" y="3515003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478073-A1DB-AF7A-B610-C81285D286F4}"/>
              </a:ext>
            </a:extLst>
          </p:cNvPr>
          <p:cNvSpPr txBox="1"/>
          <p:nvPr/>
        </p:nvSpPr>
        <p:spPr>
          <a:xfrm>
            <a:off x="6932584" y="357183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Evaluator</a:t>
            </a:r>
          </a:p>
        </p:txBody>
      </p:sp>
    </p:spTree>
    <p:extLst>
      <p:ext uri="{BB962C8B-B14F-4D97-AF65-F5344CB8AC3E}">
        <p14:creationId xmlns:p14="http://schemas.microsoft.com/office/powerpoint/2010/main" val="6340082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102</TotalTime>
  <Words>286</Words>
  <Application>Microsoft Office PowerPoint</Application>
  <PresentationFormat>Widescreen</PresentationFormat>
  <Paragraphs>119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Dynamic Evaluation of RAG and Model Safety in LLM Applications</vt:lpstr>
      <vt:lpstr>Agenda</vt:lpstr>
      <vt:lpstr>Retrieval-Augmented Generation (RAG)</vt:lpstr>
      <vt:lpstr>What is RAG?</vt:lpstr>
      <vt:lpstr>Basic RAG</vt:lpstr>
      <vt:lpstr>Sentence-window retrieval</vt:lpstr>
      <vt:lpstr>Auto-merging retrieval</vt:lpstr>
      <vt:lpstr>RAG Evaluation Criteria</vt:lpstr>
      <vt:lpstr>Using LLMs to evaluate LLMs</vt:lpstr>
      <vt:lpstr>LLM Red Teaming</vt:lpstr>
      <vt:lpstr>LLM vulnerabilities </vt:lpstr>
      <vt:lpstr>Red Teaming Techniques</vt:lpstr>
      <vt:lpstr>Demo using ChatGPT (GPT-4)</vt:lpstr>
      <vt:lpstr>Automated Testing</vt:lpstr>
      <vt:lpstr>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RAG and Model Safety in LLM applications</dc:title>
  <dc:creator>wong shang yi</dc:creator>
  <cp:lastModifiedBy>wong shang yi</cp:lastModifiedBy>
  <cp:revision>4</cp:revision>
  <dcterms:created xsi:type="dcterms:W3CDTF">2024-04-14T09:59:31Z</dcterms:created>
  <dcterms:modified xsi:type="dcterms:W3CDTF">2024-04-15T04:26:38Z</dcterms:modified>
</cp:coreProperties>
</file>