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93"/>
  </p:notesMasterIdLst>
  <p:sldIdLst>
    <p:sldId id="258" r:id="rId3"/>
    <p:sldId id="1195" r:id="rId4"/>
    <p:sldId id="326" r:id="rId5"/>
    <p:sldId id="1324" r:id="rId6"/>
    <p:sldId id="1325" r:id="rId7"/>
    <p:sldId id="1198" r:id="rId8"/>
    <p:sldId id="1230" r:id="rId9"/>
    <p:sldId id="1232" r:id="rId10"/>
    <p:sldId id="1231" r:id="rId11"/>
    <p:sldId id="1200" r:id="rId12"/>
    <p:sldId id="1233" r:id="rId13"/>
    <p:sldId id="1278" r:id="rId14"/>
    <p:sldId id="1286" r:id="rId15"/>
    <p:sldId id="1287" r:id="rId16"/>
    <p:sldId id="1276" r:id="rId17"/>
    <p:sldId id="1312" r:id="rId18"/>
    <p:sldId id="1240" r:id="rId19"/>
    <p:sldId id="1243" r:id="rId20"/>
    <p:sldId id="1241" r:id="rId21"/>
    <p:sldId id="1245" r:id="rId22"/>
    <p:sldId id="1244" r:id="rId23"/>
    <p:sldId id="1246" r:id="rId24"/>
    <p:sldId id="1247" r:id="rId25"/>
    <p:sldId id="1234" r:id="rId26"/>
    <p:sldId id="1236" r:id="rId27"/>
    <p:sldId id="1239" r:id="rId28"/>
    <p:sldId id="1274" r:id="rId29"/>
    <p:sldId id="1275" r:id="rId30"/>
    <p:sldId id="1206" r:id="rId31"/>
    <p:sldId id="1204" r:id="rId32"/>
    <p:sldId id="1248" r:id="rId33"/>
    <p:sldId id="1288" r:id="rId34"/>
    <p:sldId id="1280" r:id="rId35"/>
    <p:sldId id="1201" r:id="rId36"/>
    <p:sldId id="1207" r:id="rId37"/>
    <p:sldId id="1294" r:id="rId38"/>
    <p:sldId id="1263" r:id="rId39"/>
    <p:sldId id="1112" r:id="rId40"/>
    <p:sldId id="1268" r:id="rId41"/>
    <p:sldId id="1271" r:id="rId42"/>
    <p:sldId id="1265" r:id="rId43"/>
    <p:sldId id="1281" r:id="rId44"/>
    <p:sldId id="1290" r:id="rId45"/>
    <p:sldId id="1291" r:id="rId46"/>
    <p:sldId id="1283" r:id="rId47"/>
    <p:sldId id="1285" r:id="rId48"/>
    <p:sldId id="1292" r:id="rId49"/>
    <p:sldId id="1293" r:id="rId50"/>
    <p:sldId id="1269" r:id="rId51"/>
    <p:sldId id="1273" r:id="rId52"/>
    <p:sldId id="1208" r:id="rId53"/>
    <p:sldId id="1210" r:id="rId54"/>
    <p:sldId id="1214" r:id="rId55"/>
    <p:sldId id="1211" r:id="rId56"/>
    <p:sldId id="1216" r:id="rId57"/>
    <p:sldId id="1254" r:id="rId58"/>
    <p:sldId id="1255" r:id="rId59"/>
    <p:sldId id="1238" r:id="rId60"/>
    <p:sldId id="1249" r:id="rId61"/>
    <p:sldId id="1313" r:id="rId62"/>
    <p:sldId id="1251" r:id="rId63"/>
    <p:sldId id="1260" r:id="rId64"/>
    <p:sldId id="1259" r:id="rId65"/>
    <p:sldId id="1225" r:id="rId66"/>
    <p:sldId id="1258" r:id="rId67"/>
    <p:sldId id="1261" r:id="rId68"/>
    <p:sldId id="1262" r:id="rId69"/>
    <p:sldId id="1296" r:id="rId70"/>
    <p:sldId id="1320" r:id="rId71"/>
    <p:sldId id="1322" r:id="rId72"/>
    <p:sldId id="1323" r:id="rId73"/>
    <p:sldId id="1295" r:id="rId74"/>
    <p:sldId id="1315" r:id="rId75"/>
    <p:sldId id="1297" r:id="rId76"/>
    <p:sldId id="1316" r:id="rId77"/>
    <p:sldId id="1299" r:id="rId78"/>
    <p:sldId id="1310" r:id="rId79"/>
    <p:sldId id="1311" r:id="rId80"/>
    <p:sldId id="1317" r:id="rId81"/>
    <p:sldId id="1302" r:id="rId82"/>
    <p:sldId id="1307" r:id="rId83"/>
    <p:sldId id="1303" r:id="rId84"/>
    <p:sldId id="1304" r:id="rId85"/>
    <p:sldId id="1318" r:id="rId86"/>
    <p:sldId id="1305" r:id="rId87"/>
    <p:sldId id="1319" r:id="rId88"/>
    <p:sldId id="1321" r:id="rId89"/>
    <p:sldId id="1308" r:id="rId90"/>
    <p:sldId id="1309" r:id="rId91"/>
    <p:sldId id="1314" r:id="rId92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8" autoAdjust="0"/>
    <p:restoredTop sz="93682" autoAdjust="0"/>
  </p:normalViewPr>
  <p:slideViewPr>
    <p:cSldViewPr>
      <p:cViewPr>
        <p:scale>
          <a:sx n="125" d="100"/>
          <a:sy n="125" d="100"/>
        </p:scale>
        <p:origin x="-560" y="-12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notesMaster" Target="notesMasters/notesMaster1.xml"/><Relationship Id="rId94" Type="http://schemas.openxmlformats.org/officeDocument/2006/relationships/printerSettings" Target="printerSettings/printerSettings1.bin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consider ratio of volume of sphere / volume of cube &lt; 1 (diameter = length of side)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extended to high dimensions (d -&gt;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inf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), this ratio goes to zero!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external criterion = info gain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methods for feature extraction =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svd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pca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nmf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lle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mds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Examples of feature selection: backward selection,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Want to maximize SNR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Due to Python (and the guy who made this image) weirdness, “PCs # 0” means one principal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(alt)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kaiser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criterion: keep only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egvals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that exceed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avg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egval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U, V rotations; S scaling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for fin-dim map A, rank = dim of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gives you one way to compute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svd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gives you one way to compute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svd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X = vector in feature space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V = lower-dim linear subspace of feature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lambda = “factor loadings”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lambda = “factor loadings”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Diagonals set with communalities,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(From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sklearn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kernel PCA example.)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mds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not in feature space, but in geodesic space of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nonlin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manifold;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adds some graph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mds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not in feature space, but in geodesic space of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nonlin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manifold;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adds some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graph ideas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mds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not in feature space, but in geodesic space of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nonlin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manifold;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adds some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graph ideas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5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8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8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8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dimensionality reduction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the motivations for dimensionality reduction?</a:t>
            </a:r>
          </a:p>
        </p:txBody>
      </p:sp>
    </p:spTree>
    <p:extLst>
      <p:ext uri="{BB962C8B-B14F-4D97-AF65-F5344CB8AC3E}">
        <p14:creationId xmlns:p14="http://schemas.microsoft.com/office/powerpoint/2010/main" val="10191083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the motivations for dimensionality reduction?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number of features in our dataset can be difficult to manage, or even misleading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the relationships are actually simpler than they appear).</a:t>
            </a:r>
          </a:p>
        </p:txBody>
      </p:sp>
    </p:spTree>
    <p:extLst>
      <p:ext uri="{BB962C8B-B14F-4D97-AF65-F5344CB8AC3E}">
        <p14:creationId xmlns:p14="http://schemas.microsoft.com/office/powerpoint/2010/main" val="5028016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suppose we have a dataset with some features that are related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3158061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suppose we have a dataset with some features that are related to each other.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Ideally, we would like to eliminate this redundancy and consolidate the number of variables we’re looking at.</a:t>
            </a:r>
          </a:p>
        </p:txBody>
      </p:sp>
    </p:spTree>
    <p:extLst>
      <p:ext uri="{BB962C8B-B14F-4D97-AF65-F5344CB8AC3E}">
        <p14:creationId xmlns:p14="http://schemas.microsoft.com/office/powerpoint/2010/main" val="2327878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suppose we have a dataset with some features that are related to each other.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Ideally, we would like to eliminate this redundancy and consolidate the number of variables we’re looking at.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these relationships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linear</a:t>
            </a:r>
            <a:r>
              <a:rPr lang="en-US" sz="3000" dirty="0" smtClean="0">
                <a:latin typeface="PFDinTextCompPro-Italic"/>
                <a:cs typeface="PFDinTextCompPro-Italic"/>
              </a:rPr>
              <a:t>, then we can use well-established techniques like PCA/SVD.</a:t>
            </a:r>
          </a:p>
        </p:txBody>
      </p:sp>
    </p:spTree>
    <p:extLst>
      <p:ext uri="{BB962C8B-B14F-4D97-AF65-F5344CB8AC3E}">
        <p14:creationId xmlns:p14="http://schemas.microsoft.com/office/powerpoint/2010/main" val="2327878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Example: 1d harmonic oscillator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35" y="980108"/>
            <a:ext cx="3748404" cy="4277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537" y="5004256"/>
            <a:ext cx="2531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http</a:t>
            </a:r>
            <a:r>
              <a:rPr lang="en-US" sz="800" i="1" dirty="0">
                <a:latin typeface="+mn-lt"/>
              </a:rPr>
              <a:t>://</a:t>
            </a:r>
            <a:r>
              <a:rPr lang="en-US" sz="800" i="1" dirty="0" err="1">
                <a:latin typeface="+mn-lt"/>
              </a:rPr>
              <a:t>www.snl.salk.edu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shlens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pca.pdf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37491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Example: 1d harmonic oscillator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35" y="980108"/>
            <a:ext cx="3748404" cy="4277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537" y="5004256"/>
            <a:ext cx="2531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http</a:t>
            </a:r>
            <a:r>
              <a:rPr lang="en-US" sz="800" i="1" dirty="0">
                <a:latin typeface="+mn-lt"/>
              </a:rPr>
              <a:t>://</a:t>
            </a:r>
            <a:r>
              <a:rPr lang="en-US" sz="800" i="1" dirty="0" err="1">
                <a:latin typeface="+mn-lt"/>
              </a:rPr>
              <a:t>www.snl.salk.edu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shlens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pca.pdf</a:t>
            </a:r>
            <a:endParaRPr lang="en-US" sz="800" i="1" dirty="0">
              <a:latin typeface="+mn-lt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96137" y="23241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In this case the “truth” is (nearly) one-dimensional. We don’t generally know what the “truth” is, but the same techniques can apply.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2765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Curse of dimensionality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complexity that comes with a large number of features is due in part to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curse of dimensionality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643110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 complexity that comes with a large number of features is due in part to the </a:t>
            </a:r>
            <a:r>
              <a:rPr lang="en-US" sz="2500" dirty="0" smtClean="0">
                <a:latin typeface="PFDinTextCompPro-Medium"/>
                <a:cs typeface="PFDinTextCompPro-Medium"/>
              </a:rPr>
              <a:t>curse of dimensionality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Namely, the sample size needed to accurately estimate a random variable taking values in a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2500" dirty="0" smtClean="0">
                <a:latin typeface="PFDinTextCompPro-Italic"/>
                <a:cs typeface="PFDinTextCompPro-Italic"/>
              </a:rPr>
              <a:t>-dimensional feature space grows exponentially with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2500" dirty="0" smtClean="0">
                <a:latin typeface="PFDinTextCompPro-Italic"/>
                <a:cs typeface="PFDinTextCompPro-Italic"/>
              </a:rPr>
              <a:t> (almost).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(More precisely, the sample size grows exponentially with </a:t>
            </a:r>
            <a:r>
              <a:rPr lang="en-US" sz="2500" i="1" dirty="0" smtClean="0">
                <a:latin typeface="+mn-lt"/>
                <a:cs typeface="PFDinTextCompPro-Italic"/>
              </a:rPr>
              <a:t>l ≤ d</a:t>
            </a:r>
            <a:r>
              <a:rPr lang="en-US" sz="2500" dirty="0" smtClean="0">
                <a:latin typeface="PFDinTextCompPro-Italic"/>
                <a:cs typeface="PFDinTextCompPro-Italic"/>
              </a:rPr>
              <a:t>,  the dimension of the manifold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embedded</a:t>
            </a:r>
            <a:r>
              <a:rPr lang="en-US" sz="2500" dirty="0" smtClean="0">
                <a:latin typeface="PFDinTextCompPro-Italic"/>
                <a:cs typeface="PFDinTextCompPro-Italic"/>
              </a:rPr>
              <a:t> in the feature space).</a:t>
            </a:r>
          </a:p>
        </p:txBody>
      </p:sp>
    </p:spTree>
    <p:extLst>
      <p:ext uri="{BB962C8B-B14F-4D97-AF65-F5344CB8AC3E}">
        <p14:creationId xmlns:p14="http://schemas.microsoft.com/office/powerpoint/2010/main" val="7299546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Another way of characterizing this is to say that high-dimensional spaces are inherently </a:t>
            </a:r>
            <a:r>
              <a:rPr lang="en-US" sz="3000" dirty="0" smtClean="0">
                <a:latin typeface="PFDinTextCompPro-Medium"/>
                <a:cs typeface="PFDinTextCompPro-Medium"/>
              </a:rPr>
              <a:t>sparse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0546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dimensionality reduction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Principal components analysis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Singular value decomposition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Other methods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exercise: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Dimensionality reduction in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scikit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-learn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273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Another way of characterizing this is to say that high-dimensional spaces are inherently </a:t>
            </a:r>
            <a:r>
              <a:rPr lang="en-US" sz="3000" dirty="0" smtClean="0">
                <a:latin typeface="PFDinTextCompPro-Medium"/>
                <a:cs typeface="PFDinTextCompPro-Medium"/>
              </a:rPr>
              <a:t>sparse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A high-dimensional orange contains most of its volume in the rind!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A high-dimensional hypercube contains most of its volume in the corners!</a:t>
            </a:r>
          </a:p>
        </p:txBody>
      </p:sp>
    </p:spTree>
    <p:extLst>
      <p:ext uri="{BB962C8B-B14F-4D97-AF65-F5344CB8AC3E}">
        <p14:creationId xmlns:p14="http://schemas.microsoft.com/office/powerpoint/2010/main" val="23430695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either case, most of the points in the space are “far” from the center.</a:t>
            </a:r>
          </a:p>
        </p:txBody>
      </p:sp>
    </p:spTree>
    <p:extLst>
      <p:ext uri="{BB962C8B-B14F-4D97-AF65-F5344CB8AC3E}">
        <p14:creationId xmlns:p14="http://schemas.microsoft.com/office/powerpoint/2010/main" val="1564818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either case, most of the points in the space are “far” from the center.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illustrates the fact that local methods will break down in these circumstances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in order to collect enough neighbors for a given point, you need to expand the radius of the neighborhood so far that locality is not preserved).</a:t>
            </a:r>
          </a:p>
        </p:txBody>
      </p:sp>
    </p:spTree>
    <p:extLst>
      <p:ext uri="{BB962C8B-B14F-4D97-AF65-F5344CB8AC3E}">
        <p14:creationId xmlns:p14="http://schemas.microsoft.com/office/powerpoint/2010/main" val="40881066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Curse of dimensionality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either case, most of the points in the space are “far” from the center.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illustrates the fact that local methods will break down in these circumstances 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in order to collect enough neighbors for a given point, you need to expand the radius of the neighborhood so far that locality is not preserved).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bottom line is that high-dimensional spaces can be problematic.</a:t>
            </a:r>
          </a:p>
        </p:txBody>
      </p:sp>
    </p:spTree>
    <p:extLst>
      <p:ext uri="{BB962C8B-B14F-4D97-AF65-F5344CB8AC3E}">
        <p14:creationId xmlns:p14="http://schemas.microsoft.com/office/powerpoint/2010/main" val="4312363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goal of dimensionality reduction?</a:t>
            </a:r>
          </a:p>
        </p:txBody>
      </p:sp>
    </p:spTree>
    <p:extLst>
      <p:ext uri="{BB962C8B-B14F-4D97-AF65-F5344CB8AC3E}">
        <p14:creationId xmlns:p14="http://schemas.microsoft.com/office/powerpoint/2010/main" val="12879209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goal of dimensionality reduction?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We’d like to analyze the data using the most meaningful basis (or </a:t>
            </a:r>
            <a:r>
              <a:rPr lang="en-US" sz="3000" dirty="0" smtClean="0">
                <a:latin typeface="PFDinTextCompPro-Medium"/>
                <a:cs typeface="PFDinTextCompPro-Medium"/>
              </a:rPr>
              <a:t>coordinates</a:t>
            </a:r>
            <a:r>
              <a:rPr lang="en-US" sz="3000" dirty="0" smtClean="0">
                <a:latin typeface="PFDinTextCompPro-Italic"/>
                <a:cs typeface="PFDinTextCompPro-Italic"/>
              </a:rPr>
              <a:t>) possible.</a:t>
            </a:r>
          </a:p>
        </p:txBody>
      </p:sp>
    </p:spTree>
    <p:extLst>
      <p:ext uri="{BB962C8B-B14F-4D97-AF65-F5344CB8AC3E}">
        <p14:creationId xmlns:p14="http://schemas.microsoft.com/office/powerpoint/2010/main" val="5756912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Q:  What is the goal of dimensionality reduction?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We’d like to analyze the data using the most meaningful basis (or </a:t>
            </a:r>
            <a:r>
              <a:rPr lang="en-US" sz="2500" dirty="0">
                <a:latin typeface="PFDinTextCompPro-Medium"/>
                <a:cs typeface="PFDinTextCompPro-Medium"/>
              </a:rPr>
              <a:t>coordinates</a:t>
            </a:r>
            <a:r>
              <a:rPr lang="en-US" sz="2500" dirty="0">
                <a:latin typeface="PFDinTextCompPro-Italic"/>
                <a:cs typeface="PFDinTextCompPro-Italic"/>
              </a:rPr>
              <a:t>) possible.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More </a:t>
            </a:r>
            <a:r>
              <a:rPr lang="en-US" sz="2500" dirty="0">
                <a:latin typeface="PFDinTextCompPro-Italic"/>
                <a:cs typeface="PFDinTextCompPro-Italic"/>
              </a:rPr>
              <a:t>precisely: </a:t>
            </a:r>
            <a:r>
              <a:rPr lang="en-US" sz="2500" dirty="0" smtClean="0">
                <a:latin typeface="PFDinTextCompPro-Italic"/>
                <a:cs typeface="PFDinTextCompPro-Italic"/>
              </a:rPr>
              <a:t>given an </a:t>
            </a:r>
            <a:r>
              <a:rPr lang="en-US" sz="2500" i="1" dirty="0" smtClean="0">
                <a:latin typeface="+mn-lt"/>
                <a:cs typeface="PFDinTextCompPro-Italic"/>
              </a:rPr>
              <a:t>n </a:t>
            </a:r>
            <a:r>
              <a:rPr lang="en-US" sz="2500" dirty="0" smtClean="0">
                <a:latin typeface="PFDinTextCompPro-Italic"/>
                <a:cs typeface="PFDinTextCompPro-Italic"/>
              </a:rPr>
              <a:t>x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2500" dirty="0" smtClean="0">
                <a:latin typeface="PFDinTextCompPro-Italic"/>
                <a:cs typeface="PFDinTextCompPro-Italic"/>
              </a:rPr>
              <a:t>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2500" dirty="0" smtClean="0">
                <a:latin typeface="PFDinTextCompPro-Italic"/>
                <a:cs typeface="PFDinTextCompPro-Italic"/>
              </a:rPr>
              <a:t> (encoding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2500" dirty="0" smtClean="0">
                <a:latin typeface="PFDinTextCompPro-Italic"/>
                <a:cs typeface="PFDinTextCompPro-Italic"/>
              </a:rPr>
              <a:t> observations of a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2500" dirty="0" smtClean="0">
                <a:latin typeface="PFDinTextCompPro-Italic"/>
                <a:cs typeface="PFDinTextCompPro-Italic"/>
              </a:rPr>
              <a:t>-dimensional random variable), we want to find </a:t>
            </a:r>
            <a:r>
              <a:rPr lang="en-US" sz="2500" dirty="0">
                <a:latin typeface="PFDinTextCompPro-Italic"/>
                <a:cs typeface="PFDinTextCompPro-Italic"/>
              </a:rPr>
              <a:t>a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2500" dirty="0" smtClean="0">
                <a:latin typeface="PFDinTextCompPro-Italic"/>
                <a:cs typeface="PFDinTextCompPro-Italic"/>
              </a:rPr>
              <a:t>-dimensional representation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2500" dirty="0" smtClean="0">
                <a:latin typeface="PFDinTextCompPro-Italic"/>
                <a:cs typeface="PFDinTextCompPro-Italic"/>
              </a:rPr>
              <a:t> (</a:t>
            </a:r>
            <a:r>
              <a:rPr lang="en-US" sz="2500" i="1" dirty="0" smtClean="0">
                <a:latin typeface="+mn-lt"/>
                <a:cs typeface="PFDinTextCompPro-Italic"/>
              </a:rPr>
              <a:t>k &lt; d</a:t>
            </a:r>
            <a:r>
              <a:rPr lang="en-US" sz="2500" dirty="0" smtClean="0">
                <a:latin typeface="PFDinTextCompPro-Italic"/>
                <a:cs typeface="PFDinTextCompPro-Italic"/>
              </a:rPr>
              <a:t>) that </a:t>
            </a:r>
            <a:r>
              <a:rPr lang="en-US" sz="2500" dirty="0">
                <a:latin typeface="PFDinTextCompPro-Italic"/>
                <a:cs typeface="PFDinTextCompPro-Italic"/>
              </a:rPr>
              <a:t>captures </a:t>
            </a:r>
            <a:r>
              <a:rPr lang="en-US" sz="2500" dirty="0" smtClean="0">
                <a:latin typeface="PFDinTextCompPro-Italic"/>
                <a:cs typeface="PFDinTextCompPro-Italic"/>
              </a:rPr>
              <a:t>the information </a:t>
            </a:r>
            <a:r>
              <a:rPr lang="en-US" sz="2500" dirty="0">
                <a:latin typeface="PFDinTextCompPro-Italic"/>
                <a:cs typeface="PFDinTextCompPro-Italic"/>
              </a:rPr>
              <a:t>in </a:t>
            </a:r>
            <a:r>
              <a:rPr lang="en-US" sz="2500" dirty="0" smtClean="0">
                <a:latin typeface="PFDinTextCompPro-Italic"/>
                <a:cs typeface="PFDinTextCompPro-Italic"/>
              </a:rPr>
              <a:t>the original </a:t>
            </a:r>
            <a:r>
              <a:rPr lang="en-US" sz="2500" dirty="0">
                <a:latin typeface="PFDinTextCompPro-Italic"/>
                <a:cs typeface="PFDinTextCompPro-Italic"/>
              </a:rPr>
              <a:t>data, according to some </a:t>
            </a:r>
            <a:r>
              <a:rPr lang="en-US" sz="2500" dirty="0" smtClean="0">
                <a:latin typeface="PFDinTextCompPro-Italic"/>
                <a:cs typeface="PFDinTextCompPro-Italic"/>
              </a:rPr>
              <a:t>criterion.</a:t>
            </a:r>
          </a:p>
        </p:txBody>
      </p:sp>
    </p:spTree>
    <p:extLst>
      <p:ext uri="{BB962C8B-B14F-4D97-AF65-F5344CB8AC3E}">
        <p14:creationId xmlns:p14="http://schemas.microsoft.com/office/powerpoint/2010/main" val="23160603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goal of dimensionality reduction?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</a:t>
            </a:r>
            <a:r>
              <a:rPr lang="en-US" sz="3000" dirty="0">
                <a:latin typeface="PFDinTextCompPro-Italic"/>
                <a:cs typeface="PFDinTextCompPro-Italic"/>
              </a:rPr>
              <a:t>reduce computational expense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reduce </a:t>
            </a:r>
            <a:r>
              <a:rPr lang="en-US" sz="3000" dirty="0" smtClean="0">
                <a:latin typeface="PFDinTextCompPro-Italic"/>
                <a:cs typeface="PFDinTextCompPro-Italic"/>
              </a:rPr>
              <a:t>susceptibility </a:t>
            </a:r>
            <a:r>
              <a:rPr lang="en-US" sz="3000" dirty="0">
                <a:latin typeface="PFDinTextCompPro-Italic"/>
                <a:cs typeface="PFDinTextCompPro-Italic"/>
              </a:rPr>
              <a:t>to </a:t>
            </a:r>
            <a:r>
              <a:rPr lang="en-US" sz="3000" dirty="0" err="1">
                <a:latin typeface="PFDinTextCompPro-Italic"/>
                <a:cs typeface="PFDinTextCompPro-Italic"/>
              </a:rPr>
              <a:t>overfitting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reduce noise in the dataset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enhance our </a:t>
            </a:r>
            <a:r>
              <a:rPr lang="en-US" sz="3000" dirty="0" smtClean="0">
                <a:latin typeface="PFDinTextCompPro-Italic"/>
                <a:cs typeface="PFDinTextCompPro-Italic"/>
              </a:rPr>
              <a:t>intuition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0482874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dimensionality reduction performed?</a:t>
            </a:r>
          </a:p>
        </p:txBody>
      </p:sp>
    </p:spTree>
    <p:extLst>
      <p:ext uri="{BB962C8B-B14F-4D97-AF65-F5344CB8AC3E}">
        <p14:creationId xmlns:p14="http://schemas.microsoft.com/office/powerpoint/2010/main" val="14658912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dimensionality reduction performed?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two approaches: feature selection and feature extraction.</a:t>
            </a:r>
          </a:p>
        </p:txBody>
      </p:sp>
    </p:spTree>
    <p:extLst>
      <p:ext uri="{BB962C8B-B14F-4D97-AF65-F5344CB8AC3E}">
        <p14:creationId xmlns:p14="http://schemas.microsoft.com/office/powerpoint/2010/main" val="35456313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I. dimensionality reduction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Q:  How is dimensionality reduction performed?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A:  There are two approaches: feature selection and feature extraction.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Medium"/>
                <a:cs typeface="PFDinTextCompPro-Medium"/>
              </a:rPr>
              <a:t>feature selection </a:t>
            </a:r>
            <a:r>
              <a:rPr lang="en-US" sz="2500" dirty="0" smtClean="0">
                <a:latin typeface="PFDinTextCompPro-Italic"/>
                <a:cs typeface="PFDinTextCompPro-Italic"/>
              </a:rPr>
              <a:t>–</a:t>
            </a:r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selecting a subset of features using an external criterion (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filter</a:t>
            </a:r>
            <a:r>
              <a:rPr lang="en-US" sz="2500" dirty="0" smtClean="0">
                <a:latin typeface="PFDinTextCompPro-Italic"/>
                <a:cs typeface="PFDinTextCompPro-Italic"/>
              </a:rPr>
              <a:t>) or the learning </a:t>
            </a:r>
            <a:r>
              <a:rPr lang="en-US" sz="2500" dirty="0" err="1" smtClean="0">
                <a:latin typeface="PFDinTextCompPro-Italic"/>
                <a:cs typeface="PFDinTextCompPro-Italic"/>
              </a:rPr>
              <a:t>algo</a:t>
            </a:r>
            <a:r>
              <a:rPr lang="en-US" sz="2500" dirty="0" smtClean="0">
                <a:latin typeface="PFDinTextCompPro-Italic"/>
                <a:cs typeface="PFDinTextCompPro-Italic"/>
              </a:rPr>
              <a:t> accuracy itself (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wrapper</a:t>
            </a:r>
            <a:r>
              <a:rPr lang="en-US" sz="2500" dirty="0" smtClean="0">
                <a:latin typeface="PFDinTextCompPro-Italic"/>
                <a:cs typeface="PFDinTextCompPro-Italic"/>
              </a:rPr>
              <a:t>)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Medium"/>
                <a:cs typeface="PFDinTextCompPro-Medium"/>
              </a:rPr>
              <a:t>feature extraction</a:t>
            </a:r>
            <a:r>
              <a:rPr lang="en-US" sz="2500" dirty="0" smtClean="0">
                <a:latin typeface="PFDinTextCompPro-Italic"/>
                <a:cs typeface="PFDinTextCompPro-Italic"/>
              </a:rPr>
              <a:t> –</a:t>
            </a:r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mapping the features to a lower 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41639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 selection is important, but typically when people say dimensionality reduction, they are referring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feature extraction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22211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 selection is important, but typically when people say dimensionality reduction, they are referring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feature extraction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goal of feature extraction is to create a new set of coordinates that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simplify the representation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data.</a:t>
            </a:r>
          </a:p>
        </p:txBody>
      </p:sp>
    </p:spTree>
    <p:extLst>
      <p:ext uri="{BB962C8B-B14F-4D97-AF65-F5344CB8AC3E}">
        <p14:creationId xmlns:p14="http://schemas.microsoft.com/office/powerpoint/2010/main" val="20095097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306" y="1122126"/>
            <a:ext cx="6240462" cy="39832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537" y="5004256"/>
            <a:ext cx="2531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http</a:t>
            </a:r>
            <a:r>
              <a:rPr lang="en-US" sz="800" i="1" dirty="0">
                <a:latin typeface="+mn-lt"/>
              </a:rPr>
              <a:t>://</a:t>
            </a:r>
            <a:r>
              <a:rPr lang="en-US" sz="800" i="1" dirty="0" err="1">
                <a:latin typeface="+mn-lt"/>
              </a:rPr>
              <a:t>www.snl.salk.edu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shlens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pca.pdf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07065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some applications of dimensionality reduction?</a:t>
            </a:r>
          </a:p>
        </p:txBody>
      </p:sp>
    </p:spTree>
    <p:extLst>
      <p:ext uri="{BB962C8B-B14F-4D97-AF65-F5344CB8AC3E}">
        <p14:creationId xmlns:p14="http://schemas.microsoft.com/office/powerpoint/2010/main" val="2431979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some applications of dimensionality reduction?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topic models (document clustering)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image recognition/computer vision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</a:t>
            </a:r>
            <a:r>
              <a:rPr lang="en-US" sz="3000" dirty="0">
                <a:latin typeface="PFDinTextCompPro-Italic"/>
                <a:cs typeface="PFDinTextCompPro-Italic"/>
              </a:rPr>
              <a:t>bioinformatics (microarray analysis)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speech </a:t>
            </a:r>
            <a:r>
              <a:rPr lang="en-US" sz="3000" dirty="0">
                <a:latin typeface="PFDinTextCompPro-Italic"/>
                <a:cs typeface="PFDinTextCompPro-Italic"/>
              </a:rPr>
              <a:t>recognition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astronomy (spectral data analysis)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</a:t>
            </a:r>
            <a:r>
              <a:rPr lang="en-US" sz="3000" dirty="0">
                <a:latin typeface="PFDinTextCompPro-Italic"/>
                <a:cs typeface="PFDinTextCompPro-Italic"/>
              </a:rPr>
              <a:t>recommender </a:t>
            </a:r>
            <a:r>
              <a:rPr lang="en-US" sz="3000" dirty="0" smtClean="0">
                <a:latin typeface="PFDinTextCompPro-Italic"/>
                <a:cs typeface="PFDinTextCompPro-Italic"/>
              </a:rPr>
              <a:t>systems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972831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27" y="1108740"/>
            <a:ext cx="4782220" cy="41490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37" y="5004256"/>
            <a:ext cx="46858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 http://</a:t>
            </a:r>
            <a:r>
              <a:rPr lang="en-US" sz="800" i="1" dirty="0" err="1">
                <a:solidFill>
                  <a:prstClr val="black"/>
                </a:solidFill>
                <a:latin typeface="+mn-lt"/>
                <a:sym typeface="Wingdings"/>
              </a:rPr>
              <a:t>glowingpython.blogspot.it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/2011/07/</a:t>
            </a:r>
            <a:r>
              <a:rPr lang="en-US" sz="800" i="1" dirty="0" err="1">
                <a:solidFill>
                  <a:prstClr val="black"/>
                </a:solidFill>
                <a:latin typeface="+mn-lt"/>
                <a:sym typeface="Wingdings"/>
              </a:rPr>
              <a:t>pca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-and-image-compression-with-</a:t>
            </a:r>
            <a:r>
              <a:rPr lang="en-US" sz="800" i="1" dirty="0" err="1" smtClean="0">
                <a:solidFill>
                  <a:prstClr val="black"/>
                </a:solidFill>
                <a:latin typeface="+mn-lt"/>
                <a:sym typeface="Wingdings"/>
              </a:rPr>
              <a:t>numpy.html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85535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err="1" smtClean="0"/>
              <a:t>iI</a:t>
            </a:r>
            <a:r>
              <a:rPr lang="en-US" sz="7500" dirty="0" smtClean="0"/>
              <a:t>. Principal component analysis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15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Principal component analysis is a dimension reduction technique that can be used on a matrix of any dimensions.</a:t>
            </a:r>
          </a:p>
        </p:txBody>
      </p:sp>
    </p:spTree>
    <p:extLst>
      <p:ext uri="{BB962C8B-B14F-4D97-AF65-F5344CB8AC3E}">
        <p14:creationId xmlns:p14="http://schemas.microsoft.com/office/powerpoint/2010/main" val="16797476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Principal component analysis is a dimension reduction technique that can be used on a matrix of any dimensions.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procedure produces a new basis, each of whose components retain as much variance from the original data as possible.</a:t>
            </a:r>
          </a:p>
        </p:txBody>
      </p:sp>
    </p:spTree>
    <p:extLst>
      <p:ext uri="{BB962C8B-B14F-4D97-AF65-F5344CB8AC3E}">
        <p14:creationId xmlns:p14="http://schemas.microsoft.com/office/powerpoint/2010/main" val="3981043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Types of Machine Learning </a:t>
            </a:r>
            <a:r>
              <a:rPr lang="en-US" dirty="0" smtClean="0"/>
              <a:t>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157537" y="110490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continuous 	   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0" y="1943100"/>
            <a:ext cx="4830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4249879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Principal component analysis is a dimension reduction technique that can be used on a matrix of any dimensions.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This procedure produces a new basis, each of whose components retain as much variance from the original data as possible.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 PCA of a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2500" dirty="0" smtClean="0">
                <a:latin typeface="PFDinTextCompPro-Italic"/>
                <a:cs typeface="PFDinTextCompPro-Italic"/>
              </a:rPr>
              <a:t> boils down to the </a:t>
            </a:r>
            <a:r>
              <a:rPr lang="en-US" sz="2500" dirty="0" smtClean="0">
                <a:latin typeface="PFDinTextCompPro-Medium"/>
                <a:cs typeface="PFDinTextCompPro-Medium"/>
              </a:rPr>
              <a:t>eigenvalue decomposition</a:t>
            </a:r>
            <a:r>
              <a:rPr lang="en-US" sz="2500" dirty="0" smtClean="0">
                <a:latin typeface="PFDinTextCompPro-Italic"/>
                <a:cs typeface="PFDinTextCompPro-Italic"/>
              </a:rPr>
              <a:t> of the </a:t>
            </a:r>
            <a:r>
              <a:rPr lang="en-US" sz="2500" dirty="0" smtClean="0">
                <a:latin typeface="PFDinTextCompPro-Medium"/>
                <a:cs typeface="PFDinTextCompPro-Medium"/>
              </a:rPr>
              <a:t>covariance matrix</a:t>
            </a:r>
            <a:r>
              <a:rPr lang="en-US" sz="25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8758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Covariance matrices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 covariance matrix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2500" dirty="0" smtClean="0">
                <a:latin typeface="PFDinTextCompPro-Italic"/>
                <a:cs typeface="PFDinTextCompPro-Italic"/>
              </a:rPr>
              <a:t> of a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2500" dirty="0" smtClean="0">
                <a:latin typeface="PFDinTextCompPro-Italic"/>
                <a:cs typeface="PFDinTextCompPro-Italic"/>
              </a:rPr>
              <a:t> is always square: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off-diagonal elements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2500" dirty="0" smtClean="0">
                <a:latin typeface="PFDinTextCompPro-Italic"/>
                <a:cs typeface="PFDinTextCompPro-Italic"/>
              </a:rPr>
              <a:t> give the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covariance</a:t>
            </a:r>
            <a:r>
              <a:rPr lang="en-US" sz="2500" dirty="0" smtClean="0">
                <a:latin typeface="PFDinTextCompPro-Italic"/>
                <a:cs typeface="PFDinTextCompPro-Italic"/>
              </a:rPr>
              <a:t> between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, </a:t>
            </a:r>
            <a:r>
              <a:rPr lang="en-US" sz="2500" i="1" dirty="0" err="1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j</a:t>
            </a:r>
            <a:r>
              <a:rPr lang="en-US" sz="2500" i="1" dirty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(</a:t>
            </a:r>
            <a:r>
              <a:rPr lang="en-US" sz="2500" i="1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≠ j)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d</a:t>
            </a:r>
            <a:r>
              <a:rPr lang="en-US" sz="2500" dirty="0" smtClean="0">
                <a:latin typeface="PFDinTextCompPro-Italic"/>
                <a:cs typeface="PFDinTextCompPro-Italic"/>
              </a:rPr>
              <a:t>iagonal elements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ii</a:t>
            </a:r>
            <a:r>
              <a:rPr lang="en-US" sz="2500" dirty="0" smtClean="0">
                <a:latin typeface="PFDinTextCompPro-Italic"/>
                <a:cs typeface="PFDinTextCompPro-Italic"/>
              </a:rPr>
              <a:t> give the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variance</a:t>
            </a:r>
            <a:r>
              <a:rPr lang="en-US" sz="25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68" y="1638300"/>
            <a:ext cx="7805738" cy="214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415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eigenvalue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square matrix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3000" i="1" spc="300" dirty="0">
                <a:latin typeface="+mn-lt"/>
                <a:cs typeface="PFDinTextCompPro-Italic"/>
              </a:rPr>
              <a:t>C</a:t>
            </a:r>
            <a:r>
              <a:rPr lang="en-US" sz="3000" i="1" spc="300" dirty="0" smtClean="0">
                <a:latin typeface="+mn-lt"/>
                <a:cs typeface="PFDinTextCompPro-Italic"/>
              </a:rPr>
              <a:t> = Q</a:t>
            </a:r>
            <a:r>
              <a:rPr lang="en-US" sz="32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3000" i="1" spc="300" dirty="0" smtClean="0">
                <a:latin typeface="+mn-lt"/>
                <a:cs typeface="PFDinTextCompPro-Italic"/>
              </a:rPr>
              <a:t>Q</a:t>
            </a:r>
            <a:r>
              <a:rPr lang="en-US" sz="3000" i="1" spc="300" baseline="30000" dirty="0" smtClean="0">
                <a:latin typeface="+mn-lt"/>
                <a:cs typeface="PFDinTextCompPro-Italic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7839901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eigenvalue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square matrix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3000" i="1" spc="300" dirty="0">
                <a:latin typeface="+mn-lt"/>
                <a:cs typeface="PFDinTextCompPro-Italic"/>
              </a:rPr>
              <a:t>C</a:t>
            </a:r>
            <a:r>
              <a:rPr lang="en-US" sz="3000" i="1" spc="300" dirty="0" smtClean="0">
                <a:latin typeface="+mn-lt"/>
                <a:cs typeface="PFDinTextCompPro-Italic"/>
              </a:rPr>
              <a:t> = Q</a:t>
            </a:r>
            <a:r>
              <a:rPr lang="en-US" sz="32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3000" i="1" spc="300" dirty="0" smtClean="0">
                <a:latin typeface="+mn-lt"/>
                <a:cs typeface="PFDinTextCompPro-Italic"/>
              </a:rPr>
              <a:t>Q</a:t>
            </a:r>
            <a:r>
              <a:rPr lang="en-US" sz="3000" i="1" spc="300" baseline="30000" dirty="0" smtClean="0">
                <a:latin typeface="+mn-lt"/>
                <a:cs typeface="PFDinTextCompPro-Italic"/>
              </a:rPr>
              <a:t>-1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columns of </a:t>
            </a:r>
            <a:r>
              <a:rPr lang="en-US" sz="2500" i="1" dirty="0" smtClean="0">
                <a:latin typeface="+mn-lt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eigenvectors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 values in </a:t>
            </a:r>
            <a:r>
              <a:rPr lang="en-US" sz="28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associated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1171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eigenvalue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eigenvalue decomposition</a:t>
            </a:r>
            <a:r>
              <a:rPr lang="en-US" sz="2500" dirty="0" smtClean="0">
                <a:latin typeface="PFDinTextCompPro-Italic"/>
                <a:cs typeface="PFDinTextCompPro-Italic"/>
              </a:rPr>
              <a:t> of a square matrix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25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2500" i="1" spc="300" dirty="0">
                <a:latin typeface="+mn-lt"/>
                <a:cs typeface="PFDinTextCompPro-Italic"/>
              </a:rPr>
              <a:t>C</a:t>
            </a:r>
            <a:r>
              <a:rPr lang="en-US" sz="2500" i="1" spc="300" dirty="0" smtClean="0">
                <a:latin typeface="+mn-lt"/>
                <a:cs typeface="PFDinTextCompPro-Italic"/>
              </a:rPr>
              <a:t> = Q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2500" i="1" spc="300" dirty="0" smtClean="0">
                <a:latin typeface="+mn-lt"/>
                <a:cs typeface="PFDinTextCompPro-Italic"/>
              </a:rPr>
              <a:t>Q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-1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 columns of </a:t>
            </a:r>
            <a:r>
              <a:rPr lang="en-US" sz="2500" i="1" dirty="0" smtClean="0">
                <a:latin typeface="+mn-lt"/>
                <a:cs typeface="PFDinTextCompPro-Italic"/>
              </a:rPr>
              <a:t>Q</a:t>
            </a:r>
            <a:r>
              <a:rPr lang="en-US" sz="25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2500" dirty="0" smtClean="0">
                <a:latin typeface="PFDinTextCompPro-Medium"/>
                <a:cs typeface="PFDinTextCompPro-Medium"/>
              </a:rPr>
              <a:t>eigenvectors</a:t>
            </a:r>
            <a:r>
              <a:rPr lang="en-US" sz="25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2500" dirty="0" smtClean="0">
                <a:latin typeface="PFDinTextCompPro-Italic"/>
                <a:cs typeface="PFDinTextCompPro-Italic"/>
              </a:rPr>
              <a:t>, and the values in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  <a:r>
              <a:rPr lang="en-US" sz="2500" dirty="0" smtClean="0">
                <a:latin typeface="PFDinTextCompPro-Italic"/>
                <a:cs typeface="PFDinTextCompPro-Italic"/>
              </a:rPr>
              <a:t> are the associated </a:t>
            </a:r>
            <a:r>
              <a:rPr lang="en-US" sz="2500" dirty="0" smtClean="0">
                <a:latin typeface="PFDinTextCompPro-Medium"/>
                <a:cs typeface="PFDinTextCompPro-Medium"/>
              </a:rPr>
              <a:t>eigenvalues</a:t>
            </a:r>
            <a:r>
              <a:rPr lang="en-US" sz="25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For an eigenvector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25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2500" dirty="0" smtClean="0">
                <a:latin typeface="PFDinTextCompPro-Italic"/>
                <a:cs typeface="PFDinTextCompPro-Italic"/>
              </a:rPr>
              <a:t> and its eigenvalue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  <a:r>
              <a:rPr lang="en-US" sz="2500" dirty="0" smtClean="0">
                <a:latin typeface="PFDinTextCompPro-Italic"/>
                <a:cs typeface="PFDinTextCompPro-Italic"/>
              </a:rPr>
              <a:t>, we have the important relation:</a:t>
            </a:r>
          </a:p>
          <a:p>
            <a:r>
              <a:rPr lang="en-US" sz="2500" i="1" dirty="0" err="1">
                <a:latin typeface="+mn-lt"/>
                <a:cs typeface="PFDinTextCompPro-Italic"/>
              </a:rPr>
              <a:t>C</a:t>
            </a:r>
            <a:r>
              <a:rPr lang="en-US" sz="2500" i="1" dirty="0" err="1" smtClean="0">
                <a:latin typeface="+mn-lt"/>
                <a:cs typeface="PFDinTextCompPro-Italic"/>
              </a:rPr>
              <a:t>v</a:t>
            </a:r>
            <a:r>
              <a:rPr lang="en-US" sz="2500" i="1" dirty="0" smtClean="0">
                <a:latin typeface="+mn-lt"/>
                <a:cs typeface="PFDinTextCompPro-Italic"/>
              </a:rPr>
              <a:t> =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endParaRPr lang="en-US" sz="25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411171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eigenvalue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eigenvalue decomposition</a:t>
            </a:r>
            <a:r>
              <a:rPr lang="en-US" sz="2500" dirty="0" smtClean="0">
                <a:latin typeface="PFDinTextCompPro-Italic"/>
                <a:cs typeface="PFDinTextCompPro-Italic"/>
              </a:rPr>
              <a:t> of a square matrix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25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2500" i="1" spc="300" dirty="0">
                <a:latin typeface="+mn-lt"/>
                <a:cs typeface="PFDinTextCompPro-Italic"/>
              </a:rPr>
              <a:t>C</a:t>
            </a:r>
            <a:r>
              <a:rPr lang="en-US" sz="2500" i="1" spc="300" dirty="0" smtClean="0">
                <a:latin typeface="+mn-lt"/>
                <a:cs typeface="PFDinTextCompPro-Italic"/>
              </a:rPr>
              <a:t> = Q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2500" i="1" spc="300" dirty="0" smtClean="0">
                <a:latin typeface="+mn-lt"/>
                <a:cs typeface="PFDinTextCompPro-Italic"/>
              </a:rPr>
              <a:t>Q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-1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 columns of </a:t>
            </a:r>
            <a:r>
              <a:rPr lang="en-US" sz="2500" i="1" dirty="0" smtClean="0">
                <a:latin typeface="+mn-lt"/>
                <a:cs typeface="PFDinTextCompPro-Italic"/>
              </a:rPr>
              <a:t>Q</a:t>
            </a:r>
            <a:r>
              <a:rPr lang="en-US" sz="25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2500" dirty="0" smtClean="0">
                <a:latin typeface="PFDinTextCompPro-Medium"/>
                <a:cs typeface="PFDinTextCompPro-Medium"/>
              </a:rPr>
              <a:t>eigenvectors</a:t>
            </a:r>
            <a:r>
              <a:rPr lang="en-US" sz="25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2500" dirty="0" smtClean="0">
                <a:latin typeface="PFDinTextCompPro-Italic"/>
                <a:cs typeface="PFDinTextCompPro-Italic"/>
              </a:rPr>
              <a:t>, and the values in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  <a:r>
              <a:rPr lang="en-US" sz="2500" dirty="0" smtClean="0">
                <a:latin typeface="PFDinTextCompPro-Italic"/>
                <a:cs typeface="PFDinTextCompPro-Italic"/>
              </a:rPr>
              <a:t> are the associated </a:t>
            </a:r>
            <a:r>
              <a:rPr lang="en-US" sz="2500" dirty="0" smtClean="0">
                <a:latin typeface="PFDinTextCompPro-Medium"/>
                <a:cs typeface="PFDinTextCompPro-Medium"/>
              </a:rPr>
              <a:t>eigenvalues</a:t>
            </a:r>
            <a:r>
              <a:rPr lang="en-US" sz="25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For an eigenvector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25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2500" dirty="0" smtClean="0">
                <a:latin typeface="PFDinTextCompPro-Italic"/>
                <a:cs typeface="PFDinTextCompPro-Italic"/>
              </a:rPr>
              <a:t> and its eigenvalue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  <a:r>
              <a:rPr lang="en-US" sz="2500" dirty="0" smtClean="0">
                <a:latin typeface="PFDinTextCompPro-Italic"/>
                <a:cs typeface="PFDinTextCompPro-Italic"/>
              </a:rPr>
              <a:t>, we have the important relation:</a:t>
            </a:r>
          </a:p>
          <a:p>
            <a:r>
              <a:rPr lang="en-US" sz="2500" i="1" dirty="0" err="1">
                <a:latin typeface="+mn-lt"/>
                <a:cs typeface="PFDinTextCompPro-Italic"/>
              </a:rPr>
              <a:t>C</a:t>
            </a:r>
            <a:r>
              <a:rPr lang="en-US" sz="2500" i="1" dirty="0" err="1" smtClean="0">
                <a:latin typeface="+mn-lt"/>
                <a:cs typeface="PFDinTextCompPro-Italic"/>
              </a:rPr>
              <a:t>v</a:t>
            </a:r>
            <a:r>
              <a:rPr lang="en-US" sz="2500" i="1" dirty="0" smtClean="0">
                <a:latin typeface="+mn-lt"/>
                <a:cs typeface="PFDinTextCompPro-Italic"/>
              </a:rPr>
              <a:t> =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endParaRPr lang="en-US" sz="2500" i="1" dirty="0">
              <a:latin typeface="+mn-lt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500937" y="3390900"/>
            <a:ext cx="1463675" cy="16002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relationship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defines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what it means to be an eigenvector of </a:t>
              </a:r>
              <a:r>
                <a:rPr lang="en-US" sz="900" i="1" dirty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C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57745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eigenvectors form a basis of the vector space on which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acts 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they are orthogonal)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593084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The eigenvectors form a basis of the vector space on which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25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>
                <a:latin typeface="PFDinTextCompPro-Italic"/>
                <a:cs typeface="PFDinTextCompPro-Italic"/>
              </a:rPr>
              <a:t>acts (</a:t>
            </a:r>
            <a:r>
              <a:rPr lang="en-US" sz="2500" dirty="0" err="1">
                <a:latin typeface="PFDinTextCompPro-Italic"/>
                <a:cs typeface="PFDinTextCompPro-Italic"/>
              </a:rPr>
              <a:t>eg</a:t>
            </a:r>
            <a:r>
              <a:rPr lang="en-US" sz="2500" dirty="0">
                <a:latin typeface="PFDinTextCompPro-Italic"/>
                <a:cs typeface="PFDinTextCompPro-Italic"/>
              </a:rPr>
              <a:t>, they are orthogonal).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Furthermore the basis elements are ordered by their eigenvalues (from largest to smallest), and these eigenvalues represent the amount of variance explained by each basis element.</a:t>
            </a:r>
          </a:p>
        </p:txBody>
      </p:sp>
    </p:spTree>
    <p:extLst>
      <p:ext uri="{BB962C8B-B14F-4D97-AF65-F5344CB8AC3E}">
        <p14:creationId xmlns:p14="http://schemas.microsoft.com/office/powerpoint/2010/main" val="15143813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The eigenvectors form a basis of the vector space on which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25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>
                <a:latin typeface="PFDinTextCompPro-Italic"/>
                <a:cs typeface="PFDinTextCompPro-Italic"/>
              </a:rPr>
              <a:t>acts (</a:t>
            </a:r>
            <a:r>
              <a:rPr lang="en-US" sz="2500" dirty="0" err="1">
                <a:latin typeface="PFDinTextCompPro-Italic"/>
                <a:cs typeface="PFDinTextCompPro-Italic"/>
              </a:rPr>
              <a:t>eg</a:t>
            </a:r>
            <a:r>
              <a:rPr lang="en-US" sz="2500" dirty="0">
                <a:latin typeface="PFDinTextCompPro-Italic"/>
                <a:cs typeface="PFDinTextCompPro-Italic"/>
              </a:rPr>
              <a:t>, they are orthogonal).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Furthermore the basis elements are ordered by their eigenvalues (from largest to smallest), and these eigenvalues represent the amount of variance explained by each basis element.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This can be visualized in a </a:t>
            </a:r>
            <a:r>
              <a:rPr lang="en-US" sz="2500" dirty="0">
                <a:latin typeface="PFDinTextCompPro-Medium"/>
                <a:cs typeface="PFDinTextCompPro-Medium"/>
              </a:rPr>
              <a:t>scree plot</a:t>
            </a:r>
            <a:r>
              <a:rPr lang="en-US" sz="2500" dirty="0">
                <a:latin typeface="PFDinTextCompPro-Italic"/>
                <a:cs typeface="PFDinTextCompPro-Italic"/>
              </a:rPr>
              <a:t>, which shows the amount of variance explained by each basis vector.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5143813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896" y="1028700"/>
            <a:ext cx="4787282" cy="41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641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Types of Machine Learning </a:t>
            </a:r>
            <a:r>
              <a:rPr lang="en-US" dirty="0" smtClean="0"/>
              <a:t>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157537" y="110490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continuous 	   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0" y="1943100"/>
            <a:ext cx="92919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Supervised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  </a:t>
            </a:r>
            <a:r>
              <a:rPr lang="en-US" sz="4000" dirty="0" smtClean="0">
                <a:latin typeface="PFDinTextCompPro-Italic"/>
                <a:cs typeface="PFDinTextCompPro-Italic"/>
              </a:rPr>
              <a:t>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 smtClean="0">
                <a:latin typeface="PFDinTextCompPro-Italic"/>
                <a:cs typeface="PFDinTextCompPro-Italic"/>
              </a:rPr>
              <a:t> 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           </a:t>
            </a:r>
            <a:r>
              <a:rPr lang="en-US" sz="4000" dirty="0" smtClean="0">
                <a:latin typeface="PFDinTextCompPro-Italic"/>
                <a:cs typeface="PFDinTextCompPro-Italic"/>
              </a:rPr>
              <a:t>clustering</a:t>
            </a:r>
            <a:endParaRPr lang="en-US" sz="4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537" y="2552700"/>
            <a:ext cx="3636125" cy="1473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86137" y="3009900"/>
            <a:ext cx="17673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PFDinTextCompPro-Italic"/>
                <a:cs typeface="PFDinTextCompPro-Italic"/>
              </a:rPr>
              <a:t>reduction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264047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896" y="1028700"/>
            <a:ext cx="4787282" cy="4132679"/>
          </a:xfrm>
          <a:prstGeom prst="rect">
            <a:avLst/>
          </a:prstGeom>
        </p:spPr>
      </p:pic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1409700"/>
            <a:ext cx="1463675" cy="21336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9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Looking at this plot also gives you an idea of how many principal components to keep.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Apply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elbow test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: keep only those pc’s that appear to the left of the elbow in the graph.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5244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err="1" smtClean="0"/>
              <a:t>iIi</a:t>
            </a:r>
            <a:r>
              <a:rPr lang="en-US" sz="7500" dirty="0" smtClean="0"/>
              <a:t>. Singular value decomposition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0318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</p:txBody>
      </p:sp>
    </p:spTree>
    <p:extLst>
      <p:ext uri="{BB962C8B-B14F-4D97-AF65-F5344CB8AC3E}">
        <p14:creationId xmlns:p14="http://schemas.microsoft.com/office/powerpoint/2010/main" val="18717968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>
                <a:latin typeface="+mn-lt"/>
                <a:cs typeface="PFDinTextCompPro-Italic"/>
              </a:rPr>
              <a:t>X</a:t>
            </a:r>
            <a:r>
              <a:rPr lang="en-US" sz="5000" i="1" spc="600" dirty="0" smtClean="0">
                <a:latin typeface="+mn-lt"/>
                <a:cs typeface="PFDinTextCompPro-Italic"/>
              </a:rPr>
              <a:t>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9024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>
                <a:latin typeface="+mn-lt"/>
                <a:cs typeface="PFDinTextCompPro-Italic"/>
              </a:rPr>
              <a:t>X</a:t>
            </a:r>
            <a:r>
              <a:rPr lang="en-US" sz="5000" i="1" spc="600" dirty="0" smtClean="0">
                <a:latin typeface="+mn-lt"/>
                <a:cs typeface="PFDinTextCompPro-Italic"/>
              </a:rPr>
              <a:t>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</a:p>
        </p:txBody>
      </p:sp>
    </p:spTree>
    <p:extLst>
      <p:ext uri="{BB962C8B-B14F-4D97-AF65-F5344CB8AC3E}">
        <p14:creationId xmlns:p14="http://schemas.microsoft.com/office/powerpoint/2010/main" val="39159619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>
                <a:latin typeface="+mn-lt"/>
                <a:cs typeface="PFDinTextCompPro-Italic"/>
              </a:rPr>
              <a:t>X</a:t>
            </a:r>
            <a:r>
              <a:rPr lang="en-US" sz="5000" i="1" spc="600" dirty="0" smtClean="0">
                <a:latin typeface="+mn-lt"/>
                <a:cs typeface="PFDinTextCompPro-Italic"/>
              </a:rPr>
              <a:t>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  <a:endParaRPr lang="en-US" sz="16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columns of </a:t>
            </a:r>
            <a:r>
              <a:rPr lang="en-US" sz="2500" i="1" dirty="0">
                <a:latin typeface="+mn-lt"/>
                <a:cs typeface="PFDinTextCompPro-Italic"/>
              </a:rPr>
              <a:t>U</a:t>
            </a:r>
            <a:r>
              <a:rPr lang="en-US" sz="3000" dirty="0">
                <a:latin typeface="PFDinTextCompPro-Italic"/>
                <a:cs typeface="PFDinTextCompPro-Italic"/>
              </a:rPr>
              <a:t> &amp; </a:t>
            </a:r>
            <a:r>
              <a:rPr lang="en-US" sz="2500" i="1" dirty="0">
                <a:latin typeface="+mn-lt"/>
                <a:cs typeface="PFDinTextCompPro-Italic"/>
              </a:rPr>
              <a:t>V</a:t>
            </a:r>
            <a:r>
              <a:rPr lang="en-US" sz="3000" dirty="0">
                <a:latin typeface="PFDinTextCompPro-Italic"/>
                <a:cs typeface="PFDinTextCompPro-Italic"/>
              </a:rPr>
              <a:t> are the (left- and right-) </a:t>
            </a:r>
            <a:r>
              <a:rPr lang="en-US" sz="3000" dirty="0">
                <a:latin typeface="PFDinTextCompPro-Medium"/>
                <a:cs typeface="PFDinTextCompPro-Medium"/>
              </a:rPr>
              <a:t>singular vectors</a:t>
            </a:r>
            <a:r>
              <a:rPr lang="en-US" sz="3000" dirty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9050062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 </a:t>
            </a:r>
            <a:r>
              <a:rPr lang="en-US" sz="25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25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25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>
                <a:latin typeface="+mn-lt"/>
                <a:cs typeface="PFDinTextCompPro-Italic"/>
              </a:rPr>
              <a:t>X</a:t>
            </a:r>
            <a:r>
              <a:rPr lang="en-US" sz="5000" i="1" spc="600" dirty="0" smtClean="0">
                <a:latin typeface="+mn-lt"/>
                <a:cs typeface="PFDinTextCompPro-Italic"/>
              </a:rPr>
              <a:t>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  <a:endParaRPr lang="en-US" sz="16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 </a:t>
            </a:r>
            <a:r>
              <a:rPr lang="en-US" sz="2500" dirty="0">
                <a:latin typeface="PFDinTextCompPro-Italic"/>
                <a:cs typeface="PFDinTextCompPro-Italic"/>
              </a:rPr>
              <a:t>columns of </a:t>
            </a:r>
            <a:r>
              <a:rPr lang="en-US" sz="2500" i="1" dirty="0">
                <a:latin typeface="+mn-lt"/>
                <a:cs typeface="PFDinTextCompPro-Italic"/>
              </a:rPr>
              <a:t>U</a:t>
            </a:r>
            <a:r>
              <a:rPr lang="en-US" sz="2500" dirty="0">
                <a:latin typeface="PFDinTextCompPro-Italic"/>
                <a:cs typeface="PFDinTextCompPro-Italic"/>
              </a:rPr>
              <a:t> &amp; </a:t>
            </a:r>
            <a:r>
              <a:rPr lang="en-US" sz="2500" i="1" dirty="0">
                <a:latin typeface="+mn-lt"/>
                <a:cs typeface="PFDinTextCompPro-Italic"/>
              </a:rPr>
              <a:t>V</a:t>
            </a:r>
            <a:r>
              <a:rPr lang="en-US" sz="2500" dirty="0">
                <a:latin typeface="PFDinTextCompPro-Italic"/>
                <a:cs typeface="PFDinTextCompPro-Italic"/>
              </a:rPr>
              <a:t> are the (left- and right-) </a:t>
            </a:r>
            <a:r>
              <a:rPr lang="en-US" sz="2500" dirty="0">
                <a:latin typeface="PFDinTextCompPro-Medium"/>
                <a:cs typeface="PFDinTextCompPro-Medium"/>
              </a:rPr>
              <a:t>singular vectors</a:t>
            </a:r>
            <a:r>
              <a:rPr lang="en-US" sz="2500" dirty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These singular vectors provide </a:t>
            </a:r>
            <a:r>
              <a:rPr lang="en-US" sz="2500" dirty="0" smtClean="0">
                <a:latin typeface="PFDinTextCompPro-Medium"/>
                <a:cs typeface="PFDinTextCompPro-Medium"/>
              </a:rPr>
              <a:t>orthonormal bases</a:t>
            </a:r>
            <a:r>
              <a:rPr lang="en-US" sz="2500" dirty="0" smtClean="0">
                <a:latin typeface="PFDinTextCompPro-Italic"/>
                <a:cs typeface="PFDinTextCompPro-Italic"/>
              </a:rPr>
              <a:t> for the spaces </a:t>
            </a:r>
            <a:r>
              <a:rPr lang="en-US" sz="2500" i="1" dirty="0" err="1" smtClean="0">
                <a:latin typeface="+mn-lt"/>
                <a:cs typeface="PFDinTextCompPro-Italic"/>
              </a:rPr>
              <a:t>K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dirty="0" smtClean="0">
                <a:latin typeface="PFDinTextCompPro-Italic"/>
                <a:cs typeface="PFDinTextCompPro-Italic"/>
              </a:rPr>
              <a:t> &amp; </a:t>
            </a:r>
            <a:r>
              <a:rPr lang="en-US" sz="2500" i="1" dirty="0" err="1" smtClean="0">
                <a:latin typeface="+mn-lt"/>
                <a:cs typeface="PFDinTextCompPro-Italic"/>
              </a:rPr>
              <a:t>K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d</a:t>
            </a:r>
            <a:r>
              <a:rPr lang="en-US" sz="2500" dirty="0" smtClean="0">
                <a:latin typeface="PFDinTextCompPro-Italic"/>
                <a:cs typeface="PFDinTextCompPro-Italic"/>
              </a:rPr>
              <a:t> (columns of </a:t>
            </a:r>
            <a:r>
              <a:rPr lang="en-US" sz="2500" i="1" dirty="0" smtClean="0">
                <a:latin typeface="+mn-lt"/>
                <a:cs typeface="PFDinTextCompPro-Italic"/>
              </a:rPr>
              <a:t>U</a:t>
            </a:r>
            <a:r>
              <a:rPr lang="en-US" sz="2500" dirty="0" smtClean="0">
                <a:latin typeface="PFDinTextCompPro-Italic"/>
                <a:cs typeface="PFDinTextCompPro-Italic"/>
              </a:rPr>
              <a:t> &amp;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2500" dirty="0" smtClean="0">
                <a:latin typeface="PFDinTextCompPro-Italic"/>
                <a:cs typeface="PFDinTextCompPro-Italic"/>
              </a:rPr>
              <a:t>, respectively).</a:t>
            </a:r>
            <a:endParaRPr lang="en-US" sz="25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2839626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>
                <a:latin typeface="+mn-lt"/>
                <a:cs typeface="PFDinTextCompPro-Italic"/>
              </a:rPr>
              <a:t>X</a:t>
            </a:r>
            <a:r>
              <a:rPr lang="en-US" sz="5000" i="1" spc="600" dirty="0" smtClean="0">
                <a:latin typeface="+mn-lt"/>
                <a:cs typeface="PFDinTextCompPro-Italic"/>
              </a:rPr>
              <a:t>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  <a:endParaRPr lang="en-US" sz="16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nonzero entries of </a:t>
            </a:r>
            <a:r>
              <a:rPr lang="en-US" sz="3000" i="1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 These are real, nonnegative, and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rank-ordered</a:t>
            </a:r>
            <a:r>
              <a:rPr lang="en-US" sz="3000" dirty="0" smtClean="0">
                <a:latin typeface="PFDinTextCompPro-Italic"/>
                <a:cs typeface="PFDinTextCompPro-Italic"/>
              </a:rPr>
              <a:t> (decreasing from left to right).</a:t>
            </a:r>
          </a:p>
        </p:txBody>
      </p:sp>
    </p:spTree>
    <p:extLst>
      <p:ext uri="{BB962C8B-B14F-4D97-AF65-F5344CB8AC3E}">
        <p14:creationId xmlns:p14="http://schemas.microsoft.com/office/powerpoint/2010/main" val="24896625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>
                <a:latin typeface="+mn-lt"/>
                <a:cs typeface="PFDinTextCompPro-Italic"/>
              </a:rPr>
              <a:t>X</a:t>
            </a:r>
            <a:r>
              <a:rPr lang="en-US" sz="5000" i="1" spc="600" dirty="0" smtClean="0">
                <a:latin typeface="+mn-lt"/>
                <a:cs typeface="PFDinTextCompPro-Italic"/>
              </a:rPr>
              <a:t>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  <a:endParaRPr lang="en-US" sz="16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nonzero entries of </a:t>
            </a:r>
            <a:r>
              <a:rPr lang="en-US" sz="3000" i="1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 These are real, nonnegative, and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rank-ordered</a:t>
            </a:r>
            <a:r>
              <a:rPr lang="en-US" sz="3000" dirty="0" smtClean="0">
                <a:latin typeface="PFDinTextCompPro-Italic"/>
                <a:cs typeface="PFDinTextCompPro-Italic"/>
              </a:rPr>
              <a:t> (decreasing from left to right).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1181100"/>
            <a:ext cx="1463675" cy="18288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number of singular values is equal to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rank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of X.</a:t>
              </a:r>
            </a:p>
            <a:p>
              <a:pPr algn="l">
                <a:lnSpc>
                  <a:spcPts val="1150"/>
                </a:lnSpc>
              </a:pPr>
              <a:endParaRPr lang="en-US" sz="900" i="1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rank of a matrix measures its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non-degeneracy.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245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general SVD, the </a:t>
            </a:r>
            <a:r>
              <a:rPr lang="en-US" sz="3000" dirty="0">
                <a:latin typeface="PFDinTextCompPro-Italic"/>
                <a:cs typeface="PFDinTextCompPro-Italic"/>
              </a:rPr>
              <a:t>columns of </a:t>
            </a:r>
            <a:r>
              <a:rPr lang="en-US" sz="2500" i="1" dirty="0">
                <a:latin typeface="+mn-lt"/>
                <a:cs typeface="PFDinTextCompPro-Italic"/>
              </a:rPr>
              <a:t>U</a:t>
            </a:r>
            <a:r>
              <a:rPr lang="en-US" sz="3000" dirty="0">
                <a:latin typeface="PFDinTextCompPro-Italic"/>
                <a:cs typeface="PFDinTextCompPro-Italic"/>
              </a:rPr>
              <a:t> are the eigenvectors of </a:t>
            </a:r>
            <a:r>
              <a:rPr lang="en-US" sz="2500" i="1" dirty="0" smtClean="0">
                <a:latin typeface="+mn-lt"/>
                <a:cs typeface="PFDinTextCompPro-Italic"/>
              </a:rPr>
              <a:t>XX</a:t>
            </a:r>
            <a:r>
              <a:rPr lang="en-US" sz="2500" i="1" baseline="30000" dirty="0" smtClean="0">
                <a:latin typeface="+mn-lt"/>
                <a:cs typeface="PFDinTextCompPro-Italic"/>
              </a:rPr>
              <a:t>T</a:t>
            </a:r>
            <a:r>
              <a:rPr lang="en-US" sz="3000" dirty="0">
                <a:latin typeface="PFDinTextCompPro-Italic"/>
                <a:cs typeface="PFDinTextCompPro-Italic"/>
              </a:rPr>
              <a:t>, and the columns of </a:t>
            </a:r>
            <a:r>
              <a:rPr lang="en-US" sz="2500" i="1" dirty="0">
                <a:latin typeface="+mn-lt"/>
                <a:cs typeface="PFDinTextCompPro-Italic"/>
              </a:rPr>
              <a:t>V</a:t>
            </a:r>
            <a:r>
              <a:rPr lang="en-US" sz="3000" dirty="0">
                <a:latin typeface="PFDinTextCompPro-Italic"/>
                <a:cs typeface="PFDinTextCompPro-Italic"/>
              </a:rPr>
              <a:t> are the eigenvectors of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30000" dirty="0" smtClean="0">
                <a:latin typeface="+mn-lt"/>
                <a:cs typeface="PFDinTextCompPro-Italic"/>
              </a:rPr>
              <a:t>T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Also, the singular values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are the square roots of the eigenvalues of </a:t>
            </a:r>
            <a:r>
              <a:rPr lang="en-US" sz="2500" i="1" dirty="0" smtClean="0">
                <a:latin typeface="+mn-lt"/>
                <a:cs typeface="PFDinTextCompPro-Italic"/>
              </a:rPr>
              <a:t>XX</a:t>
            </a:r>
            <a:r>
              <a:rPr lang="en-US" sz="2500" i="1" baseline="30000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and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30000" dirty="0" smtClean="0">
                <a:latin typeface="+mn-lt"/>
                <a:cs typeface="PFDinTextCompPro-Italic"/>
              </a:rPr>
              <a:t>T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3081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dimensionality reduction?</a:t>
            </a:r>
          </a:p>
        </p:txBody>
      </p:sp>
    </p:spTree>
    <p:extLst>
      <p:ext uri="{BB962C8B-B14F-4D97-AF65-F5344CB8AC3E}">
        <p14:creationId xmlns:p14="http://schemas.microsoft.com/office/powerpoint/2010/main" val="32612900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general SVD, the </a:t>
            </a:r>
            <a:r>
              <a:rPr lang="en-US" sz="3000" dirty="0">
                <a:latin typeface="PFDinTextCompPro-Italic"/>
                <a:cs typeface="PFDinTextCompPro-Italic"/>
              </a:rPr>
              <a:t>columns of </a:t>
            </a:r>
            <a:r>
              <a:rPr lang="en-US" sz="2500" i="1" dirty="0">
                <a:latin typeface="+mn-lt"/>
                <a:cs typeface="PFDinTextCompPro-Italic"/>
              </a:rPr>
              <a:t>U</a:t>
            </a:r>
            <a:r>
              <a:rPr lang="en-US" sz="3000" dirty="0">
                <a:latin typeface="PFDinTextCompPro-Italic"/>
                <a:cs typeface="PFDinTextCompPro-Italic"/>
              </a:rPr>
              <a:t> are the eigenvectors of </a:t>
            </a:r>
            <a:r>
              <a:rPr lang="en-US" sz="2500" i="1" dirty="0" smtClean="0">
                <a:latin typeface="+mn-lt"/>
                <a:cs typeface="PFDinTextCompPro-Italic"/>
              </a:rPr>
              <a:t>XX</a:t>
            </a:r>
            <a:r>
              <a:rPr lang="en-US" sz="2500" i="1" baseline="30000" dirty="0" smtClean="0">
                <a:latin typeface="+mn-lt"/>
                <a:cs typeface="PFDinTextCompPro-Italic"/>
              </a:rPr>
              <a:t>T</a:t>
            </a:r>
            <a:r>
              <a:rPr lang="en-US" sz="3000" dirty="0">
                <a:latin typeface="PFDinTextCompPro-Italic"/>
                <a:cs typeface="PFDinTextCompPro-Italic"/>
              </a:rPr>
              <a:t>, and the columns of </a:t>
            </a:r>
            <a:r>
              <a:rPr lang="en-US" sz="2500" i="1" dirty="0">
                <a:latin typeface="+mn-lt"/>
                <a:cs typeface="PFDinTextCompPro-Italic"/>
              </a:rPr>
              <a:t>V</a:t>
            </a:r>
            <a:r>
              <a:rPr lang="en-US" sz="3000" dirty="0">
                <a:latin typeface="PFDinTextCompPro-Italic"/>
                <a:cs typeface="PFDinTextCompPro-Italic"/>
              </a:rPr>
              <a:t> are the eigenvectors of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30000" dirty="0" smtClean="0">
                <a:latin typeface="+mn-lt"/>
                <a:cs typeface="PFDinTextCompPro-Italic"/>
              </a:rPr>
              <a:t>T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Also, the singular values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are the square roots of the eigenvalues of </a:t>
            </a:r>
            <a:r>
              <a:rPr lang="en-US" sz="2500" i="1" dirty="0" smtClean="0">
                <a:latin typeface="+mn-lt"/>
                <a:cs typeface="PFDinTextCompPro-Italic"/>
              </a:rPr>
              <a:t>XX</a:t>
            </a:r>
            <a:r>
              <a:rPr lang="en-US" sz="2500" i="1" baseline="30000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and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30000" dirty="0" smtClean="0">
                <a:latin typeface="+mn-lt"/>
                <a:cs typeface="PFDinTextCompPro-Italic"/>
              </a:rPr>
              <a:t>T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577137" y="3619500"/>
            <a:ext cx="1463675" cy="14478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If data is centered, these are covariance matrices.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2533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interpret the SVD?</a:t>
            </a:r>
          </a:p>
        </p:txBody>
      </p:sp>
    </p:spTree>
    <p:extLst>
      <p:ext uri="{BB962C8B-B14F-4D97-AF65-F5344CB8AC3E}">
        <p14:creationId xmlns:p14="http://schemas.microsoft.com/office/powerpoint/2010/main" val="33591250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interpret the SVD?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Recall that given a set of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points in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space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), we want to find the best </a:t>
            </a:r>
            <a:r>
              <a:rPr lang="en-US" sz="2500" i="1" dirty="0" smtClean="0">
                <a:latin typeface="+mn-lt"/>
                <a:cs typeface="PFDinTextCompPro-Italic"/>
              </a:rPr>
              <a:t>k &lt; d</a:t>
            </a:r>
            <a:r>
              <a:rPr lang="en-US" sz="3000" dirty="0" smtClean="0">
                <a:latin typeface="PFDinTextCompPro-Italic"/>
                <a:cs typeface="PFDinTextCompPro-Italic"/>
              </a:rPr>
              <a:t> dimensional subspace to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represent the data.</a:t>
            </a:r>
          </a:p>
        </p:txBody>
      </p:sp>
    </p:spTree>
    <p:extLst>
      <p:ext uri="{BB962C8B-B14F-4D97-AF65-F5344CB8AC3E}">
        <p14:creationId xmlns:p14="http://schemas.microsoft.com/office/powerpoint/2010/main" val="2351951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interpret the SVD?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Recall that given a set of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points in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space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), we want to find the best </a:t>
            </a:r>
            <a:r>
              <a:rPr lang="en-US" sz="2500" i="1" dirty="0" smtClean="0">
                <a:latin typeface="+mn-lt"/>
                <a:cs typeface="PFDinTextCompPro-Italic"/>
              </a:rPr>
              <a:t>k &lt; d</a:t>
            </a:r>
            <a:r>
              <a:rPr lang="en-US" sz="3000" dirty="0" smtClean="0">
                <a:latin typeface="PFDinTextCompPro-Italic"/>
                <a:cs typeface="PFDinTextCompPro-Italic"/>
              </a:rPr>
              <a:t> dimensional subspace to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represent the data.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500937" y="35433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Here “best”</a:t>
              </a:r>
              <a:r>
                <a:rPr lang="en-US" sz="900" dirty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refers to the representation that minimizes the squared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orthogonal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distances from the points to the subspace.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951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645677"/>
            <a:ext cx="8001000" cy="28120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2937" y="4836468"/>
            <a:ext cx="4826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+mn-lt"/>
              </a:rPr>
              <a:t>source</a:t>
            </a:r>
            <a:r>
              <a:rPr lang="en-US" sz="900" i="1" dirty="0">
                <a:latin typeface="+mn-lt"/>
              </a:rPr>
              <a:t>: http://</a:t>
            </a:r>
            <a:r>
              <a:rPr lang="en-US" sz="900" i="1" dirty="0" err="1">
                <a:latin typeface="+mn-lt"/>
              </a:rPr>
              <a:t>www.cs.princeton.edu</a:t>
            </a:r>
            <a:r>
              <a:rPr lang="en-US" sz="900" i="1" dirty="0">
                <a:latin typeface="+mn-lt"/>
              </a:rPr>
              <a:t>/courses/archive/spring12/cos598C/</a:t>
            </a:r>
            <a:r>
              <a:rPr lang="en-US" sz="900" i="1" dirty="0" err="1">
                <a:latin typeface="+mn-lt"/>
              </a:rPr>
              <a:t>svdchapter.pdf</a:t>
            </a:r>
            <a:endParaRPr lang="en-US" sz="9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88280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geometric interpretation of the singular values, consider a unit sphere in </a:t>
            </a:r>
            <a:r>
              <a:rPr lang="en-US" sz="2500" i="1" dirty="0" err="1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a linear map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rotation and a stretch) that sends this sphere to an ellipsoid in </a:t>
            </a:r>
            <a:r>
              <a:rPr lang="en-US" sz="2500" i="1" dirty="0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42568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geometric interpretation of the singular values, consider a unit sphere in </a:t>
            </a:r>
            <a:r>
              <a:rPr lang="en-US" sz="2500" i="1" dirty="0" err="1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a linear map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rotation and a stretch) that sends this sphere to an ellipsoid in </a:t>
            </a:r>
            <a:r>
              <a:rPr lang="en-US" sz="2500" i="1" dirty="0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singular vectors of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correspond to the lengths of the axes of the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ellipsoid.</a:t>
            </a:r>
          </a:p>
        </p:txBody>
      </p:sp>
    </p:spTree>
    <p:extLst>
      <p:ext uri="{BB962C8B-B14F-4D97-AF65-F5344CB8AC3E}">
        <p14:creationId xmlns:p14="http://schemas.microsoft.com/office/powerpoint/2010/main" val="9018539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For a geometric interpretation of the singular values, consider a unit sphere in </a:t>
            </a:r>
            <a:r>
              <a:rPr lang="en-US" sz="2500" i="1" dirty="0" err="1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dirty="0" smtClean="0">
                <a:latin typeface="PFDinTextCompPro-Italic"/>
                <a:cs typeface="PFDinTextCompPro-Italic"/>
              </a:rPr>
              <a:t> and a linear map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(</a:t>
            </a:r>
            <a:r>
              <a:rPr lang="en-US" sz="25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2500" dirty="0" smtClean="0">
                <a:latin typeface="PFDinTextCompPro-Italic"/>
                <a:cs typeface="PFDinTextCompPro-Italic"/>
              </a:rPr>
              <a:t>, a rotation and a stretch) that sends this sphere to an ellipsoid in </a:t>
            </a:r>
            <a:r>
              <a:rPr lang="en-US" sz="2500" i="1" dirty="0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d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 singular vectors of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2500" dirty="0" smtClean="0">
                <a:latin typeface="PFDinTextCompPro-Italic"/>
                <a:cs typeface="PFDinTextCompPro-Italic"/>
              </a:rPr>
              <a:t> correspond to the lengths of the axes of the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2500" dirty="0" smtClean="0">
                <a:latin typeface="PFDinTextCompPro-Italic"/>
                <a:cs typeface="PFDinTextCompPro-Italic"/>
              </a:rPr>
              <a:t>-dimensional ellipsoid.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The singular values give the magnitudes of the projection of each column of the original dataset on the elements of the new basis.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2132798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331" y="991870"/>
            <a:ext cx="5332413" cy="42659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37" y="5004256"/>
            <a:ext cx="3454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 http://</a:t>
            </a:r>
            <a:r>
              <a:rPr lang="en-US" sz="800" i="1" dirty="0" err="1">
                <a:solidFill>
                  <a:prstClr val="black"/>
                </a:solidFill>
                <a:latin typeface="+mn-lt"/>
                <a:sym typeface="Wingdings"/>
              </a:rPr>
              <a:t>en.wikipedia.org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/wiki/</a:t>
            </a:r>
            <a:r>
              <a:rPr lang="en-US" sz="800" i="1" dirty="0" err="1">
                <a:solidFill>
                  <a:prstClr val="black"/>
                </a:solidFill>
                <a:latin typeface="+mn-lt"/>
                <a:sym typeface="Wingdings"/>
              </a:rPr>
              <a:t>Singular_value_decomposition</a:t>
            </a:r>
            <a:endParaRPr lang="en-US" sz="800" i="1" dirty="0">
              <a:solidFill>
                <a:prstClr val="black"/>
              </a:solidFill>
              <a:latin typeface="+mn-lt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2563025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Why do we care about SVD?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8086869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dimensionality reduction?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set of techniques for reducing the size (in terms of features,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records, and/or bytes) of the dataset under examination.</a:t>
            </a:r>
          </a:p>
        </p:txBody>
      </p:sp>
    </p:spTree>
    <p:extLst>
      <p:ext uri="{BB962C8B-B14F-4D97-AF65-F5344CB8AC3E}">
        <p14:creationId xmlns:p14="http://schemas.microsoft.com/office/powerpoint/2010/main" val="17451562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Why do we care about SVD?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More numerically stable and can be more efficient to calculate (than PCA)</a:t>
            </a: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5817456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Why do we care about SVD?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More numerically stable and can be more efficient to calculate (than PCA)</a:t>
            </a: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Latent semantic analysis, etc.</a:t>
            </a:r>
          </a:p>
        </p:txBody>
      </p:sp>
    </p:spTree>
    <p:extLst>
      <p:ext uri="{BB962C8B-B14F-4D97-AF65-F5344CB8AC3E}">
        <p14:creationId xmlns:p14="http://schemas.microsoft.com/office/powerpoint/2010/main" val="7583087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Other methods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070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Whereas PCA and SVD create new coordinates by transforming the old coordinates without any accompanying theory of what anything means, </a:t>
            </a:r>
            <a:r>
              <a:rPr lang="en-US" sz="3000" dirty="0" smtClean="0">
                <a:latin typeface="PFDinTextCompPro-Medium"/>
                <a:cs typeface="PFDinTextCompPro-Medium"/>
              </a:rPr>
              <a:t>factor analysis</a:t>
            </a:r>
            <a:r>
              <a:rPr lang="en-US" sz="3000" dirty="0" smtClean="0">
                <a:latin typeface="PFDinTextCompPro-Italic"/>
                <a:cs typeface="PFDinTextCompPro-Italic"/>
              </a:rPr>
              <a:t> refers to a broader array of techniques.</a:t>
            </a:r>
          </a:p>
        </p:txBody>
      </p:sp>
    </p:spTree>
    <p:extLst>
      <p:ext uri="{BB962C8B-B14F-4D97-AF65-F5344CB8AC3E}">
        <p14:creationId xmlns:p14="http://schemas.microsoft.com/office/powerpoint/2010/main" val="1452885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Whereas PCA and SVD create new coordinates by transforming the old coordinates without any accompanying theory of what anything means, </a:t>
            </a:r>
            <a:r>
              <a:rPr lang="en-US" sz="3000" dirty="0" smtClean="0">
                <a:latin typeface="PFDinTextCompPro-Medium"/>
                <a:cs typeface="PFDinTextCompPro-Medium"/>
              </a:rPr>
              <a:t>factor analysis</a:t>
            </a:r>
            <a:r>
              <a:rPr lang="en-US" sz="3000" dirty="0" smtClean="0">
                <a:latin typeface="PFDinTextCompPro-Italic"/>
                <a:cs typeface="PFDinTextCompPro-Italic"/>
              </a:rPr>
              <a:t> refers to a broader array of techniques.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factor analysis, which may be exploratory or confirmatory, we hypothesize that our data depends on some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hidden</a:t>
            </a:r>
            <a:r>
              <a:rPr lang="en-US" sz="3000" dirty="0" smtClean="0">
                <a:latin typeface="PFDinTextCompPro-Italic"/>
                <a:cs typeface="PFDinTextCompPro-Italic"/>
              </a:rPr>
              <a:t> 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latent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</p:txBody>
      </p:sp>
    </p:spTree>
    <p:extLst>
      <p:ext uri="{BB962C8B-B14F-4D97-AF65-F5344CB8AC3E}">
        <p14:creationId xmlns:p14="http://schemas.microsoft.com/office/powerpoint/2010/main" val="3176960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Whereas PCA and SVD create new coordinates by transforming the old coordinates without any accompanying theory of what anything means, </a:t>
            </a:r>
            <a:r>
              <a:rPr lang="en-US" sz="3000" dirty="0" smtClean="0">
                <a:latin typeface="PFDinTextCompPro-Medium"/>
                <a:cs typeface="PFDinTextCompPro-Medium"/>
              </a:rPr>
              <a:t>factor analysis</a:t>
            </a:r>
            <a:r>
              <a:rPr lang="en-US" sz="3000" dirty="0" smtClean="0">
                <a:latin typeface="PFDinTextCompPro-Italic"/>
                <a:cs typeface="PFDinTextCompPro-Italic"/>
              </a:rPr>
              <a:t> refers to a broader array of techniques.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factor analysis, which may be exploratory or confirmatory, we hypothesize that our data depends on some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hidden</a:t>
            </a:r>
            <a:r>
              <a:rPr lang="en-US" sz="3000" dirty="0" smtClean="0">
                <a:latin typeface="PFDinTextCompPro-Italic"/>
                <a:cs typeface="PFDinTextCompPro-Italic"/>
              </a:rPr>
              <a:t> 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latent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old coordinates are then modeled as linear combinations of the latent features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52885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consider a dataset that represents the results of a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decathalon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(rows = participants, columns = events, entries = times).</a:t>
            </a:r>
          </a:p>
        </p:txBody>
      </p:sp>
    </p:spTree>
    <p:extLst>
      <p:ext uri="{BB962C8B-B14F-4D97-AF65-F5344CB8AC3E}">
        <p14:creationId xmlns:p14="http://schemas.microsoft.com/office/powerpoint/2010/main" val="2733994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consider a dataset that represents the results of a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decathalon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(rows = participants, columns = events, entries = times).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Though this dataset contains 10 features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may be interested in modeling these features as functions of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latent variables</a:t>
            </a:r>
            <a:r>
              <a:rPr lang="en-US" sz="3000" dirty="0" smtClean="0">
                <a:latin typeface="PFDinTextCompPro-Italic"/>
                <a:cs typeface="PFDinTextCompPro-Italic"/>
              </a:rPr>
              <a:t> such as the speed and strength of the participants: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spc="300" dirty="0" smtClean="0">
                <a:latin typeface="+mn-lt"/>
                <a:cs typeface="PFDinTextCompPro-Italic"/>
              </a:rPr>
              <a:t> =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011810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consider a dataset that represents the results of a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decathalon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(rows = participants, columns = events, entries = times).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Though this dataset contains 10 features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may be interested in modeling these features as functions of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latent variables</a:t>
            </a:r>
            <a:r>
              <a:rPr lang="en-US" sz="3000" dirty="0" smtClean="0">
                <a:latin typeface="PFDinTextCompPro-Italic"/>
                <a:cs typeface="PFDinTextCompPro-Italic"/>
              </a:rPr>
              <a:t> such as the speed and strength of the participants: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spc="300" dirty="0" smtClean="0">
                <a:latin typeface="+mn-lt"/>
                <a:cs typeface="PFDinTextCompPro-Italic"/>
              </a:rPr>
              <a:t> =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e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a now model with an error term!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06919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practice, PCA is often used for factor analysis, after modifying the covariance matrix somewhat. But it can also allow for non-isotropic errors, and there are other methods for fitting as well, and different theoretical concerns.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7554381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dimensionality reduction?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set of techniques for reducing the size (in terms of features,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records, and/or bytes) of the dataset under examination.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the idea is to regard the dataset as a matrix and to decompose the matrix into simpler, meaningful pieces.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222447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SVD, PCA, and factor analysis are all linear techniques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use a linear transformation to embed the data in a lower-dimensional space).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But sometimes linear techniques are not sufficient.</a:t>
            </a:r>
          </a:p>
        </p:txBody>
      </p:sp>
    </p:spTree>
    <p:extLst>
      <p:ext uri="{BB962C8B-B14F-4D97-AF65-F5344CB8AC3E}">
        <p14:creationId xmlns:p14="http://schemas.microsoft.com/office/powerpoint/2010/main" val="1750270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1130300"/>
            <a:ext cx="4305300" cy="393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393" y="1113632"/>
            <a:ext cx="5606288" cy="41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338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1130300"/>
            <a:ext cx="43053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106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multidimensional scaling</a:t>
            </a:r>
            <a:r>
              <a:rPr lang="en-US" sz="3000" dirty="0" smtClean="0">
                <a:latin typeface="PFDinTextCompPro-Italic"/>
                <a:cs typeface="PFDinTextCompPro-Italic"/>
              </a:rPr>
              <a:t>: low-dim embedding that preserves 	pairwise distances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locally linear embedding</a:t>
            </a:r>
            <a:r>
              <a:rPr lang="en-US" sz="3000" dirty="0" smtClean="0">
                <a:latin typeface="PFDinTextCompPro-Italic"/>
                <a:cs typeface="PFDinTextCompPro-Italic"/>
              </a:rPr>
              <a:t>: approximates local structure of data 	(neighborhood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preserving embedding)</a:t>
            </a:r>
          </a:p>
        </p:txBody>
      </p:sp>
    </p:spTree>
    <p:extLst>
      <p:ext uri="{BB962C8B-B14F-4D97-AF65-F5344CB8AC3E}">
        <p14:creationId xmlns:p14="http://schemas.microsoft.com/office/powerpoint/2010/main" val="8167496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multidimensional scaling</a:t>
            </a:r>
            <a:r>
              <a:rPr lang="en-US" sz="3000" dirty="0" smtClean="0">
                <a:latin typeface="PFDinTextCompPro-Italic"/>
                <a:cs typeface="PFDinTextCompPro-Italic"/>
              </a:rPr>
              <a:t>: low-dim embedding that preserves 	pairwise distances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locally linear embedding</a:t>
            </a:r>
            <a:r>
              <a:rPr lang="en-US" sz="3000" dirty="0" smtClean="0">
                <a:latin typeface="PFDinTextCompPro-Italic"/>
                <a:cs typeface="PFDinTextCompPro-Italic"/>
              </a:rPr>
              <a:t>: approximates local structure of data </a:t>
            </a:r>
            <a:r>
              <a:rPr lang="en-US" sz="3000" dirty="0">
                <a:latin typeface="PFDinTextCompPro-Italic"/>
                <a:cs typeface="PFDinTextCompPro-Italic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</a:rPr>
              <a:t>(neighborhood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preserving embedding)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256462" y="15621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See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sklearn.manifold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6310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kernel PCA</a:t>
            </a:r>
            <a:r>
              <a:rPr lang="en-US" sz="3000" dirty="0" smtClean="0">
                <a:latin typeface="PFDinTextCompPro-Italic"/>
                <a:cs typeface="PFDinTextCompPro-Italic"/>
              </a:rPr>
              <a:t>: exploits PCA dependence on inner product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</a:rPr>
              <a:t>(same logic as SVM)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err="1" smtClean="0">
                <a:latin typeface="PFDinTextCompPro-Medium"/>
                <a:cs typeface="PFDinTextCompPro-Medium"/>
              </a:rPr>
              <a:t>isomap</a:t>
            </a:r>
            <a:r>
              <a:rPr lang="en-US" sz="3000" dirty="0" smtClean="0">
                <a:latin typeface="PFDinTextCompPro-Italic"/>
                <a:cs typeface="PFDinTextCompPro-Italic"/>
              </a:rPr>
              <a:t>: nonlinear dimension reduction via MDS using geodesic 	(surface-bound) distances</a:t>
            </a:r>
          </a:p>
        </p:txBody>
      </p:sp>
    </p:spTree>
    <p:extLst>
      <p:ext uri="{BB962C8B-B14F-4D97-AF65-F5344CB8AC3E}">
        <p14:creationId xmlns:p14="http://schemas.microsoft.com/office/powerpoint/2010/main" val="30463002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kernel PCA</a:t>
            </a:r>
            <a:r>
              <a:rPr lang="en-US" sz="3000" dirty="0" smtClean="0">
                <a:latin typeface="PFDinTextCompPro-Italic"/>
                <a:cs typeface="PFDinTextCompPro-Italic"/>
              </a:rPr>
              <a:t>: exploits PCA dependence on inner product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</a:rPr>
              <a:t>(same logic as SVM)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err="1" smtClean="0">
                <a:latin typeface="PFDinTextCompPro-Medium"/>
                <a:cs typeface="PFDinTextCompPro-Medium"/>
              </a:rPr>
              <a:t>isomap</a:t>
            </a:r>
            <a:r>
              <a:rPr lang="en-US" sz="3000" dirty="0" smtClean="0">
                <a:latin typeface="PFDinTextCompPro-Italic"/>
                <a:cs typeface="PFDinTextCompPro-Italic"/>
              </a:rPr>
              <a:t>: nonlinear dimension reduction via MDS using geodesic 	(surface-bound) distances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256462" y="15621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See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sklearn.decomposition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and 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sklearn.manifold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1042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kernel PCA</a:t>
            </a:r>
            <a:r>
              <a:rPr lang="en-US" sz="3000" dirty="0" smtClean="0">
                <a:latin typeface="PFDinTextCompPro-Italic"/>
                <a:cs typeface="PFDinTextCompPro-Italic"/>
              </a:rPr>
              <a:t>: exploits PCA dependence on inner product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</a:rPr>
              <a:t>(same logic as SVM)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err="1" smtClean="0">
                <a:latin typeface="PFDinTextCompPro-Medium"/>
                <a:cs typeface="PFDinTextCompPro-Medium"/>
              </a:rPr>
              <a:t>isomap</a:t>
            </a:r>
            <a:r>
              <a:rPr lang="en-US" sz="3000" dirty="0" smtClean="0">
                <a:latin typeface="PFDinTextCompPro-Italic"/>
                <a:cs typeface="PFDinTextCompPro-Italic"/>
              </a:rPr>
              <a:t>: nonlinear dimension reduction via MDS using geodesic 	(surface-bound) distances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256462" y="15621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See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sklearn.decomposition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and 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sklearn.manifold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6662737" y="3543300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And more!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9509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any case, key difficulties with dimensionality reduction are time/space complexity, randomness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 different results for different runs), and selecting the number of dimensions in the lower-dim subspace.</a:t>
            </a:r>
          </a:p>
        </p:txBody>
      </p:sp>
    </p:spTree>
    <p:extLst>
      <p:ext uri="{BB962C8B-B14F-4D97-AF65-F5344CB8AC3E}">
        <p14:creationId xmlns:p14="http://schemas.microsoft.com/office/powerpoint/2010/main" val="17432445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any case, key difficulties with dimensionality reduction are time/space complexity, randomness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 different results for different runs), and selecting the number of dimensions in the lower-dim subspace.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Furthermore, there’s an obvious (bias/variance) tradeoff involved with the number of subspace dimensions and the size of approximation error.</a:t>
            </a:r>
          </a:p>
        </p:txBody>
      </p:sp>
    </p:spTree>
    <p:extLst>
      <p:ext uri="{BB962C8B-B14F-4D97-AF65-F5344CB8AC3E}">
        <p14:creationId xmlns:p14="http://schemas.microsoft.com/office/powerpoint/2010/main" val="40984868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dimensionality reduction?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set of techniques for reducing the size (in terms of features,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records, and/or bytes) of the dataset under examination.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the idea is to regard the dataset as a matrix and to decompose the matrix into simpler, meaningful pieces.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Dimensionality reduction is frequently performed as a pre-processing step before another learning algorithm is applied.</a:t>
            </a:r>
          </a:p>
        </p:txBody>
      </p:sp>
    </p:spTree>
    <p:extLst>
      <p:ext uri="{BB962C8B-B14F-4D97-AF65-F5344CB8AC3E}">
        <p14:creationId xmlns:p14="http://schemas.microsoft.com/office/powerpoint/2010/main" val="17451562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IV. Exercise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50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30238</TotalTime>
  <Pages>0</Pages>
  <Words>3700</Words>
  <Characters>0</Characters>
  <Application>Microsoft Macintosh PowerPoint</Application>
  <PresentationFormat>Custom</PresentationFormat>
  <Lines>0</Lines>
  <Paragraphs>665</Paragraphs>
  <Slides>90</Slides>
  <Notes>90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90</vt:i4>
      </vt:variant>
    </vt:vector>
  </HeadingPairs>
  <TitlesOfParts>
    <vt:vector size="92" baseType="lpstr">
      <vt:lpstr>GA_Instructor_Template_Deck</vt:lpstr>
      <vt:lpstr>Agenda</vt:lpstr>
      <vt:lpstr>INTRO to DATA SCIENCE dimensionality reduction</vt:lpstr>
      <vt:lpstr> I. dimensionality reduction II. Principal components analysis III. Singular value decomposition iv. Other methods  exercise: IV. Dimensionality reduction in scikit-learn</vt:lpstr>
      <vt:lpstr>I. dimensionality reduction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Principal component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Singular value decomposition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Other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IV.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Sinan Ozdemir</cp:lastModifiedBy>
  <cp:revision>7872</cp:revision>
  <dcterms:modified xsi:type="dcterms:W3CDTF">2015-08-11T01:07:22Z</dcterms:modified>
</cp:coreProperties>
</file>