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5" r:id="rId3"/>
    <p:sldId id="286" r:id="rId4"/>
    <p:sldId id="287" r:id="rId5"/>
    <p:sldId id="274" r:id="rId6"/>
    <p:sldId id="289" r:id="rId7"/>
    <p:sldId id="295" r:id="rId8"/>
    <p:sldId id="270" r:id="rId9"/>
    <p:sldId id="271" r:id="rId10"/>
    <p:sldId id="272" r:id="rId11"/>
    <p:sldId id="288" r:id="rId12"/>
    <p:sldId id="290" r:id="rId13"/>
    <p:sldId id="275" r:id="rId14"/>
    <p:sldId id="269" r:id="rId15"/>
    <p:sldId id="310" r:id="rId16"/>
    <p:sldId id="276" r:id="rId17"/>
    <p:sldId id="257" r:id="rId18"/>
    <p:sldId id="258" r:id="rId19"/>
    <p:sldId id="260" r:id="rId20"/>
    <p:sldId id="259" r:id="rId21"/>
    <p:sldId id="261" r:id="rId22"/>
    <p:sldId id="262" r:id="rId23"/>
    <p:sldId id="264" r:id="rId24"/>
    <p:sldId id="364" r:id="rId25"/>
    <p:sldId id="365"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CE1"/>
    <a:srgbClr val="FFFF00"/>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54" autoAdjust="0"/>
    <p:restoredTop sz="98333" autoAdjust="0"/>
  </p:normalViewPr>
  <p:slideViewPr>
    <p:cSldViewPr>
      <p:cViewPr>
        <p:scale>
          <a:sx n="100" d="100"/>
          <a:sy n="100" d="100"/>
        </p:scale>
        <p:origin x="-186" y="-72"/>
      </p:cViewPr>
      <p:guideLst>
        <p:guide orient="horz" pos="2160"/>
        <p:guide pos="2880"/>
      </p:guideLst>
    </p:cSldViewPr>
  </p:slideViewPr>
  <p:outlineViewPr>
    <p:cViewPr>
      <p:scale>
        <a:sx n="33" d="100"/>
        <a:sy n="33" d="100"/>
      </p:scale>
      <p:origin x="0" y="421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143FFF-549B-4515-A667-134D9FD82925}" type="datetimeFigureOut">
              <a:rPr lang="en-US" smtClean="0"/>
              <a:pPr/>
              <a:t>5/26/2015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3CC070-F669-4A0D-9B04-E629B28A2BB2}" type="slidenum">
              <a:rPr lang="en-US" smtClean="0"/>
              <a:pPr/>
              <a:t>‹#›</a:t>
            </a:fld>
            <a:endParaRPr lang="en-US"/>
          </a:p>
        </p:txBody>
      </p:sp>
    </p:spTree>
    <p:extLst>
      <p:ext uri="{BB962C8B-B14F-4D97-AF65-F5344CB8AC3E}">
        <p14:creationId xmlns:p14="http://schemas.microsoft.com/office/powerpoint/2010/main" val="4033768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0" y="6492875"/>
            <a:ext cx="2895600" cy="365125"/>
          </a:xfrm>
        </p:spPr>
        <p:txBody>
          <a:bodyPr/>
          <a:lstStyle>
            <a:lvl1pPr>
              <a:defRPr sz="1200"/>
            </a:lvl1pPr>
          </a:lstStyle>
          <a:p>
            <a:endParaRPr lang="en-US" dirty="0"/>
          </a:p>
        </p:txBody>
      </p:sp>
      <p:sp>
        <p:nvSpPr>
          <p:cNvPr id="5" name="Footer Placeholder 4"/>
          <p:cNvSpPr>
            <a:spLocks noGrp="1"/>
          </p:cNvSpPr>
          <p:nvPr>
            <p:ph type="ftr" sz="quarter" idx="11"/>
          </p:nvPr>
        </p:nvSpPr>
        <p:spPr/>
        <p:txBody>
          <a:bodyPr/>
          <a:lstStyle/>
          <a:p>
            <a:r>
              <a:rPr lang="en-US" smtClean="0"/>
              <a:t>© Copyright: Leo Mark and Rocky Dunlap</a:t>
            </a:r>
            <a:endParaRPr lang="en-US"/>
          </a:p>
        </p:txBody>
      </p:sp>
      <p:sp>
        <p:nvSpPr>
          <p:cNvPr id="6" name="Slide Number Placeholder 5"/>
          <p:cNvSpPr>
            <a:spLocks noGrp="1"/>
          </p:cNvSpPr>
          <p:nvPr>
            <p:ph type="sldNum" sz="quarter" idx="12"/>
          </p:nvPr>
        </p:nvSpPr>
        <p:spPr/>
        <p:txBody>
          <a:bodyPr/>
          <a:lstStyle/>
          <a:p>
            <a:fld id="{C262E101-C335-42F1-B61C-2CF6796493F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Copyright: Leo Mark and Rocky Dunlap</a:t>
            </a:r>
            <a:endParaRPr lang="en-US"/>
          </a:p>
        </p:txBody>
      </p:sp>
      <p:sp>
        <p:nvSpPr>
          <p:cNvPr id="6" name="Slide Number Placeholder 5"/>
          <p:cNvSpPr>
            <a:spLocks noGrp="1"/>
          </p:cNvSpPr>
          <p:nvPr>
            <p:ph type="sldNum" sz="quarter" idx="12"/>
          </p:nvPr>
        </p:nvSpPr>
        <p:spPr/>
        <p:txBody>
          <a:bodyPr/>
          <a:lstStyle/>
          <a:p>
            <a:fld id="{C262E101-C335-42F1-B61C-2CF6796493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Copyright: Leo Mark and Rocky Dunlap</a:t>
            </a:r>
            <a:endParaRPr lang="en-US"/>
          </a:p>
        </p:txBody>
      </p:sp>
      <p:sp>
        <p:nvSpPr>
          <p:cNvPr id="6" name="Slide Number Placeholder 5"/>
          <p:cNvSpPr>
            <a:spLocks noGrp="1"/>
          </p:cNvSpPr>
          <p:nvPr>
            <p:ph type="sldNum" sz="quarter" idx="12"/>
          </p:nvPr>
        </p:nvSpPr>
        <p:spPr/>
        <p:txBody>
          <a:bodyPr/>
          <a:lstStyle/>
          <a:p>
            <a:fld id="{C262E101-C335-42F1-B61C-2CF6796493F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Copyright: Leo Mark and Rocky Dunlap</a:t>
            </a:r>
            <a:endParaRPr lang="en-US"/>
          </a:p>
        </p:txBody>
      </p:sp>
      <p:sp>
        <p:nvSpPr>
          <p:cNvPr id="6" name="Slide Number Placeholder 5"/>
          <p:cNvSpPr>
            <a:spLocks noGrp="1"/>
          </p:cNvSpPr>
          <p:nvPr>
            <p:ph type="sldNum" sz="quarter" idx="12"/>
          </p:nvPr>
        </p:nvSpPr>
        <p:spPr/>
        <p:txBody>
          <a:bodyPr/>
          <a:lstStyle/>
          <a:p>
            <a:fld id="{C262E101-C335-42F1-B61C-2CF6796493F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Copyright: Leo Mark and Rocky Dunlap</a:t>
            </a:r>
            <a:endParaRPr lang="en-US"/>
          </a:p>
        </p:txBody>
      </p:sp>
      <p:sp>
        <p:nvSpPr>
          <p:cNvPr id="6" name="Slide Number Placeholder 5"/>
          <p:cNvSpPr>
            <a:spLocks noGrp="1"/>
          </p:cNvSpPr>
          <p:nvPr>
            <p:ph type="sldNum" sz="quarter" idx="12"/>
          </p:nvPr>
        </p:nvSpPr>
        <p:spPr/>
        <p:txBody>
          <a:bodyPr/>
          <a:lstStyle/>
          <a:p>
            <a:fld id="{C262E101-C335-42F1-B61C-2CF6796493F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 Copyright: Leo Mark and Rocky Dunlap</a:t>
            </a:r>
            <a:endParaRPr lang="en-US"/>
          </a:p>
        </p:txBody>
      </p:sp>
      <p:sp>
        <p:nvSpPr>
          <p:cNvPr id="7" name="Slide Number Placeholder 6"/>
          <p:cNvSpPr>
            <a:spLocks noGrp="1"/>
          </p:cNvSpPr>
          <p:nvPr>
            <p:ph type="sldNum" sz="quarter" idx="12"/>
          </p:nvPr>
        </p:nvSpPr>
        <p:spPr/>
        <p:txBody>
          <a:bodyPr/>
          <a:lstStyle/>
          <a:p>
            <a:fld id="{C262E101-C335-42F1-B61C-2CF6796493F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 Copyright: Leo Mark and Rocky Dunlap</a:t>
            </a:r>
            <a:endParaRPr lang="en-US"/>
          </a:p>
        </p:txBody>
      </p:sp>
      <p:sp>
        <p:nvSpPr>
          <p:cNvPr id="9" name="Slide Number Placeholder 8"/>
          <p:cNvSpPr>
            <a:spLocks noGrp="1"/>
          </p:cNvSpPr>
          <p:nvPr>
            <p:ph type="sldNum" sz="quarter" idx="12"/>
          </p:nvPr>
        </p:nvSpPr>
        <p:spPr/>
        <p:txBody>
          <a:bodyPr/>
          <a:lstStyle/>
          <a:p>
            <a:fld id="{C262E101-C335-42F1-B61C-2CF6796493F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Copyright: Leo Mark and Rocky Dunlap</a:t>
            </a:r>
            <a:endParaRPr lang="en-US"/>
          </a:p>
        </p:txBody>
      </p:sp>
      <p:sp>
        <p:nvSpPr>
          <p:cNvPr id="5" name="Slide Number Placeholder 4"/>
          <p:cNvSpPr>
            <a:spLocks noGrp="1"/>
          </p:cNvSpPr>
          <p:nvPr>
            <p:ph type="sldNum" sz="quarter" idx="12"/>
          </p:nvPr>
        </p:nvSpPr>
        <p:spPr/>
        <p:txBody>
          <a:bodyPr/>
          <a:lstStyle/>
          <a:p>
            <a:fld id="{C262E101-C335-42F1-B61C-2CF6796493F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 Copyright: Leo Mark and Rocky Dunlap</a:t>
            </a:r>
            <a:endParaRPr lang="en-US"/>
          </a:p>
        </p:txBody>
      </p:sp>
      <p:sp>
        <p:nvSpPr>
          <p:cNvPr id="4" name="Slide Number Placeholder 3"/>
          <p:cNvSpPr>
            <a:spLocks noGrp="1"/>
          </p:cNvSpPr>
          <p:nvPr>
            <p:ph type="sldNum" sz="quarter" idx="12"/>
          </p:nvPr>
        </p:nvSpPr>
        <p:spPr/>
        <p:txBody>
          <a:bodyPr/>
          <a:lstStyle/>
          <a:p>
            <a:fld id="{C262E101-C335-42F1-B61C-2CF6796493F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 Copyright: Leo Mark and Rocky Dunlap</a:t>
            </a:r>
            <a:endParaRPr lang="en-US"/>
          </a:p>
        </p:txBody>
      </p:sp>
      <p:sp>
        <p:nvSpPr>
          <p:cNvPr id="7" name="Slide Number Placeholder 6"/>
          <p:cNvSpPr>
            <a:spLocks noGrp="1"/>
          </p:cNvSpPr>
          <p:nvPr>
            <p:ph type="sldNum" sz="quarter" idx="12"/>
          </p:nvPr>
        </p:nvSpPr>
        <p:spPr/>
        <p:txBody>
          <a:bodyPr/>
          <a:lstStyle/>
          <a:p>
            <a:fld id="{C262E101-C335-42F1-B61C-2CF6796493F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 Copyright: Leo Mark and Rocky Dunlap</a:t>
            </a:r>
            <a:endParaRPr lang="en-US"/>
          </a:p>
        </p:txBody>
      </p:sp>
      <p:sp>
        <p:nvSpPr>
          <p:cNvPr id="7" name="Slide Number Placeholder 6"/>
          <p:cNvSpPr>
            <a:spLocks noGrp="1"/>
          </p:cNvSpPr>
          <p:nvPr>
            <p:ph type="sldNum" sz="quarter" idx="12"/>
          </p:nvPr>
        </p:nvSpPr>
        <p:spPr/>
        <p:txBody>
          <a:bodyPr/>
          <a:lstStyle/>
          <a:p>
            <a:fld id="{C262E101-C335-42F1-B61C-2CF6796493F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Copyright: Leo Mark and Rocky Dunlap</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2E101-C335-42F1-B61C-2CF6796493F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1.emf"/><Relationship Id="rId5" Type="http://schemas.openxmlformats.org/officeDocument/2006/relationships/oleObject" Target="../embeddings/oleObject10.bin"/><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4.emf"/><Relationship Id="rId5" Type="http://schemas.openxmlformats.org/officeDocument/2006/relationships/oleObject" Target="../embeddings/oleObject12.bin"/><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1.emf"/><Relationship Id="rId5" Type="http://schemas.openxmlformats.org/officeDocument/2006/relationships/oleObject" Target="../embeddings/oleObject18.bin"/><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16.png"/><Relationship Id="rId5" Type="http://schemas.openxmlformats.org/officeDocument/2006/relationships/hyperlink" Target="mailto:leomark@cc.gt.edu" TargetMode="External"/><Relationship Id="rId4" Type="http://schemas.openxmlformats.org/officeDocument/2006/relationships/image" Target="../media/image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1"/>
            <a:ext cx="7772400" cy="2000250"/>
          </a:xfrm>
        </p:spPr>
        <p:txBody>
          <a:bodyPr>
            <a:normAutofit fontScale="90000"/>
          </a:bodyPr>
          <a:lstStyle/>
          <a:p>
            <a:r>
              <a:rPr lang="en-US" sz="4900" b="1" dirty="0" smtClean="0"/>
              <a:t>Database Application Development Methodology</a:t>
            </a:r>
            <a:r>
              <a:rPr lang="en-US" sz="4000" b="1" baseline="30000" dirty="0" smtClean="0"/>
              <a:t>©</a:t>
            </a:r>
            <a:r>
              <a:rPr lang="en-US" sz="4900" b="1" dirty="0" smtClean="0"/>
              <a:t> </a:t>
            </a:r>
            <a:br>
              <a:rPr lang="en-US" sz="4900" b="1" dirty="0" smtClean="0"/>
            </a:br>
            <a:r>
              <a:rPr lang="en-US" sz="3600" b="1" dirty="0" smtClean="0"/>
              <a:t>- an Example</a:t>
            </a:r>
            <a:r>
              <a:rPr lang="en-US" dirty="0" smtClean="0"/>
              <a:t/>
            </a:r>
            <a:br>
              <a:rPr lang="en-US" dirty="0" smtClean="0"/>
            </a:br>
            <a:endParaRPr lang="en-US" sz="1800" dirty="0"/>
          </a:p>
        </p:txBody>
      </p:sp>
      <p:sp>
        <p:nvSpPr>
          <p:cNvPr id="3" name="Subtitle 2"/>
          <p:cNvSpPr>
            <a:spLocks noGrp="1"/>
          </p:cNvSpPr>
          <p:nvPr>
            <p:ph type="subTitle" idx="1"/>
          </p:nvPr>
        </p:nvSpPr>
        <p:spPr>
          <a:xfrm>
            <a:off x="1371600" y="4038600"/>
            <a:ext cx="6400800" cy="1752600"/>
          </a:xfrm>
        </p:spPr>
        <p:txBody>
          <a:bodyPr>
            <a:normAutofit/>
          </a:bodyPr>
          <a:lstStyle/>
          <a:p>
            <a:r>
              <a:rPr lang="en-US" sz="2400" dirty="0" smtClean="0">
                <a:solidFill>
                  <a:schemeClr val="tx1"/>
                </a:solidFill>
              </a:rPr>
              <a:t>Leo Mark &amp; Rocky Dunlap</a:t>
            </a:r>
          </a:p>
          <a:p>
            <a:r>
              <a:rPr lang="en-US" sz="2400" dirty="0" smtClean="0">
                <a:solidFill>
                  <a:schemeClr val="tx1"/>
                </a:solidFill>
              </a:rPr>
              <a:t>College of Computing</a:t>
            </a:r>
          </a:p>
          <a:p>
            <a:r>
              <a:rPr lang="en-US" sz="2400" dirty="0" smtClean="0">
                <a:solidFill>
                  <a:schemeClr val="tx1"/>
                </a:solidFill>
              </a:rPr>
              <a:t>Georgia Tech</a:t>
            </a:r>
            <a:endParaRPr lang="en-US" sz="2400" dirty="0">
              <a:solidFill>
                <a:schemeClr val="tx1"/>
              </a:solidFill>
            </a:endParaRPr>
          </a:p>
        </p:txBody>
      </p:sp>
      <p:sp>
        <p:nvSpPr>
          <p:cNvPr id="5" name="Slide Number Placeholder 4"/>
          <p:cNvSpPr>
            <a:spLocks noGrp="1"/>
          </p:cNvSpPr>
          <p:nvPr>
            <p:ph type="sldNum" sz="quarter" idx="12"/>
          </p:nvPr>
        </p:nvSpPr>
        <p:spPr/>
        <p:txBody>
          <a:bodyPr/>
          <a:lstStyle/>
          <a:p>
            <a:fld id="{C262E101-C335-42F1-B61C-2CF6796493FD}" type="slidenum">
              <a:rPr lang="en-US" smtClean="0"/>
              <a:pPr/>
              <a:t>1</a:t>
            </a:fld>
            <a:endParaRPr lang="en-US"/>
          </a:p>
        </p:txBody>
      </p:sp>
      <p:sp>
        <p:nvSpPr>
          <p:cNvPr id="7" name="Rectangle 6"/>
          <p:cNvSpPr/>
          <p:nvPr/>
        </p:nvSpPr>
        <p:spPr>
          <a:xfrm>
            <a:off x="0" y="6488668"/>
            <a:ext cx="4139916" cy="369332"/>
          </a:xfrm>
          <a:prstGeom prst="rect">
            <a:avLst/>
          </a:prstGeom>
        </p:spPr>
        <p:txBody>
          <a:bodyPr wrap="none">
            <a:spAutoFit/>
          </a:bodyPr>
          <a:lstStyle/>
          <a:p>
            <a:r>
              <a:rPr lang="en-US" b="1" dirty="0" smtClean="0"/>
              <a:t>© Copyright: Leo Mark and Rocky Dunlap</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2769" name="Object 1"/>
          <p:cNvGraphicFramePr>
            <a:graphicFrameLocks noChangeAspect="1"/>
          </p:cNvGraphicFramePr>
          <p:nvPr/>
        </p:nvGraphicFramePr>
        <p:xfrm>
          <a:off x="152400" y="152400"/>
          <a:ext cx="4914900" cy="3257550"/>
        </p:xfrm>
        <a:graphic>
          <a:graphicData uri="http://schemas.openxmlformats.org/presentationml/2006/ole">
            <mc:AlternateContent xmlns:mc="http://schemas.openxmlformats.org/markup-compatibility/2006">
              <mc:Choice xmlns:v="urn:schemas-microsoft-com:vml" Requires="v">
                <p:oleObj spid="_x0000_s32781" r:id="rId3" imgW="6808590" imgH="4508650" progId="">
                  <p:embed/>
                </p:oleObj>
              </mc:Choice>
              <mc:Fallback>
                <p:oleObj r:id="rId3" imgW="6808590" imgH="450865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4914900" cy="325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277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Slide Number Placeholder 6"/>
          <p:cNvSpPr>
            <a:spLocks noGrp="1"/>
          </p:cNvSpPr>
          <p:nvPr>
            <p:ph type="sldNum" sz="quarter" idx="12"/>
          </p:nvPr>
        </p:nvSpPr>
        <p:spPr/>
        <p:txBody>
          <a:bodyPr/>
          <a:lstStyle/>
          <a:p>
            <a:fld id="{C262E101-C335-42F1-B61C-2CF6796493FD}" type="slidenum">
              <a:rPr lang="en-US" smtClean="0"/>
              <a:pPr/>
              <a:t>10</a:t>
            </a:fld>
            <a:endParaRPr lang="en-US"/>
          </a:p>
        </p:txBody>
      </p:sp>
      <p:graphicFrame>
        <p:nvGraphicFramePr>
          <p:cNvPr id="2" name="Object 4"/>
          <p:cNvGraphicFramePr>
            <a:graphicFrameLocks noChangeAspect="1"/>
          </p:cNvGraphicFramePr>
          <p:nvPr/>
        </p:nvGraphicFramePr>
        <p:xfrm>
          <a:off x="4648200" y="3124200"/>
          <a:ext cx="4229100" cy="3543300"/>
        </p:xfrm>
        <a:graphic>
          <a:graphicData uri="http://schemas.openxmlformats.org/presentationml/2006/ole">
            <mc:AlternateContent xmlns:mc="http://schemas.openxmlformats.org/markup-compatibility/2006">
              <mc:Choice xmlns:v="urn:schemas-microsoft-com:vml" Requires="v">
                <p:oleObj spid="_x0000_s32782" r:id="rId5" imgW="6680070" imgH="5603935" progId="">
                  <p:embed/>
                </p:oleObj>
              </mc:Choice>
              <mc:Fallback>
                <p:oleObj r:id="rId5" imgW="6680070" imgH="5603935" progId="">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3124200"/>
                        <a:ext cx="4229100" cy="354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rot="328643">
            <a:off x="2563324" y="527430"/>
            <a:ext cx="6324600" cy="1323439"/>
          </a:xfrm>
          <a:prstGeom prst="rect">
            <a:avLst/>
          </a:prstGeom>
          <a:solidFill>
            <a:srgbClr val="EEECE1"/>
          </a:solidFill>
          <a:ln>
            <a:solidFill>
              <a:srgbClr val="EEECE1"/>
            </a:solidFill>
          </a:ln>
        </p:spPr>
        <p:txBody>
          <a:bodyPr wrap="square" rtlCol="0">
            <a:spAutoFit/>
          </a:bodyPr>
          <a:lstStyle/>
          <a:p>
            <a:r>
              <a:rPr lang="en-US" sz="1600" b="1" dirty="0" smtClean="0"/>
              <a:t>[Requirement]: ….. Logging In to </a:t>
            </a:r>
            <a:r>
              <a:rPr lang="en-US" sz="1600" b="1" dirty="0" err="1" smtClean="0"/>
              <a:t>GTOnline</a:t>
            </a:r>
            <a:r>
              <a:rPr lang="en-US" sz="1600" b="1" dirty="0" smtClean="0"/>
              <a:t>  via the login screen</a:t>
            </a:r>
            <a:r>
              <a:rPr lang="en-US" sz="1600" dirty="0" smtClean="0"/>
              <a:t>.  All users are uniquely identified by his or her </a:t>
            </a:r>
            <a:r>
              <a:rPr lang="en-US" sz="1600" b="1" dirty="0" smtClean="0"/>
              <a:t>Email Address</a:t>
            </a:r>
            <a:r>
              <a:rPr lang="en-US" sz="1600" dirty="0" smtClean="0"/>
              <a:t>.  Providing a valid </a:t>
            </a:r>
            <a:r>
              <a:rPr lang="en-US" sz="1600" b="1" dirty="0" smtClean="0"/>
              <a:t>Email Address</a:t>
            </a:r>
            <a:r>
              <a:rPr lang="en-US" sz="1600" dirty="0" smtClean="0"/>
              <a:t> and </a:t>
            </a:r>
            <a:r>
              <a:rPr lang="en-US" sz="1600" b="1" dirty="0" smtClean="0"/>
              <a:t>Password</a:t>
            </a:r>
            <a:r>
              <a:rPr lang="en-US" sz="1600" dirty="0" smtClean="0"/>
              <a:t> combination will log the user into the system.  Providing invalid login credentials should display an error message and return the user to the login screen.</a:t>
            </a:r>
          </a:p>
        </p:txBody>
      </p:sp>
      <p:sp>
        <p:nvSpPr>
          <p:cNvPr id="4" name="TextBox 3"/>
          <p:cNvSpPr txBox="1"/>
          <p:nvPr/>
        </p:nvSpPr>
        <p:spPr>
          <a:xfrm rot="514141">
            <a:off x="734305" y="2203322"/>
            <a:ext cx="5181600" cy="2062103"/>
          </a:xfrm>
          <a:prstGeom prst="rect">
            <a:avLst/>
          </a:prstGeom>
          <a:solidFill>
            <a:srgbClr val="EEECE1"/>
          </a:solidFill>
        </p:spPr>
        <p:txBody>
          <a:bodyPr wrap="square" rtlCol="0">
            <a:spAutoFit/>
          </a:bodyPr>
          <a:lstStyle/>
          <a:p>
            <a:pPr hangingPunct="0"/>
            <a:r>
              <a:rPr lang="en-US" sz="1600" b="1" dirty="0" smtClean="0"/>
              <a:t>[Requirement]: ….. </a:t>
            </a:r>
            <a:r>
              <a:rPr lang="en-US" sz="1600" dirty="0" smtClean="0"/>
              <a:t>Users who are new to </a:t>
            </a:r>
            <a:r>
              <a:rPr lang="en-US" sz="1600" dirty="0" err="1" smtClean="0"/>
              <a:t>GTOnline</a:t>
            </a:r>
            <a:r>
              <a:rPr lang="en-US" sz="1600" dirty="0" smtClean="0"/>
              <a:t> must register first.  A Register button is provided directly on the login page.  Clicking this button displays the new user registration form.  </a:t>
            </a:r>
          </a:p>
          <a:p>
            <a:r>
              <a:rPr lang="en-US" sz="1600" dirty="0" smtClean="0"/>
              <a:t>After the user clicks </a:t>
            </a:r>
            <a:r>
              <a:rPr lang="en-US" sz="1600" b="1" dirty="0" smtClean="0"/>
              <a:t>Register</a:t>
            </a:r>
            <a:r>
              <a:rPr lang="en-US" sz="1600" dirty="0" smtClean="0"/>
              <a:t>, the system should verify that all fields are filled in, that the </a:t>
            </a:r>
            <a:r>
              <a:rPr lang="en-US" sz="1600" b="1" dirty="0" smtClean="0"/>
              <a:t>Email Address</a:t>
            </a:r>
            <a:r>
              <a:rPr lang="en-US" sz="1600" dirty="0" smtClean="0"/>
              <a:t> has not already been registered, and that the </a:t>
            </a:r>
            <a:r>
              <a:rPr lang="en-US" sz="1600" b="1" dirty="0" smtClean="0"/>
              <a:t>Password</a:t>
            </a:r>
            <a:r>
              <a:rPr lang="en-US" sz="1600" dirty="0" smtClean="0"/>
              <a:t> and Confirm</a:t>
            </a:r>
            <a:r>
              <a:rPr lang="en-US" sz="1600" b="1" dirty="0" smtClean="0"/>
              <a:t> Password</a:t>
            </a:r>
            <a:r>
              <a:rPr lang="en-US" sz="1600" dirty="0" smtClean="0"/>
              <a:t> fields are equal.</a:t>
            </a:r>
            <a:endParaRPr lang="en-US" sz="1600" dirty="0"/>
          </a:p>
        </p:txBody>
      </p:sp>
      <p:sp>
        <p:nvSpPr>
          <p:cNvPr id="5" name="TextBox 4"/>
          <p:cNvSpPr txBox="1"/>
          <p:nvPr/>
        </p:nvSpPr>
        <p:spPr>
          <a:xfrm rot="20868689">
            <a:off x="2736283" y="4607092"/>
            <a:ext cx="6248400" cy="1323439"/>
          </a:xfrm>
          <a:prstGeom prst="rect">
            <a:avLst/>
          </a:prstGeom>
          <a:solidFill>
            <a:srgbClr val="EEECE1"/>
          </a:solidFill>
        </p:spPr>
        <p:txBody>
          <a:bodyPr wrap="square" rtlCol="0">
            <a:spAutoFit/>
          </a:bodyPr>
          <a:lstStyle/>
          <a:p>
            <a:pPr hangingPunct="0"/>
            <a:r>
              <a:rPr lang="en-US" sz="1600" b="1" dirty="0" smtClean="0"/>
              <a:t>[Requirement]: ….. All </a:t>
            </a:r>
            <a:r>
              <a:rPr lang="en-US" sz="1600" b="1" dirty="0" err="1" smtClean="0"/>
              <a:t>GTOnline</a:t>
            </a:r>
            <a:r>
              <a:rPr lang="en-US" sz="1600" b="1" dirty="0" smtClean="0"/>
              <a:t> users </a:t>
            </a:r>
            <a:r>
              <a:rPr lang="en-US" sz="1600" dirty="0" smtClean="0"/>
              <a:t>(except administrative users) </a:t>
            </a:r>
            <a:r>
              <a:rPr lang="en-US" sz="1600" b="1" dirty="0" smtClean="0"/>
              <a:t>have a User Profiles </a:t>
            </a:r>
            <a:r>
              <a:rPr lang="en-US" sz="1600" dirty="0" smtClean="0"/>
              <a:t>containing basic information about them.  After a new user registers with </a:t>
            </a:r>
            <a:r>
              <a:rPr lang="en-US" sz="1600" dirty="0" err="1" smtClean="0"/>
              <a:t>GTOnline</a:t>
            </a:r>
            <a:r>
              <a:rPr lang="en-US" sz="1600" dirty="0" smtClean="0"/>
              <a:t>, they should be taken immediately to the Edit Profile screen. The basic profile properties include the user’s </a:t>
            </a:r>
            <a:r>
              <a:rPr lang="en-US" sz="1600" b="1" dirty="0" smtClean="0"/>
              <a:t>Sex</a:t>
            </a:r>
            <a:r>
              <a:rPr lang="en-US" sz="1600" dirty="0" smtClean="0"/>
              <a:t>, </a:t>
            </a:r>
            <a:r>
              <a:rPr lang="en-US" sz="1600" b="1" dirty="0" err="1" smtClean="0"/>
              <a:t>Birthdate</a:t>
            </a:r>
            <a:r>
              <a:rPr lang="en-US" sz="1600" dirty="0" smtClean="0"/>
              <a:t>, </a:t>
            </a:r>
            <a:r>
              <a:rPr lang="en-US" sz="1600" b="1" dirty="0" smtClean="0"/>
              <a:t>Current City</a:t>
            </a:r>
            <a:r>
              <a:rPr lang="en-US" sz="1600" dirty="0" smtClean="0"/>
              <a:t>, </a:t>
            </a:r>
            <a:r>
              <a:rPr lang="en-US" sz="1600" b="1" dirty="0" smtClean="0"/>
              <a:t>Hometown</a:t>
            </a:r>
            <a:r>
              <a:rPr lang="en-US" sz="1600" dirty="0" smtClean="0"/>
              <a:t>, and any number of </a:t>
            </a:r>
            <a:r>
              <a:rPr lang="en-US" sz="1600" b="1" dirty="0" smtClean="0"/>
              <a:t>Interests</a:t>
            </a:r>
            <a:r>
              <a:rPr lang="en-US" sz="1600" dirty="0" smtClean="0"/>
              <a:t>.  </a:t>
            </a:r>
          </a:p>
        </p:txBody>
      </p:sp>
      <p:sp>
        <p:nvSpPr>
          <p:cNvPr id="12" name="TextBox 11"/>
          <p:cNvSpPr txBox="1"/>
          <p:nvPr/>
        </p:nvSpPr>
        <p:spPr>
          <a:xfrm>
            <a:off x="0" y="6457890"/>
            <a:ext cx="5105400" cy="400110"/>
          </a:xfrm>
          <a:prstGeom prst="rect">
            <a:avLst/>
          </a:prstGeom>
          <a:noFill/>
        </p:spPr>
        <p:txBody>
          <a:bodyPr wrap="square" rtlCol="0">
            <a:spAutoFit/>
          </a:bodyPr>
          <a:lstStyle/>
          <a:p>
            <a:r>
              <a:rPr lang="en-US" sz="1000" dirty="0" smtClean="0">
                <a:solidFill>
                  <a:srgbClr val="C00000"/>
                </a:solidFill>
              </a:rPr>
              <a:t>These snippets of task requirements are taken from a comprehensive project description and are just part of what is used to design the IFD Diagram.</a:t>
            </a:r>
            <a:endParaRPr lang="en-US" sz="1000" dirty="0">
              <a:solidFill>
                <a:srgbClr val="C00000"/>
              </a:solidFill>
            </a:endParaRPr>
          </a:p>
        </p:txBody>
      </p:sp>
      <p:sp>
        <p:nvSpPr>
          <p:cNvPr id="8" name="Slide Number Placeholder 7"/>
          <p:cNvSpPr>
            <a:spLocks noGrp="1"/>
          </p:cNvSpPr>
          <p:nvPr>
            <p:ph type="sldNum" sz="quarter" idx="12"/>
          </p:nvPr>
        </p:nvSpPr>
        <p:spPr/>
        <p:txBody>
          <a:bodyPr/>
          <a:lstStyle/>
          <a:p>
            <a:fld id="{C262E101-C335-42F1-B61C-2CF6796493FD}"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396469">
            <a:off x="295423" y="267377"/>
            <a:ext cx="4876800" cy="2800767"/>
          </a:xfrm>
          <a:prstGeom prst="rect">
            <a:avLst/>
          </a:prstGeom>
          <a:solidFill>
            <a:srgbClr val="EEECE1"/>
          </a:solidFill>
        </p:spPr>
        <p:txBody>
          <a:bodyPr wrap="square" rtlCol="0">
            <a:spAutoFit/>
          </a:bodyPr>
          <a:lstStyle/>
          <a:p>
            <a:r>
              <a:rPr lang="en-US" sz="1600" b="1" dirty="0" smtClean="0"/>
              <a:t>[Requirement]: ….. </a:t>
            </a:r>
            <a:r>
              <a:rPr lang="en-US" sz="1600" dirty="0" smtClean="0"/>
              <a:t>Social networks are all about making connections.  </a:t>
            </a:r>
            <a:r>
              <a:rPr lang="en-US" sz="1600" b="1" dirty="0" err="1" smtClean="0"/>
              <a:t>GTOnline</a:t>
            </a:r>
            <a:r>
              <a:rPr lang="en-US" sz="1600" b="1" dirty="0" smtClean="0"/>
              <a:t> allows users to search for friends and connect to them</a:t>
            </a:r>
            <a:r>
              <a:rPr lang="en-US" sz="1600" dirty="0" smtClean="0"/>
              <a:t>.  There are several steps involved in making a connection with a new friend on </a:t>
            </a:r>
            <a:r>
              <a:rPr lang="en-US" sz="1600" dirty="0" err="1" smtClean="0"/>
              <a:t>GTOnline</a:t>
            </a:r>
            <a:r>
              <a:rPr lang="en-US" sz="1600" dirty="0" smtClean="0"/>
              <a:t>:</a:t>
            </a:r>
          </a:p>
          <a:p>
            <a:pPr lvl="0">
              <a:buFont typeface="Arial" pitchFamily="34" charset="0"/>
              <a:buChar char="•"/>
            </a:pPr>
            <a:r>
              <a:rPr lang="en-US" sz="1600" dirty="0" smtClean="0"/>
              <a:t>The user searches for a friend based on several profile criteria including </a:t>
            </a:r>
            <a:r>
              <a:rPr lang="en-US" sz="1600" b="1" dirty="0" smtClean="0"/>
              <a:t>Name</a:t>
            </a:r>
            <a:r>
              <a:rPr lang="en-US" sz="1600" dirty="0" smtClean="0"/>
              <a:t>, </a:t>
            </a:r>
            <a:r>
              <a:rPr lang="en-US" sz="1600" b="1" dirty="0" smtClean="0"/>
              <a:t>Email Address</a:t>
            </a:r>
            <a:r>
              <a:rPr lang="en-US" sz="1600" dirty="0" smtClean="0"/>
              <a:t>, and </a:t>
            </a:r>
            <a:r>
              <a:rPr lang="en-US" sz="1600" b="1" dirty="0" smtClean="0"/>
              <a:t>Hometown.</a:t>
            </a:r>
            <a:endParaRPr lang="en-US" sz="1600" dirty="0" smtClean="0"/>
          </a:p>
          <a:p>
            <a:pPr lvl="0">
              <a:buFont typeface="Arial" pitchFamily="34" charset="0"/>
              <a:buChar char="•"/>
            </a:pPr>
            <a:r>
              <a:rPr lang="en-US" sz="1600" dirty="0" smtClean="0"/>
              <a:t>Then, the user submits a friend request to another user with whom they wish to connect.</a:t>
            </a:r>
          </a:p>
          <a:p>
            <a:pPr lvl="0">
              <a:buFont typeface="Arial" pitchFamily="34" charset="0"/>
              <a:buChar char="•"/>
            </a:pPr>
            <a:r>
              <a:rPr lang="en-US" sz="1600" dirty="0" smtClean="0"/>
              <a:t>Finally, the other user receives the friend request and accepts it or rejects it.</a:t>
            </a:r>
          </a:p>
        </p:txBody>
      </p:sp>
      <p:sp>
        <p:nvSpPr>
          <p:cNvPr id="6" name="TextBox 5"/>
          <p:cNvSpPr txBox="1"/>
          <p:nvPr/>
        </p:nvSpPr>
        <p:spPr>
          <a:xfrm rot="21342174">
            <a:off x="250152" y="3159133"/>
            <a:ext cx="5105400" cy="2800767"/>
          </a:xfrm>
          <a:prstGeom prst="rect">
            <a:avLst/>
          </a:prstGeom>
          <a:solidFill>
            <a:srgbClr val="EEECE1"/>
          </a:solidFill>
        </p:spPr>
        <p:txBody>
          <a:bodyPr wrap="square" rtlCol="0">
            <a:spAutoFit/>
          </a:bodyPr>
          <a:lstStyle/>
          <a:p>
            <a:r>
              <a:rPr lang="en-US" sz="1600" b="1" dirty="0" smtClean="0"/>
              <a:t>[Requirement]: ….. There are a number of links on the View Profile screen</a:t>
            </a:r>
            <a:r>
              <a:rPr lang="en-US" sz="1600" dirty="0" smtClean="0"/>
              <a:t>:</a:t>
            </a:r>
          </a:p>
          <a:p>
            <a:pPr lvl="0">
              <a:buFont typeface="Arial" pitchFamily="34" charset="0"/>
              <a:buChar char="•"/>
            </a:pPr>
            <a:r>
              <a:rPr lang="en-US" sz="1600" dirty="0" smtClean="0"/>
              <a:t>Clicking </a:t>
            </a:r>
            <a:r>
              <a:rPr lang="en-US" sz="1600" b="1" dirty="0" smtClean="0"/>
              <a:t>View Friends</a:t>
            </a:r>
            <a:r>
              <a:rPr lang="en-US" sz="1600" dirty="0" smtClean="0"/>
              <a:t> shows the list of friends for this user.</a:t>
            </a:r>
          </a:p>
          <a:p>
            <a:pPr lvl="0">
              <a:buFont typeface="Arial" pitchFamily="34" charset="0"/>
              <a:buChar char="•"/>
            </a:pPr>
            <a:r>
              <a:rPr lang="en-US" sz="1600" dirty="0" smtClean="0"/>
              <a:t>Clicking </a:t>
            </a:r>
            <a:r>
              <a:rPr lang="en-US" sz="1600" b="1" dirty="0" smtClean="0"/>
              <a:t>Log Out</a:t>
            </a:r>
            <a:r>
              <a:rPr lang="en-US" sz="1600" dirty="0" smtClean="0"/>
              <a:t> signs the user out of the system and shows the login screen.</a:t>
            </a:r>
          </a:p>
          <a:p>
            <a:r>
              <a:rPr lang="en-US" sz="1600" dirty="0" smtClean="0"/>
              <a:t> </a:t>
            </a:r>
          </a:p>
          <a:p>
            <a:r>
              <a:rPr lang="en-US" sz="1600" dirty="0" smtClean="0"/>
              <a:t>In addition, the </a:t>
            </a:r>
            <a:r>
              <a:rPr lang="en-US" sz="1600" b="1" dirty="0" smtClean="0"/>
              <a:t>currently logged in user can</a:t>
            </a:r>
            <a:r>
              <a:rPr lang="en-US" sz="1600" dirty="0" smtClean="0"/>
              <a:t>:</a:t>
            </a:r>
          </a:p>
          <a:p>
            <a:pPr lvl="0">
              <a:buFont typeface="Arial" pitchFamily="34" charset="0"/>
              <a:buChar char="•"/>
            </a:pPr>
            <a:r>
              <a:rPr lang="en-US" sz="1600" dirty="0" smtClean="0"/>
              <a:t>Clicking </a:t>
            </a:r>
            <a:r>
              <a:rPr lang="en-US" sz="1600" b="1" dirty="0" smtClean="0"/>
              <a:t>View Pending Requests</a:t>
            </a:r>
            <a:r>
              <a:rPr lang="en-US" sz="1600" dirty="0" smtClean="0"/>
              <a:t> to see the list of friend requests that have not yet been accepted or rejected</a:t>
            </a:r>
          </a:p>
          <a:p>
            <a:pPr lvl="0">
              <a:buFont typeface="Arial" pitchFamily="34" charset="0"/>
              <a:buChar char="•"/>
            </a:pPr>
            <a:r>
              <a:rPr lang="en-US" sz="1600" dirty="0" smtClean="0"/>
              <a:t>Clicking </a:t>
            </a:r>
            <a:r>
              <a:rPr lang="en-US" sz="1600" b="1" dirty="0" smtClean="0"/>
              <a:t>Edit Profile</a:t>
            </a:r>
            <a:r>
              <a:rPr lang="en-US" sz="1600" dirty="0" smtClean="0"/>
              <a:t> shows the Edit Profile screen allowing the user to make changes to his or her own profile.</a:t>
            </a:r>
          </a:p>
        </p:txBody>
      </p:sp>
      <p:sp>
        <p:nvSpPr>
          <p:cNvPr id="7" name="Slide Number Placeholder 6"/>
          <p:cNvSpPr>
            <a:spLocks noGrp="1"/>
          </p:cNvSpPr>
          <p:nvPr>
            <p:ph type="sldNum" sz="quarter" idx="12"/>
          </p:nvPr>
        </p:nvSpPr>
        <p:spPr/>
        <p:txBody>
          <a:bodyPr/>
          <a:lstStyle/>
          <a:p>
            <a:fld id="{C262E101-C335-42F1-B61C-2CF6796493FD}" type="slidenum">
              <a:rPr lang="en-US" smtClean="0"/>
              <a:pPr/>
              <a:t>12</a:t>
            </a:fld>
            <a:endParaRPr lang="en-US"/>
          </a:p>
        </p:txBody>
      </p:sp>
      <p:sp>
        <p:nvSpPr>
          <p:cNvPr id="8" name="TextBox 7"/>
          <p:cNvSpPr txBox="1"/>
          <p:nvPr/>
        </p:nvSpPr>
        <p:spPr>
          <a:xfrm rot="568151">
            <a:off x="5629497" y="958849"/>
            <a:ext cx="3429000" cy="1323439"/>
          </a:xfrm>
          <a:prstGeom prst="rect">
            <a:avLst/>
          </a:prstGeom>
          <a:solidFill>
            <a:srgbClr val="EEECE1"/>
          </a:solidFill>
        </p:spPr>
        <p:txBody>
          <a:bodyPr wrap="square" rtlCol="0">
            <a:spAutoFit/>
          </a:bodyPr>
          <a:lstStyle/>
          <a:p>
            <a:r>
              <a:rPr lang="en-US" sz="1600" b="1" dirty="0" smtClean="0"/>
              <a:t>[Requirement]: ….. </a:t>
            </a:r>
            <a:r>
              <a:rPr lang="en-US" sz="1600" dirty="0" smtClean="0"/>
              <a:t>The profile also contains professional information. The user will select his or her </a:t>
            </a:r>
            <a:r>
              <a:rPr lang="en-US" sz="1600" b="1" dirty="0" smtClean="0"/>
              <a:t>Employer</a:t>
            </a:r>
            <a:r>
              <a:rPr lang="en-US" sz="1600" dirty="0" smtClean="0"/>
              <a:t> from the list and then provide a </a:t>
            </a:r>
            <a:r>
              <a:rPr lang="en-US" sz="1600" b="1" dirty="0" smtClean="0"/>
              <a:t>Job Title</a:t>
            </a:r>
            <a:r>
              <a:rPr lang="en-US" sz="1600" dirty="0" smtClean="0"/>
              <a:t>.</a:t>
            </a:r>
            <a:endParaRPr lang="en-US" sz="1600" dirty="0"/>
          </a:p>
        </p:txBody>
      </p:sp>
      <p:sp>
        <p:nvSpPr>
          <p:cNvPr id="9" name="TextBox 8"/>
          <p:cNvSpPr txBox="1"/>
          <p:nvPr/>
        </p:nvSpPr>
        <p:spPr>
          <a:xfrm rot="706746">
            <a:off x="5284120" y="3402744"/>
            <a:ext cx="3688235" cy="2062103"/>
          </a:xfrm>
          <a:prstGeom prst="rect">
            <a:avLst/>
          </a:prstGeom>
          <a:solidFill>
            <a:srgbClr val="EEECE1"/>
          </a:solidFill>
        </p:spPr>
        <p:txBody>
          <a:bodyPr wrap="square" rtlCol="0">
            <a:spAutoFit/>
          </a:bodyPr>
          <a:lstStyle/>
          <a:p>
            <a:r>
              <a:rPr lang="en-US" sz="1600" b="1" dirty="0" smtClean="0"/>
              <a:t>[Requirement]: ….. </a:t>
            </a:r>
            <a:r>
              <a:rPr lang="en-US" sz="1600" dirty="0" smtClean="0"/>
              <a:t>The profile also contains information about the user’s education.  The set of available </a:t>
            </a:r>
            <a:r>
              <a:rPr lang="en-US" sz="1600" b="1" dirty="0" smtClean="0"/>
              <a:t>School</a:t>
            </a:r>
            <a:r>
              <a:rPr lang="en-US" sz="1600" dirty="0" smtClean="0"/>
              <a:t>s and their </a:t>
            </a:r>
            <a:r>
              <a:rPr lang="en-US" sz="1600" b="1" dirty="0" smtClean="0"/>
              <a:t>Type</a:t>
            </a:r>
            <a:r>
              <a:rPr lang="en-US" sz="1600" dirty="0" smtClean="0"/>
              <a:t>s is maintained by the </a:t>
            </a:r>
            <a:r>
              <a:rPr lang="en-US" sz="1600" dirty="0" err="1" smtClean="0"/>
              <a:t>GTOnline</a:t>
            </a:r>
            <a:r>
              <a:rPr lang="en-US" sz="1600" dirty="0" smtClean="0"/>
              <a:t>.  A user can have any number of schools associated with his or her profile and can also provide a </a:t>
            </a:r>
            <a:r>
              <a:rPr lang="en-US" sz="1600" b="1" dirty="0" smtClean="0"/>
              <a:t>Graduation Date</a:t>
            </a:r>
            <a:r>
              <a:rPr lang="en-US" sz="1600" dirty="0" smtClean="0"/>
              <a:t> for each school.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Analysis </a:t>
            </a:r>
            <a:r>
              <a:rPr lang="en-US" sz="2800" dirty="0" smtClean="0"/>
              <a:t>– Information Flow Diagram</a:t>
            </a:r>
            <a:endParaRPr lang="en-US" sz="2800" dirty="0"/>
          </a:p>
        </p:txBody>
      </p:sp>
      <p:sp>
        <p:nvSpPr>
          <p:cNvPr id="38" name="Content Placeholder 37"/>
          <p:cNvSpPr>
            <a:spLocks noGrp="1"/>
          </p:cNvSpPr>
          <p:nvPr>
            <p:ph idx="1"/>
          </p:nvPr>
        </p:nvSpPr>
        <p:spPr>
          <a:xfrm>
            <a:off x="6400800" y="1219200"/>
            <a:ext cx="2743200" cy="2590800"/>
          </a:xfrm>
        </p:spPr>
        <p:txBody>
          <a:bodyPr>
            <a:normAutofit/>
          </a:bodyPr>
          <a:lstStyle/>
          <a:p>
            <a:r>
              <a:rPr lang="en-US" sz="2400" dirty="0" smtClean="0"/>
              <a:t>information flow; </a:t>
            </a:r>
            <a:r>
              <a:rPr lang="en-US" sz="2400" b="1" dirty="0" smtClean="0"/>
              <a:t>not</a:t>
            </a:r>
            <a:r>
              <a:rPr lang="en-US" sz="2400" dirty="0" smtClean="0"/>
              <a:t> control flow</a:t>
            </a:r>
          </a:p>
          <a:p>
            <a:r>
              <a:rPr lang="en-US" sz="2400" b="1" dirty="0" smtClean="0"/>
              <a:t>never</a:t>
            </a:r>
            <a:r>
              <a:rPr lang="en-US" sz="2400" dirty="0" smtClean="0"/>
              <a:t> connect two documents</a:t>
            </a:r>
          </a:p>
          <a:p>
            <a:r>
              <a:rPr lang="en-US" sz="2400" b="1" dirty="0" smtClean="0"/>
              <a:t>never</a:t>
            </a:r>
            <a:r>
              <a:rPr lang="en-US" sz="2400" dirty="0" smtClean="0"/>
              <a:t> connect two tasks</a:t>
            </a:r>
            <a:endParaRPr lang="en-US" sz="2400" dirty="0"/>
          </a:p>
        </p:txBody>
      </p:sp>
      <p:grpSp>
        <p:nvGrpSpPr>
          <p:cNvPr id="5" name="Group 25"/>
          <p:cNvGrpSpPr>
            <a:grpSpLocks/>
          </p:cNvGrpSpPr>
          <p:nvPr/>
        </p:nvGrpSpPr>
        <p:grpSpPr bwMode="auto">
          <a:xfrm>
            <a:off x="387350" y="1073150"/>
            <a:ext cx="6029325" cy="4711700"/>
            <a:chOff x="244" y="676"/>
            <a:chExt cx="3798" cy="2968"/>
          </a:xfrm>
          <a:solidFill>
            <a:srgbClr val="EEECE1"/>
          </a:solidFill>
        </p:grpSpPr>
        <p:sp>
          <p:nvSpPr>
            <p:cNvPr id="11" name="Freeform 8"/>
            <p:cNvSpPr>
              <a:spLocks/>
            </p:cNvSpPr>
            <p:nvPr/>
          </p:nvSpPr>
          <p:spPr bwMode="auto">
            <a:xfrm>
              <a:off x="289" y="1273"/>
              <a:ext cx="3753" cy="1944"/>
            </a:xfrm>
            <a:custGeom>
              <a:avLst/>
              <a:gdLst/>
              <a:ahLst/>
              <a:cxnLst>
                <a:cxn ang="0">
                  <a:pos x="2832" y="82"/>
                </a:cxn>
                <a:cxn ang="0">
                  <a:pos x="2630" y="46"/>
                </a:cxn>
                <a:cxn ang="0">
                  <a:pos x="2419" y="35"/>
                </a:cxn>
                <a:cxn ang="0">
                  <a:pos x="2207" y="11"/>
                </a:cxn>
                <a:cxn ang="0">
                  <a:pos x="2014" y="6"/>
                </a:cxn>
                <a:cxn ang="0">
                  <a:pos x="1821" y="6"/>
                </a:cxn>
                <a:cxn ang="0">
                  <a:pos x="1628" y="0"/>
                </a:cxn>
                <a:cxn ang="0">
                  <a:pos x="1462" y="0"/>
                </a:cxn>
                <a:cxn ang="0">
                  <a:pos x="1242" y="6"/>
                </a:cxn>
                <a:cxn ang="0">
                  <a:pos x="1076" y="41"/>
                </a:cxn>
                <a:cxn ang="0">
                  <a:pos x="901" y="88"/>
                </a:cxn>
                <a:cxn ang="0">
                  <a:pos x="736" y="152"/>
                </a:cxn>
                <a:cxn ang="0">
                  <a:pos x="589" y="240"/>
                </a:cxn>
                <a:cxn ang="0">
                  <a:pos x="497" y="345"/>
                </a:cxn>
                <a:cxn ang="0">
                  <a:pos x="423" y="462"/>
                </a:cxn>
                <a:cxn ang="0">
                  <a:pos x="276" y="562"/>
                </a:cxn>
                <a:cxn ang="0">
                  <a:pos x="157" y="661"/>
                </a:cxn>
                <a:cxn ang="0">
                  <a:pos x="83" y="773"/>
                </a:cxn>
                <a:cxn ang="0">
                  <a:pos x="37" y="878"/>
                </a:cxn>
                <a:cxn ang="0">
                  <a:pos x="0" y="1006"/>
                </a:cxn>
                <a:cxn ang="0">
                  <a:pos x="19" y="1135"/>
                </a:cxn>
                <a:cxn ang="0">
                  <a:pos x="129" y="1229"/>
                </a:cxn>
                <a:cxn ang="0">
                  <a:pos x="276" y="1305"/>
                </a:cxn>
                <a:cxn ang="0">
                  <a:pos x="497" y="1405"/>
                </a:cxn>
                <a:cxn ang="0">
                  <a:pos x="653" y="1510"/>
                </a:cxn>
                <a:cxn ang="0">
                  <a:pos x="718" y="1639"/>
                </a:cxn>
                <a:cxn ang="0">
                  <a:pos x="809" y="1750"/>
                </a:cxn>
                <a:cxn ang="0">
                  <a:pos x="1003" y="1802"/>
                </a:cxn>
                <a:cxn ang="0">
                  <a:pos x="1177" y="1820"/>
                </a:cxn>
                <a:cxn ang="0">
                  <a:pos x="1389" y="1843"/>
                </a:cxn>
                <a:cxn ang="0">
                  <a:pos x="1573" y="1879"/>
                </a:cxn>
                <a:cxn ang="0">
                  <a:pos x="1793" y="1914"/>
                </a:cxn>
                <a:cxn ang="0">
                  <a:pos x="1986" y="1925"/>
                </a:cxn>
                <a:cxn ang="0">
                  <a:pos x="2189" y="1943"/>
                </a:cxn>
                <a:cxn ang="0">
                  <a:pos x="2382" y="1943"/>
                </a:cxn>
                <a:cxn ang="0">
                  <a:pos x="2557" y="1914"/>
                </a:cxn>
                <a:cxn ang="0">
                  <a:pos x="2750" y="1879"/>
                </a:cxn>
                <a:cxn ang="0">
                  <a:pos x="2906" y="1802"/>
                </a:cxn>
                <a:cxn ang="0">
                  <a:pos x="3007" y="1703"/>
                </a:cxn>
                <a:cxn ang="0">
                  <a:pos x="3026" y="1597"/>
                </a:cxn>
                <a:cxn ang="0">
                  <a:pos x="3062" y="1492"/>
                </a:cxn>
                <a:cxn ang="0">
                  <a:pos x="3136" y="1392"/>
                </a:cxn>
                <a:cxn ang="0">
                  <a:pos x="3164" y="1375"/>
                </a:cxn>
                <a:cxn ang="0">
                  <a:pos x="3366" y="1375"/>
                </a:cxn>
                <a:cxn ang="0">
                  <a:pos x="3531" y="1317"/>
                </a:cxn>
                <a:cxn ang="0">
                  <a:pos x="3642" y="1229"/>
                </a:cxn>
                <a:cxn ang="0">
                  <a:pos x="3715" y="1106"/>
                </a:cxn>
                <a:cxn ang="0">
                  <a:pos x="3724" y="989"/>
                </a:cxn>
                <a:cxn ang="0">
                  <a:pos x="3743" y="872"/>
                </a:cxn>
                <a:cxn ang="0">
                  <a:pos x="3752" y="731"/>
                </a:cxn>
                <a:cxn ang="0">
                  <a:pos x="3678" y="621"/>
                </a:cxn>
                <a:cxn ang="0">
                  <a:pos x="3513" y="562"/>
                </a:cxn>
                <a:cxn ang="0">
                  <a:pos x="3329" y="515"/>
                </a:cxn>
                <a:cxn ang="0">
                  <a:pos x="3173" y="468"/>
                </a:cxn>
                <a:cxn ang="0">
                  <a:pos x="3127" y="427"/>
                </a:cxn>
                <a:cxn ang="0">
                  <a:pos x="3090" y="310"/>
                </a:cxn>
                <a:cxn ang="0">
                  <a:pos x="3081" y="193"/>
                </a:cxn>
              </a:cxnLst>
              <a:rect l="0" t="0" r="r" b="b"/>
              <a:pathLst>
                <a:path w="3753" h="1944">
                  <a:moveTo>
                    <a:pt x="3023" y="137"/>
                  </a:moveTo>
                  <a:lnTo>
                    <a:pt x="3016" y="123"/>
                  </a:lnTo>
                  <a:lnTo>
                    <a:pt x="2998" y="123"/>
                  </a:lnTo>
                  <a:lnTo>
                    <a:pt x="2980" y="117"/>
                  </a:lnTo>
                  <a:lnTo>
                    <a:pt x="2961" y="105"/>
                  </a:lnTo>
                  <a:lnTo>
                    <a:pt x="2924" y="99"/>
                  </a:lnTo>
                  <a:lnTo>
                    <a:pt x="2897" y="94"/>
                  </a:lnTo>
                  <a:lnTo>
                    <a:pt x="2869" y="94"/>
                  </a:lnTo>
                  <a:lnTo>
                    <a:pt x="2832" y="82"/>
                  </a:lnTo>
                  <a:lnTo>
                    <a:pt x="2814" y="76"/>
                  </a:lnTo>
                  <a:lnTo>
                    <a:pt x="2796" y="70"/>
                  </a:lnTo>
                  <a:lnTo>
                    <a:pt x="2777" y="70"/>
                  </a:lnTo>
                  <a:lnTo>
                    <a:pt x="2750" y="64"/>
                  </a:lnTo>
                  <a:lnTo>
                    <a:pt x="2731" y="59"/>
                  </a:lnTo>
                  <a:lnTo>
                    <a:pt x="2704" y="59"/>
                  </a:lnTo>
                  <a:lnTo>
                    <a:pt x="2685" y="53"/>
                  </a:lnTo>
                  <a:lnTo>
                    <a:pt x="2658" y="53"/>
                  </a:lnTo>
                  <a:lnTo>
                    <a:pt x="2630" y="46"/>
                  </a:lnTo>
                  <a:lnTo>
                    <a:pt x="2584" y="41"/>
                  </a:lnTo>
                  <a:lnTo>
                    <a:pt x="2566" y="41"/>
                  </a:lnTo>
                  <a:lnTo>
                    <a:pt x="2538" y="41"/>
                  </a:lnTo>
                  <a:lnTo>
                    <a:pt x="2520" y="41"/>
                  </a:lnTo>
                  <a:lnTo>
                    <a:pt x="2492" y="41"/>
                  </a:lnTo>
                  <a:lnTo>
                    <a:pt x="2474" y="41"/>
                  </a:lnTo>
                  <a:lnTo>
                    <a:pt x="2455" y="35"/>
                  </a:lnTo>
                  <a:lnTo>
                    <a:pt x="2437" y="35"/>
                  </a:lnTo>
                  <a:lnTo>
                    <a:pt x="2419" y="35"/>
                  </a:lnTo>
                  <a:lnTo>
                    <a:pt x="2391" y="29"/>
                  </a:lnTo>
                  <a:lnTo>
                    <a:pt x="2364" y="29"/>
                  </a:lnTo>
                  <a:lnTo>
                    <a:pt x="2336" y="24"/>
                  </a:lnTo>
                  <a:lnTo>
                    <a:pt x="2318" y="24"/>
                  </a:lnTo>
                  <a:lnTo>
                    <a:pt x="2299" y="17"/>
                  </a:lnTo>
                  <a:lnTo>
                    <a:pt x="2272" y="17"/>
                  </a:lnTo>
                  <a:lnTo>
                    <a:pt x="2253" y="17"/>
                  </a:lnTo>
                  <a:lnTo>
                    <a:pt x="2226" y="11"/>
                  </a:lnTo>
                  <a:lnTo>
                    <a:pt x="2207" y="11"/>
                  </a:lnTo>
                  <a:lnTo>
                    <a:pt x="2180" y="11"/>
                  </a:lnTo>
                  <a:lnTo>
                    <a:pt x="2152" y="6"/>
                  </a:lnTo>
                  <a:lnTo>
                    <a:pt x="2134" y="6"/>
                  </a:lnTo>
                  <a:lnTo>
                    <a:pt x="2115" y="6"/>
                  </a:lnTo>
                  <a:lnTo>
                    <a:pt x="2088" y="6"/>
                  </a:lnTo>
                  <a:lnTo>
                    <a:pt x="2069" y="6"/>
                  </a:lnTo>
                  <a:lnTo>
                    <a:pt x="2051" y="6"/>
                  </a:lnTo>
                  <a:lnTo>
                    <a:pt x="2032" y="6"/>
                  </a:lnTo>
                  <a:lnTo>
                    <a:pt x="2014" y="6"/>
                  </a:lnTo>
                  <a:lnTo>
                    <a:pt x="1996" y="6"/>
                  </a:lnTo>
                  <a:lnTo>
                    <a:pt x="1968" y="6"/>
                  </a:lnTo>
                  <a:lnTo>
                    <a:pt x="1950" y="6"/>
                  </a:lnTo>
                  <a:lnTo>
                    <a:pt x="1922" y="6"/>
                  </a:lnTo>
                  <a:lnTo>
                    <a:pt x="1904" y="6"/>
                  </a:lnTo>
                  <a:lnTo>
                    <a:pt x="1885" y="6"/>
                  </a:lnTo>
                  <a:lnTo>
                    <a:pt x="1867" y="6"/>
                  </a:lnTo>
                  <a:lnTo>
                    <a:pt x="1839" y="6"/>
                  </a:lnTo>
                  <a:lnTo>
                    <a:pt x="1821" y="6"/>
                  </a:lnTo>
                  <a:lnTo>
                    <a:pt x="1793" y="6"/>
                  </a:lnTo>
                  <a:lnTo>
                    <a:pt x="1775" y="6"/>
                  </a:lnTo>
                  <a:lnTo>
                    <a:pt x="1757" y="6"/>
                  </a:lnTo>
                  <a:lnTo>
                    <a:pt x="1729" y="0"/>
                  </a:lnTo>
                  <a:lnTo>
                    <a:pt x="1711" y="0"/>
                  </a:lnTo>
                  <a:lnTo>
                    <a:pt x="1692" y="0"/>
                  </a:lnTo>
                  <a:lnTo>
                    <a:pt x="1674" y="0"/>
                  </a:lnTo>
                  <a:lnTo>
                    <a:pt x="1646" y="0"/>
                  </a:lnTo>
                  <a:lnTo>
                    <a:pt x="1628" y="0"/>
                  </a:lnTo>
                  <a:lnTo>
                    <a:pt x="1609" y="0"/>
                  </a:lnTo>
                  <a:lnTo>
                    <a:pt x="1591" y="0"/>
                  </a:lnTo>
                  <a:lnTo>
                    <a:pt x="1573" y="0"/>
                  </a:lnTo>
                  <a:lnTo>
                    <a:pt x="1554" y="0"/>
                  </a:lnTo>
                  <a:lnTo>
                    <a:pt x="1536" y="0"/>
                  </a:lnTo>
                  <a:lnTo>
                    <a:pt x="1518" y="0"/>
                  </a:lnTo>
                  <a:lnTo>
                    <a:pt x="1499" y="0"/>
                  </a:lnTo>
                  <a:lnTo>
                    <a:pt x="1481" y="0"/>
                  </a:lnTo>
                  <a:lnTo>
                    <a:pt x="1462" y="0"/>
                  </a:lnTo>
                  <a:lnTo>
                    <a:pt x="1426" y="0"/>
                  </a:lnTo>
                  <a:lnTo>
                    <a:pt x="1389" y="0"/>
                  </a:lnTo>
                  <a:lnTo>
                    <a:pt x="1361" y="0"/>
                  </a:lnTo>
                  <a:lnTo>
                    <a:pt x="1343" y="0"/>
                  </a:lnTo>
                  <a:lnTo>
                    <a:pt x="1315" y="0"/>
                  </a:lnTo>
                  <a:lnTo>
                    <a:pt x="1297" y="0"/>
                  </a:lnTo>
                  <a:lnTo>
                    <a:pt x="1278" y="0"/>
                  </a:lnTo>
                  <a:lnTo>
                    <a:pt x="1260" y="6"/>
                  </a:lnTo>
                  <a:lnTo>
                    <a:pt x="1242" y="6"/>
                  </a:lnTo>
                  <a:lnTo>
                    <a:pt x="1223" y="11"/>
                  </a:lnTo>
                  <a:lnTo>
                    <a:pt x="1205" y="11"/>
                  </a:lnTo>
                  <a:lnTo>
                    <a:pt x="1186" y="17"/>
                  </a:lnTo>
                  <a:lnTo>
                    <a:pt x="1168" y="17"/>
                  </a:lnTo>
                  <a:lnTo>
                    <a:pt x="1150" y="17"/>
                  </a:lnTo>
                  <a:lnTo>
                    <a:pt x="1131" y="24"/>
                  </a:lnTo>
                  <a:lnTo>
                    <a:pt x="1113" y="35"/>
                  </a:lnTo>
                  <a:lnTo>
                    <a:pt x="1095" y="35"/>
                  </a:lnTo>
                  <a:lnTo>
                    <a:pt x="1076" y="41"/>
                  </a:lnTo>
                  <a:lnTo>
                    <a:pt x="1058" y="46"/>
                  </a:lnTo>
                  <a:lnTo>
                    <a:pt x="1039" y="53"/>
                  </a:lnTo>
                  <a:lnTo>
                    <a:pt x="1021" y="59"/>
                  </a:lnTo>
                  <a:lnTo>
                    <a:pt x="1003" y="59"/>
                  </a:lnTo>
                  <a:lnTo>
                    <a:pt x="975" y="70"/>
                  </a:lnTo>
                  <a:lnTo>
                    <a:pt x="957" y="76"/>
                  </a:lnTo>
                  <a:lnTo>
                    <a:pt x="938" y="82"/>
                  </a:lnTo>
                  <a:lnTo>
                    <a:pt x="920" y="82"/>
                  </a:lnTo>
                  <a:lnTo>
                    <a:pt x="901" y="88"/>
                  </a:lnTo>
                  <a:lnTo>
                    <a:pt x="883" y="88"/>
                  </a:lnTo>
                  <a:lnTo>
                    <a:pt x="855" y="94"/>
                  </a:lnTo>
                  <a:lnTo>
                    <a:pt x="837" y="94"/>
                  </a:lnTo>
                  <a:lnTo>
                    <a:pt x="809" y="105"/>
                  </a:lnTo>
                  <a:lnTo>
                    <a:pt x="791" y="117"/>
                  </a:lnTo>
                  <a:lnTo>
                    <a:pt x="773" y="123"/>
                  </a:lnTo>
                  <a:lnTo>
                    <a:pt x="764" y="134"/>
                  </a:lnTo>
                  <a:lnTo>
                    <a:pt x="745" y="141"/>
                  </a:lnTo>
                  <a:lnTo>
                    <a:pt x="736" y="152"/>
                  </a:lnTo>
                  <a:lnTo>
                    <a:pt x="718" y="158"/>
                  </a:lnTo>
                  <a:lnTo>
                    <a:pt x="699" y="169"/>
                  </a:lnTo>
                  <a:lnTo>
                    <a:pt x="672" y="181"/>
                  </a:lnTo>
                  <a:lnTo>
                    <a:pt x="672" y="193"/>
                  </a:lnTo>
                  <a:lnTo>
                    <a:pt x="653" y="193"/>
                  </a:lnTo>
                  <a:lnTo>
                    <a:pt x="644" y="205"/>
                  </a:lnTo>
                  <a:lnTo>
                    <a:pt x="626" y="216"/>
                  </a:lnTo>
                  <a:lnTo>
                    <a:pt x="616" y="228"/>
                  </a:lnTo>
                  <a:lnTo>
                    <a:pt x="589" y="240"/>
                  </a:lnTo>
                  <a:lnTo>
                    <a:pt x="580" y="251"/>
                  </a:lnTo>
                  <a:lnTo>
                    <a:pt x="561" y="269"/>
                  </a:lnTo>
                  <a:lnTo>
                    <a:pt x="552" y="281"/>
                  </a:lnTo>
                  <a:lnTo>
                    <a:pt x="534" y="286"/>
                  </a:lnTo>
                  <a:lnTo>
                    <a:pt x="524" y="298"/>
                  </a:lnTo>
                  <a:lnTo>
                    <a:pt x="515" y="310"/>
                  </a:lnTo>
                  <a:lnTo>
                    <a:pt x="506" y="322"/>
                  </a:lnTo>
                  <a:lnTo>
                    <a:pt x="506" y="333"/>
                  </a:lnTo>
                  <a:lnTo>
                    <a:pt x="497" y="345"/>
                  </a:lnTo>
                  <a:lnTo>
                    <a:pt x="488" y="368"/>
                  </a:lnTo>
                  <a:lnTo>
                    <a:pt x="488" y="381"/>
                  </a:lnTo>
                  <a:lnTo>
                    <a:pt x="478" y="392"/>
                  </a:lnTo>
                  <a:lnTo>
                    <a:pt x="469" y="403"/>
                  </a:lnTo>
                  <a:lnTo>
                    <a:pt x="460" y="416"/>
                  </a:lnTo>
                  <a:lnTo>
                    <a:pt x="451" y="427"/>
                  </a:lnTo>
                  <a:lnTo>
                    <a:pt x="442" y="438"/>
                  </a:lnTo>
                  <a:lnTo>
                    <a:pt x="432" y="451"/>
                  </a:lnTo>
                  <a:lnTo>
                    <a:pt x="423" y="462"/>
                  </a:lnTo>
                  <a:lnTo>
                    <a:pt x="405" y="474"/>
                  </a:lnTo>
                  <a:lnTo>
                    <a:pt x="396" y="486"/>
                  </a:lnTo>
                  <a:lnTo>
                    <a:pt x="377" y="497"/>
                  </a:lnTo>
                  <a:lnTo>
                    <a:pt x="359" y="509"/>
                  </a:lnTo>
                  <a:lnTo>
                    <a:pt x="350" y="521"/>
                  </a:lnTo>
                  <a:lnTo>
                    <a:pt x="331" y="533"/>
                  </a:lnTo>
                  <a:lnTo>
                    <a:pt x="313" y="544"/>
                  </a:lnTo>
                  <a:lnTo>
                    <a:pt x="295" y="556"/>
                  </a:lnTo>
                  <a:lnTo>
                    <a:pt x="276" y="562"/>
                  </a:lnTo>
                  <a:lnTo>
                    <a:pt x="267" y="573"/>
                  </a:lnTo>
                  <a:lnTo>
                    <a:pt x="249" y="579"/>
                  </a:lnTo>
                  <a:lnTo>
                    <a:pt x="239" y="597"/>
                  </a:lnTo>
                  <a:lnTo>
                    <a:pt x="221" y="608"/>
                  </a:lnTo>
                  <a:lnTo>
                    <a:pt x="203" y="614"/>
                  </a:lnTo>
                  <a:lnTo>
                    <a:pt x="193" y="632"/>
                  </a:lnTo>
                  <a:lnTo>
                    <a:pt x="184" y="643"/>
                  </a:lnTo>
                  <a:lnTo>
                    <a:pt x="166" y="650"/>
                  </a:lnTo>
                  <a:lnTo>
                    <a:pt x="157" y="661"/>
                  </a:lnTo>
                  <a:lnTo>
                    <a:pt x="147" y="673"/>
                  </a:lnTo>
                  <a:lnTo>
                    <a:pt x="138" y="685"/>
                  </a:lnTo>
                  <a:lnTo>
                    <a:pt x="129" y="696"/>
                  </a:lnTo>
                  <a:lnTo>
                    <a:pt x="120" y="708"/>
                  </a:lnTo>
                  <a:lnTo>
                    <a:pt x="111" y="720"/>
                  </a:lnTo>
                  <a:lnTo>
                    <a:pt x="101" y="731"/>
                  </a:lnTo>
                  <a:lnTo>
                    <a:pt x="92" y="743"/>
                  </a:lnTo>
                  <a:lnTo>
                    <a:pt x="92" y="755"/>
                  </a:lnTo>
                  <a:lnTo>
                    <a:pt x="83" y="773"/>
                  </a:lnTo>
                  <a:lnTo>
                    <a:pt x="74" y="784"/>
                  </a:lnTo>
                  <a:lnTo>
                    <a:pt x="74" y="796"/>
                  </a:lnTo>
                  <a:lnTo>
                    <a:pt x="65" y="808"/>
                  </a:lnTo>
                  <a:lnTo>
                    <a:pt x="55" y="819"/>
                  </a:lnTo>
                  <a:lnTo>
                    <a:pt x="55" y="831"/>
                  </a:lnTo>
                  <a:lnTo>
                    <a:pt x="55" y="843"/>
                  </a:lnTo>
                  <a:lnTo>
                    <a:pt x="55" y="854"/>
                  </a:lnTo>
                  <a:lnTo>
                    <a:pt x="46" y="866"/>
                  </a:lnTo>
                  <a:lnTo>
                    <a:pt x="37" y="878"/>
                  </a:lnTo>
                  <a:lnTo>
                    <a:pt x="28" y="895"/>
                  </a:lnTo>
                  <a:lnTo>
                    <a:pt x="28" y="913"/>
                  </a:lnTo>
                  <a:lnTo>
                    <a:pt x="19" y="925"/>
                  </a:lnTo>
                  <a:lnTo>
                    <a:pt x="19" y="936"/>
                  </a:lnTo>
                  <a:lnTo>
                    <a:pt x="9" y="954"/>
                  </a:lnTo>
                  <a:lnTo>
                    <a:pt x="9" y="971"/>
                  </a:lnTo>
                  <a:lnTo>
                    <a:pt x="9" y="983"/>
                  </a:lnTo>
                  <a:lnTo>
                    <a:pt x="0" y="995"/>
                  </a:lnTo>
                  <a:lnTo>
                    <a:pt x="0" y="1006"/>
                  </a:lnTo>
                  <a:lnTo>
                    <a:pt x="0" y="1018"/>
                  </a:lnTo>
                  <a:lnTo>
                    <a:pt x="0" y="1030"/>
                  </a:lnTo>
                  <a:lnTo>
                    <a:pt x="0" y="1042"/>
                  </a:lnTo>
                  <a:lnTo>
                    <a:pt x="9" y="1053"/>
                  </a:lnTo>
                  <a:lnTo>
                    <a:pt x="9" y="1071"/>
                  </a:lnTo>
                  <a:lnTo>
                    <a:pt x="9" y="1088"/>
                  </a:lnTo>
                  <a:lnTo>
                    <a:pt x="9" y="1106"/>
                  </a:lnTo>
                  <a:lnTo>
                    <a:pt x="9" y="1123"/>
                  </a:lnTo>
                  <a:lnTo>
                    <a:pt x="19" y="1135"/>
                  </a:lnTo>
                  <a:lnTo>
                    <a:pt x="19" y="1147"/>
                  </a:lnTo>
                  <a:lnTo>
                    <a:pt x="28" y="1159"/>
                  </a:lnTo>
                  <a:lnTo>
                    <a:pt x="37" y="1170"/>
                  </a:lnTo>
                  <a:lnTo>
                    <a:pt x="46" y="1182"/>
                  </a:lnTo>
                  <a:lnTo>
                    <a:pt x="65" y="1194"/>
                  </a:lnTo>
                  <a:lnTo>
                    <a:pt x="74" y="1211"/>
                  </a:lnTo>
                  <a:lnTo>
                    <a:pt x="92" y="1217"/>
                  </a:lnTo>
                  <a:lnTo>
                    <a:pt x="111" y="1223"/>
                  </a:lnTo>
                  <a:lnTo>
                    <a:pt x="129" y="1229"/>
                  </a:lnTo>
                  <a:lnTo>
                    <a:pt x="147" y="1235"/>
                  </a:lnTo>
                  <a:lnTo>
                    <a:pt x="166" y="1246"/>
                  </a:lnTo>
                  <a:lnTo>
                    <a:pt x="184" y="1252"/>
                  </a:lnTo>
                  <a:lnTo>
                    <a:pt x="203" y="1258"/>
                  </a:lnTo>
                  <a:lnTo>
                    <a:pt x="212" y="1270"/>
                  </a:lnTo>
                  <a:lnTo>
                    <a:pt x="230" y="1275"/>
                  </a:lnTo>
                  <a:lnTo>
                    <a:pt x="249" y="1287"/>
                  </a:lnTo>
                  <a:lnTo>
                    <a:pt x="258" y="1299"/>
                  </a:lnTo>
                  <a:lnTo>
                    <a:pt x="276" y="1305"/>
                  </a:lnTo>
                  <a:lnTo>
                    <a:pt x="295" y="1311"/>
                  </a:lnTo>
                  <a:lnTo>
                    <a:pt x="313" y="1322"/>
                  </a:lnTo>
                  <a:lnTo>
                    <a:pt x="331" y="1334"/>
                  </a:lnTo>
                  <a:lnTo>
                    <a:pt x="359" y="1340"/>
                  </a:lnTo>
                  <a:lnTo>
                    <a:pt x="377" y="1352"/>
                  </a:lnTo>
                  <a:lnTo>
                    <a:pt x="405" y="1363"/>
                  </a:lnTo>
                  <a:lnTo>
                    <a:pt x="432" y="1381"/>
                  </a:lnTo>
                  <a:lnTo>
                    <a:pt x="469" y="1392"/>
                  </a:lnTo>
                  <a:lnTo>
                    <a:pt x="497" y="1405"/>
                  </a:lnTo>
                  <a:lnTo>
                    <a:pt x="524" y="1422"/>
                  </a:lnTo>
                  <a:lnTo>
                    <a:pt x="570" y="1434"/>
                  </a:lnTo>
                  <a:lnTo>
                    <a:pt x="589" y="1445"/>
                  </a:lnTo>
                  <a:lnTo>
                    <a:pt x="607" y="1451"/>
                  </a:lnTo>
                  <a:lnTo>
                    <a:pt x="626" y="1463"/>
                  </a:lnTo>
                  <a:lnTo>
                    <a:pt x="635" y="1475"/>
                  </a:lnTo>
                  <a:lnTo>
                    <a:pt x="653" y="1486"/>
                  </a:lnTo>
                  <a:lnTo>
                    <a:pt x="653" y="1498"/>
                  </a:lnTo>
                  <a:lnTo>
                    <a:pt x="653" y="1510"/>
                  </a:lnTo>
                  <a:lnTo>
                    <a:pt x="672" y="1533"/>
                  </a:lnTo>
                  <a:lnTo>
                    <a:pt x="681" y="1545"/>
                  </a:lnTo>
                  <a:lnTo>
                    <a:pt x="681" y="1557"/>
                  </a:lnTo>
                  <a:lnTo>
                    <a:pt x="690" y="1568"/>
                  </a:lnTo>
                  <a:lnTo>
                    <a:pt x="690" y="1586"/>
                  </a:lnTo>
                  <a:lnTo>
                    <a:pt x="690" y="1597"/>
                  </a:lnTo>
                  <a:lnTo>
                    <a:pt x="699" y="1610"/>
                  </a:lnTo>
                  <a:lnTo>
                    <a:pt x="699" y="1621"/>
                  </a:lnTo>
                  <a:lnTo>
                    <a:pt x="718" y="1639"/>
                  </a:lnTo>
                  <a:lnTo>
                    <a:pt x="718" y="1656"/>
                  </a:lnTo>
                  <a:lnTo>
                    <a:pt x="727" y="1668"/>
                  </a:lnTo>
                  <a:lnTo>
                    <a:pt x="736" y="1680"/>
                  </a:lnTo>
                  <a:lnTo>
                    <a:pt x="745" y="1691"/>
                  </a:lnTo>
                  <a:lnTo>
                    <a:pt x="754" y="1703"/>
                  </a:lnTo>
                  <a:lnTo>
                    <a:pt x="764" y="1715"/>
                  </a:lnTo>
                  <a:lnTo>
                    <a:pt x="782" y="1732"/>
                  </a:lnTo>
                  <a:lnTo>
                    <a:pt x="800" y="1738"/>
                  </a:lnTo>
                  <a:lnTo>
                    <a:pt x="809" y="1750"/>
                  </a:lnTo>
                  <a:lnTo>
                    <a:pt x="828" y="1755"/>
                  </a:lnTo>
                  <a:lnTo>
                    <a:pt x="837" y="1767"/>
                  </a:lnTo>
                  <a:lnTo>
                    <a:pt x="855" y="1773"/>
                  </a:lnTo>
                  <a:lnTo>
                    <a:pt x="883" y="1779"/>
                  </a:lnTo>
                  <a:lnTo>
                    <a:pt x="911" y="1785"/>
                  </a:lnTo>
                  <a:lnTo>
                    <a:pt x="938" y="1791"/>
                  </a:lnTo>
                  <a:lnTo>
                    <a:pt x="957" y="1797"/>
                  </a:lnTo>
                  <a:lnTo>
                    <a:pt x="984" y="1802"/>
                  </a:lnTo>
                  <a:lnTo>
                    <a:pt x="1003" y="1802"/>
                  </a:lnTo>
                  <a:lnTo>
                    <a:pt x="1021" y="1802"/>
                  </a:lnTo>
                  <a:lnTo>
                    <a:pt x="1039" y="1802"/>
                  </a:lnTo>
                  <a:lnTo>
                    <a:pt x="1058" y="1802"/>
                  </a:lnTo>
                  <a:lnTo>
                    <a:pt x="1085" y="1808"/>
                  </a:lnTo>
                  <a:lnTo>
                    <a:pt x="1104" y="1814"/>
                  </a:lnTo>
                  <a:lnTo>
                    <a:pt x="1122" y="1814"/>
                  </a:lnTo>
                  <a:lnTo>
                    <a:pt x="1141" y="1820"/>
                  </a:lnTo>
                  <a:lnTo>
                    <a:pt x="1159" y="1820"/>
                  </a:lnTo>
                  <a:lnTo>
                    <a:pt x="1177" y="1820"/>
                  </a:lnTo>
                  <a:lnTo>
                    <a:pt x="1196" y="1826"/>
                  </a:lnTo>
                  <a:lnTo>
                    <a:pt x="1214" y="1826"/>
                  </a:lnTo>
                  <a:lnTo>
                    <a:pt x="1232" y="1826"/>
                  </a:lnTo>
                  <a:lnTo>
                    <a:pt x="1288" y="1832"/>
                  </a:lnTo>
                  <a:lnTo>
                    <a:pt x="1306" y="1832"/>
                  </a:lnTo>
                  <a:lnTo>
                    <a:pt x="1324" y="1832"/>
                  </a:lnTo>
                  <a:lnTo>
                    <a:pt x="1343" y="1837"/>
                  </a:lnTo>
                  <a:lnTo>
                    <a:pt x="1370" y="1843"/>
                  </a:lnTo>
                  <a:lnTo>
                    <a:pt x="1389" y="1843"/>
                  </a:lnTo>
                  <a:lnTo>
                    <a:pt x="1407" y="1855"/>
                  </a:lnTo>
                  <a:lnTo>
                    <a:pt x="1426" y="1855"/>
                  </a:lnTo>
                  <a:lnTo>
                    <a:pt x="1444" y="1855"/>
                  </a:lnTo>
                  <a:lnTo>
                    <a:pt x="1472" y="1861"/>
                  </a:lnTo>
                  <a:lnTo>
                    <a:pt x="1490" y="1867"/>
                  </a:lnTo>
                  <a:lnTo>
                    <a:pt x="1508" y="1867"/>
                  </a:lnTo>
                  <a:lnTo>
                    <a:pt x="1527" y="1867"/>
                  </a:lnTo>
                  <a:lnTo>
                    <a:pt x="1554" y="1879"/>
                  </a:lnTo>
                  <a:lnTo>
                    <a:pt x="1573" y="1879"/>
                  </a:lnTo>
                  <a:lnTo>
                    <a:pt x="1600" y="1884"/>
                  </a:lnTo>
                  <a:lnTo>
                    <a:pt x="1619" y="1890"/>
                  </a:lnTo>
                  <a:lnTo>
                    <a:pt x="1646" y="1896"/>
                  </a:lnTo>
                  <a:lnTo>
                    <a:pt x="1665" y="1902"/>
                  </a:lnTo>
                  <a:lnTo>
                    <a:pt x="1692" y="1902"/>
                  </a:lnTo>
                  <a:lnTo>
                    <a:pt x="1720" y="1908"/>
                  </a:lnTo>
                  <a:lnTo>
                    <a:pt x="1738" y="1908"/>
                  </a:lnTo>
                  <a:lnTo>
                    <a:pt x="1757" y="1908"/>
                  </a:lnTo>
                  <a:lnTo>
                    <a:pt x="1793" y="1914"/>
                  </a:lnTo>
                  <a:lnTo>
                    <a:pt x="1812" y="1919"/>
                  </a:lnTo>
                  <a:lnTo>
                    <a:pt x="1839" y="1919"/>
                  </a:lnTo>
                  <a:lnTo>
                    <a:pt x="1858" y="1919"/>
                  </a:lnTo>
                  <a:lnTo>
                    <a:pt x="1876" y="1919"/>
                  </a:lnTo>
                  <a:lnTo>
                    <a:pt x="1895" y="1925"/>
                  </a:lnTo>
                  <a:lnTo>
                    <a:pt x="1922" y="1925"/>
                  </a:lnTo>
                  <a:lnTo>
                    <a:pt x="1941" y="1925"/>
                  </a:lnTo>
                  <a:lnTo>
                    <a:pt x="1968" y="1925"/>
                  </a:lnTo>
                  <a:lnTo>
                    <a:pt x="1986" y="1925"/>
                  </a:lnTo>
                  <a:lnTo>
                    <a:pt x="2005" y="1925"/>
                  </a:lnTo>
                  <a:lnTo>
                    <a:pt x="2023" y="1931"/>
                  </a:lnTo>
                  <a:lnTo>
                    <a:pt x="2042" y="1931"/>
                  </a:lnTo>
                  <a:lnTo>
                    <a:pt x="2060" y="1937"/>
                  </a:lnTo>
                  <a:lnTo>
                    <a:pt x="2097" y="1937"/>
                  </a:lnTo>
                  <a:lnTo>
                    <a:pt x="2124" y="1937"/>
                  </a:lnTo>
                  <a:lnTo>
                    <a:pt x="2152" y="1937"/>
                  </a:lnTo>
                  <a:lnTo>
                    <a:pt x="2170" y="1943"/>
                  </a:lnTo>
                  <a:lnTo>
                    <a:pt x="2189" y="1943"/>
                  </a:lnTo>
                  <a:lnTo>
                    <a:pt x="2207" y="1943"/>
                  </a:lnTo>
                  <a:lnTo>
                    <a:pt x="2226" y="1943"/>
                  </a:lnTo>
                  <a:lnTo>
                    <a:pt x="2253" y="1943"/>
                  </a:lnTo>
                  <a:lnTo>
                    <a:pt x="2272" y="1943"/>
                  </a:lnTo>
                  <a:lnTo>
                    <a:pt x="2290" y="1943"/>
                  </a:lnTo>
                  <a:lnTo>
                    <a:pt x="2318" y="1943"/>
                  </a:lnTo>
                  <a:lnTo>
                    <a:pt x="2336" y="1943"/>
                  </a:lnTo>
                  <a:lnTo>
                    <a:pt x="2364" y="1943"/>
                  </a:lnTo>
                  <a:lnTo>
                    <a:pt x="2382" y="1943"/>
                  </a:lnTo>
                  <a:lnTo>
                    <a:pt x="2400" y="1943"/>
                  </a:lnTo>
                  <a:lnTo>
                    <a:pt x="2419" y="1943"/>
                  </a:lnTo>
                  <a:lnTo>
                    <a:pt x="2437" y="1943"/>
                  </a:lnTo>
                  <a:lnTo>
                    <a:pt x="2465" y="1937"/>
                  </a:lnTo>
                  <a:lnTo>
                    <a:pt x="2483" y="1937"/>
                  </a:lnTo>
                  <a:lnTo>
                    <a:pt x="2501" y="1931"/>
                  </a:lnTo>
                  <a:lnTo>
                    <a:pt x="2520" y="1925"/>
                  </a:lnTo>
                  <a:lnTo>
                    <a:pt x="2538" y="1919"/>
                  </a:lnTo>
                  <a:lnTo>
                    <a:pt x="2557" y="1914"/>
                  </a:lnTo>
                  <a:lnTo>
                    <a:pt x="2584" y="1914"/>
                  </a:lnTo>
                  <a:lnTo>
                    <a:pt x="2603" y="1908"/>
                  </a:lnTo>
                  <a:lnTo>
                    <a:pt x="2621" y="1902"/>
                  </a:lnTo>
                  <a:lnTo>
                    <a:pt x="2639" y="1902"/>
                  </a:lnTo>
                  <a:lnTo>
                    <a:pt x="2658" y="1896"/>
                  </a:lnTo>
                  <a:lnTo>
                    <a:pt x="2676" y="1896"/>
                  </a:lnTo>
                  <a:lnTo>
                    <a:pt x="2704" y="1890"/>
                  </a:lnTo>
                  <a:lnTo>
                    <a:pt x="2731" y="1884"/>
                  </a:lnTo>
                  <a:lnTo>
                    <a:pt x="2750" y="1879"/>
                  </a:lnTo>
                  <a:lnTo>
                    <a:pt x="2777" y="1872"/>
                  </a:lnTo>
                  <a:lnTo>
                    <a:pt x="2805" y="1872"/>
                  </a:lnTo>
                  <a:lnTo>
                    <a:pt x="2823" y="1867"/>
                  </a:lnTo>
                  <a:lnTo>
                    <a:pt x="2842" y="1861"/>
                  </a:lnTo>
                  <a:lnTo>
                    <a:pt x="2860" y="1849"/>
                  </a:lnTo>
                  <a:lnTo>
                    <a:pt x="2869" y="1837"/>
                  </a:lnTo>
                  <a:lnTo>
                    <a:pt x="2878" y="1826"/>
                  </a:lnTo>
                  <a:lnTo>
                    <a:pt x="2897" y="1814"/>
                  </a:lnTo>
                  <a:lnTo>
                    <a:pt x="2906" y="1802"/>
                  </a:lnTo>
                  <a:lnTo>
                    <a:pt x="2924" y="1791"/>
                  </a:lnTo>
                  <a:lnTo>
                    <a:pt x="2943" y="1779"/>
                  </a:lnTo>
                  <a:lnTo>
                    <a:pt x="2961" y="1773"/>
                  </a:lnTo>
                  <a:lnTo>
                    <a:pt x="2970" y="1762"/>
                  </a:lnTo>
                  <a:lnTo>
                    <a:pt x="2980" y="1750"/>
                  </a:lnTo>
                  <a:lnTo>
                    <a:pt x="2989" y="1738"/>
                  </a:lnTo>
                  <a:lnTo>
                    <a:pt x="2998" y="1726"/>
                  </a:lnTo>
                  <a:lnTo>
                    <a:pt x="2998" y="1715"/>
                  </a:lnTo>
                  <a:lnTo>
                    <a:pt x="3007" y="1703"/>
                  </a:lnTo>
                  <a:lnTo>
                    <a:pt x="3007" y="1691"/>
                  </a:lnTo>
                  <a:lnTo>
                    <a:pt x="3007" y="1680"/>
                  </a:lnTo>
                  <a:lnTo>
                    <a:pt x="3007" y="1668"/>
                  </a:lnTo>
                  <a:lnTo>
                    <a:pt x="3007" y="1656"/>
                  </a:lnTo>
                  <a:lnTo>
                    <a:pt x="3016" y="1645"/>
                  </a:lnTo>
                  <a:lnTo>
                    <a:pt x="3016" y="1632"/>
                  </a:lnTo>
                  <a:lnTo>
                    <a:pt x="3016" y="1621"/>
                  </a:lnTo>
                  <a:lnTo>
                    <a:pt x="3026" y="1610"/>
                  </a:lnTo>
                  <a:lnTo>
                    <a:pt x="3026" y="1597"/>
                  </a:lnTo>
                  <a:lnTo>
                    <a:pt x="3035" y="1586"/>
                  </a:lnTo>
                  <a:lnTo>
                    <a:pt x="3044" y="1574"/>
                  </a:lnTo>
                  <a:lnTo>
                    <a:pt x="3044" y="1562"/>
                  </a:lnTo>
                  <a:lnTo>
                    <a:pt x="3044" y="1551"/>
                  </a:lnTo>
                  <a:lnTo>
                    <a:pt x="3053" y="1539"/>
                  </a:lnTo>
                  <a:lnTo>
                    <a:pt x="3053" y="1527"/>
                  </a:lnTo>
                  <a:lnTo>
                    <a:pt x="3053" y="1515"/>
                  </a:lnTo>
                  <a:lnTo>
                    <a:pt x="3053" y="1504"/>
                  </a:lnTo>
                  <a:lnTo>
                    <a:pt x="3062" y="1492"/>
                  </a:lnTo>
                  <a:lnTo>
                    <a:pt x="3062" y="1480"/>
                  </a:lnTo>
                  <a:lnTo>
                    <a:pt x="3072" y="1469"/>
                  </a:lnTo>
                  <a:lnTo>
                    <a:pt x="3081" y="1457"/>
                  </a:lnTo>
                  <a:lnTo>
                    <a:pt x="3090" y="1445"/>
                  </a:lnTo>
                  <a:lnTo>
                    <a:pt x="3099" y="1434"/>
                  </a:lnTo>
                  <a:lnTo>
                    <a:pt x="3099" y="1422"/>
                  </a:lnTo>
                  <a:lnTo>
                    <a:pt x="3108" y="1410"/>
                  </a:lnTo>
                  <a:lnTo>
                    <a:pt x="3118" y="1399"/>
                  </a:lnTo>
                  <a:lnTo>
                    <a:pt x="3136" y="1392"/>
                  </a:lnTo>
                  <a:lnTo>
                    <a:pt x="3154" y="1387"/>
                  </a:lnTo>
                  <a:lnTo>
                    <a:pt x="3164" y="1375"/>
                  </a:lnTo>
                  <a:lnTo>
                    <a:pt x="3145" y="1375"/>
                  </a:lnTo>
                  <a:lnTo>
                    <a:pt x="3127" y="1375"/>
                  </a:lnTo>
                  <a:lnTo>
                    <a:pt x="3099" y="1357"/>
                  </a:lnTo>
                  <a:lnTo>
                    <a:pt x="3118" y="1357"/>
                  </a:lnTo>
                  <a:lnTo>
                    <a:pt x="3127" y="1370"/>
                  </a:lnTo>
                  <a:lnTo>
                    <a:pt x="3145" y="1375"/>
                  </a:lnTo>
                  <a:lnTo>
                    <a:pt x="3164" y="1375"/>
                  </a:lnTo>
                  <a:lnTo>
                    <a:pt x="3182" y="1375"/>
                  </a:lnTo>
                  <a:lnTo>
                    <a:pt x="3200" y="1375"/>
                  </a:lnTo>
                  <a:lnTo>
                    <a:pt x="3228" y="1375"/>
                  </a:lnTo>
                  <a:lnTo>
                    <a:pt x="3246" y="1375"/>
                  </a:lnTo>
                  <a:lnTo>
                    <a:pt x="3274" y="1375"/>
                  </a:lnTo>
                  <a:lnTo>
                    <a:pt x="3301" y="1375"/>
                  </a:lnTo>
                  <a:lnTo>
                    <a:pt x="3320" y="1375"/>
                  </a:lnTo>
                  <a:lnTo>
                    <a:pt x="3338" y="1375"/>
                  </a:lnTo>
                  <a:lnTo>
                    <a:pt x="3366" y="1375"/>
                  </a:lnTo>
                  <a:lnTo>
                    <a:pt x="3393" y="1370"/>
                  </a:lnTo>
                  <a:lnTo>
                    <a:pt x="3412" y="1363"/>
                  </a:lnTo>
                  <a:lnTo>
                    <a:pt x="3430" y="1363"/>
                  </a:lnTo>
                  <a:lnTo>
                    <a:pt x="3449" y="1357"/>
                  </a:lnTo>
                  <a:lnTo>
                    <a:pt x="3467" y="1352"/>
                  </a:lnTo>
                  <a:lnTo>
                    <a:pt x="3485" y="1346"/>
                  </a:lnTo>
                  <a:lnTo>
                    <a:pt x="3504" y="1340"/>
                  </a:lnTo>
                  <a:lnTo>
                    <a:pt x="3513" y="1328"/>
                  </a:lnTo>
                  <a:lnTo>
                    <a:pt x="3531" y="1317"/>
                  </a:lnTo>
                  <a:lnTo>
                    <a:pt x="3541" y="1305"/>
                  </a:lnTo>
                  <a:lnTo>
                    <a:pt x="3559" y="1293"/>
                  </a:lnTo>
                  <a:lnTo>
                    <a:pt x="3568" y="1282"/>
                  </a:lnTo>
                  <a:lnTo>
                    <a:pt x="3586" y="1275"/>
                  </a:lnTo>
                  <a:lnTo>
                    <a:pt x="3596" y="1264"/>
                  </a:lnTo>
                  <a:lnTo>
                    <a:pt x="3614" y="1264"/>
                  </a:lnTo>
                  <a:lnTo>
                    <a:pt x="3614" y="1252"/>
                  </a:lnTo>
                  <a:lnTo>
                    <a:pt x="3632" y="1240"/>
                  </a:lnTo>
                  <a:lnTo>
                    <a:pt x="3642" y="1229"/>
                  </a:lnTo>
                  <a:lnTo>
                    <a:pt x="3651" y="1211"/>
                  </a:lnTo>
                  <a:lnTo>
                    <a:pt x="3660" y="1194"/>
                  </a:lnTo>
                  <a:lnTo>
                    <a:pt x="3669" y="1182"/>
                  </a:lnTo>
                  <a:lnTo>
                    <a:pt x="3688" y="1176"/>
                  </a:lnTo>
                  <a:lnTo>
                    <a:pt x="3688" y="1165"/>
                  </a:lnTo>
                  <a:lnTo>
                    <a:pt x="3697" y="1147"/>
                  </a:lnTo>
                  <a:lnTo>
                    <a:pt x="3706" y="1135"/>
                  </a:lnTo>
                  <a:lnTo>
                    <a:pt x="3715" y="1123"/>
                  </a:lnTo>
                  <a:lnTo>
                    <a:pt x="3715" y="1106"/>
                  </a:lnTo>
                  <a:lnTo>
                    <a:pt x="3715" y="1094"/>
                  </a:lnTo>
                  <a:lnTo>
                    <a:pt x="3724" y="1083"/>
                  </a:lnTo>
                  <a:lnTo>
                    <a:pt x="3724" y="1065"/>
                  </a:lnTo>
                  <a:lnTo>
                    <a:pt x="3724" y="1053"/>
                  </a:lnTo>
                  <a:lnTo>
                    <a:pt x="3724" y="1042"/>
                  </a:lnTo>
                  <a:lnTo>
                    <a:pt x="3724" y="1030"/>
                  </a:lnTo>
                  <a:lnTo>
                    <a:pt x="3724" y="1018"/>
                  </a:lnTo>
                  <a:lnTo>
                    <a:pt x="3724" y="1006"/>
                  </a:lnTo>
                  <a:lnTo>
                    <a:pt x="3724" y="989"/>
                  </a:lnTo>
                  <a:lnTo>
                    <a:pt x="3724" y="971"/>
                  </a:lnTo>
                  <a:lnTo>
                    <a:pt x="3734" y="954"/>
                  </a:lnTo>
                  <a:lnTo>
                    <a:pt x="3734" y="942"/>
                  </a:lnTo>
                  <a:lnTo>
                    <a:pt x="3734" y="930"/>
                  </a:lnTo>
                  <a:lnTo>
                    <a:pt x="3734" y="919"/>
                  </a:lnTo>
                  <a:lnTo>
                    <a:pt x="3734" y="907"/>
                  </a:lnTo>
                  <a:lnTo>
                    <a:pt x="3734" y="895"/>
                  </a:lnTo>
                  <a:lnTo>
                    <a:pt x="3734" y="883"/>
                  </a:lnTo>
                  <a:lnTo>
                    <a:pt x="3743" y="872"/>
                  </a:lnTo>
                  <a:lnTo>
                    <a:pt x="3743" y="860"/>
                  </a:lnTo>
                  <a:lnTo>
                    <a:pt x="3743" y="843"/>
                  </a:lnTo>
                  <a:lnTo>
                    <a:pt x="3743" y="825"/>
                  </a:lnTo>
                  <a:lnTo>
                    <a:pt x="3743" y="808"/>
                  </a:lnTo>
                  <a:lnTo>
                    <a:pt x="3743" y="790"/>
                  </a:lnTo>
                  <a:lnTo>
                    <a:pt x="3743" y="773"/>
                  </a:lnTo>
                  <a:lnTo>
                    <a:pt x="3743" y="755"/>
                  </a:lnTo>
                  <a:lnTo>
                    <a:pt x="3743" y="743"/>
                  </a:lnTo>
                  <a:lnTo>
                    <a:pt x="3752" y="731"/>
                  </a:lnTo>
                  <a:lnTo>
                    <a:pt x="3752" y="720"/>
                  </a:lnTo>
                  <a:lnTo>
                    <a:pt x="3743" y="708"/>
                  </a:lnTo>
                  <a:lnTo>
                    <a:pt x="3743" y="691"/>
                  </a:lnTo>
                  <a:lnTo>
                    <a:pt x="3734" y="678"/>
                  </a:lnTo>
                  <a:lnTo>
                    <a:pt x="3724" y="667"/>
                  </a:lnTo>
                  <a:lnTo>
                    <a:pt x="3724" y="656"/>
                  </a:lnTo>
                  <a:lnTo>
                    <a:pt x="3715" y="643"/>
                  </a:lnTo>
                  <a:lnTo>
                    <a:pt x="3697" y="632"/>
                  </a:lnTo>
                  <a:lnTo>
                    <a:pt x="3678" y="621"/>
                  </a:lnTo>
                  <a:lnTo>
                    <a:pt x="3651" y="614"/>
                  </a:lnTo>
                  <a:lnTo>
                    <a:pt x="3632" y="608"/>
                  </a:lnTo>
                  <a:lnTo>
                    <a:pt x="3614" y="608"/>
                  </a:lnTo>
                  <a:lnTo>
                    <a:pt x="3596" y="603"/>
                  </a:lnTo>
                  <a:lnTo>
                    <a:pt x="3586" y="591"/>
                  </a:lnTo>
                  <a:lnTo>
                    <a:pt x="3568" y="585"/>
                  </a:lnTo>
                  <a:lnTo>
                    <a:pt x="3550" y="573"/>
                  </a:lnTo>
                  <a:lnTo>
                    <a:pt x="3531" y="568"/>
                  </a:lnTo>
                  <a:lnTo>
                    <a:pt x="3513" y="562"/>
                  </a:lnTo>
                  <a:lnTo>
                    <a:pt x="3495" y="550"/>
                  </a:lnTo>
                  <a:lnTo>
                    <a:pt x="3476" y="544"/>
                  </a:lnTo>
                  <a:lnTo>
                    <a:pt x="3458" y="538"/>
                  </a:lnTo>
                  <a:lnTo>
                    <a:pt x="3439" y="533"/>
                  </a:lnTo>
                  <a:lnTo>
                    <a:pt x="3412" y="526"/>
                  </a:lnTo>
                  <a:lnTo>
                    <a:pt x="3384" y="526"/>
                  </a:lnTo>
                  <a:lnTo>
                    <a:pt x="3366" y="521"/>
                  </a:lnTo>
                  <a:lnTo>
                    <a:pt x="3347" y="521"/>
                  </a:lnTo>
                  <a:lnTo>
                    <a:pt x="3329" y="515"/>
                  </a:lnTo>
                  <a:lnTo>
                    <a:pt x="3311" y="515"/>
                  </a:lnTo>
                  <a:lnTo>
                    <a:pt x="3292" y="509"/>
                  </a:lnTo>
                  <a:lnTo>
                    <a:pt x="3274" y="503"/>
                  </a:lnTo>
                  <a:lnTo>
                    <a:pt x="3255" y="503"/>
                  </a:lnTo>
                  <a:lnTo>
                    <a:pt x="3237" y="491"/>
                  </a:lnTo>
                  <a:lnTo>
                    <a:pt x="3219" y="486"/>
                  </a:lnTo>
                  <a:lnTo>
                    <a:pt x="3200" y="486"/>
                  </a:lnTo>
                  <a:lnTo>
                    <a:pt x="3182" y="480"/>
                  </a:lnTo>
                  <a:lnTo>
                    <a:pt x="3173" y="468"/>
                  </a:lnTo>
                  <a:lnTo>
                    <a:pt x="3145" y="456"/>
                  </a:lnTo>
                  <a:lnTo>
                    <a:pt x="3118" y="445"/>
                  </a:lnTo>
                  <a:lnTo>
                    <a:pt x="3099" y="438"/>
                  </a:lnTo>
                  <a:lnTo>
                    <a:pt x="3081" y="427"/>
                  </a:lnTo>
                  <a:lnTo>
                    <a:pt x="3099" y="433"/>
                  </a:lnTo>
                  <a:lnTo>
                    <a:pt x="3108" y="445"/>
                  </a:lnTo>
                  <a:lnTo>
                    <a:pt x="3127" y="451"/>
                  </a:lnTo>
                  <a:lnTo>
                    <a:pt x="3136" y="438"/>
                  </a:lnTo>
                  <a:lnTo>
                    <a:pt x="3127" y="427"/>
                  </a:lnTo>
                  <a:lnTo>
                    <a:pt x="3118" y="416"/>
                  </a:lnTo>
                  <a:lnTo>
                    <a:pt x="3108" y="403"/>
                  </a:lnTo>
                  <a:lnTo>
                    <a:pt x="3099" y="392"/>
                  </a:lnTo>
                  <a:lnTo>
                    <a:pt x="3090" y="374"/>
                  </a:lnTo>
                  <a:lnTo>
                    <a:pt x="3081" y="363"/>
                  </a:lnTo>
                  <a:lnTo>
                    <a:pt x="3081" y="351"/>
                  </a:lnTo>
                  <a:lnTo>
                    <a:pt x="3081" y="339"/>
                  </a:lnTo>
                  <a:lnTo>
                    <a:pt x="3090" y="328"/>
                  </a:lnTo>
                  <a:lnTo>
                    <a:pt x="3090" y="310"/>
                  </a:lnTo>
                  <a:lnTo>
                    <a:pt x="3090" y="298"/>
                  </a:lnTo>
                  <a:lnTo>
                    <a:pt x="3090" y="281"/>
                  </a:lnTo>
                  <a:lnTo>
                    <a:pt x="3090" y="269"/>
                  </a:lnTo>
                  <a:lnTo>
                    <a:pt x="3090" y="257"/>
                  </a:lnTo>
                  <a:lnTo>
                    <a:pt x="3099" y="240"/>
                  </a:lnTo>
                  <a:lnTo>
                    <a:pt x="3099" y="228"/>
                  </a:lnTo>
                  <a:lnTo>
                    <a:pt x="3099" y="216"/>
                  </a:lnTo>
                  <a:lnTo>
                    <a:pt x="3090" y="205"/>
                  </a:lnTo>
                  <a:lnTo>
                    <a:pt x="3081" y="193"/>
                  </a:lnTo>
                  <a:lnTo>
                    <a:pt x="3072" y="181"/>
                  </a:lnTo>
                  <a:lnTo>
                    <a:pt x="3072" y="169"/>
                  </a:lnTo>
                  <a:lnTo>
                    <a:pt x="3053" y="164"/>
                  </a:lnTo>
                  <a:lnTo>
                    <a:pt x="3053" y="152"/>
                  </a:lnTo>
                  <a:lnTo>
                    <a:pt x="3035" y="152"/>
                  </a:lnTo>
                  <a:lnTo>
                    <a:pt x="3026" y="141"/>
                  </a:lnTo>
                  <a:lnTo>
                    <a:pt x="3007" y="134"/>
                  </a:lnTo>
                  <a:lnTo>
                    <a:pt x="3023" y="137"/>
                  </a:lnTo>
                </a:path>
              </a:pathLst>
            </a:custGeom>
            <a:grpFill/>
            <a:ln w="25400" cap="rnd" cmpd="sng">
              <a:solidFill>
                <a:schemeClr val="tx1"/>
              </a:solidFill>
              <a:prstDash val="dash"/>
              <a:round/>
              <a:headEnd type="none" w="med" len="med"/>
              <a:tailEnd type="none" w="med" len="med"/>
            </a:ln>
            <a:effectLst/>
          </p:spPr>
          <p:txBody>
            <a:bodyPr/>
            <a:lstStyle/>
            <a:p>
              <a:endParaRPr lang="en-US"/>
            </a:p>
          </p:txBody>
        </p:sp>
        <p:sp>
          <p:nvSpPr>
            <p:cNvPr id="6" name="Rectangle 3"/>
            <p:cNvSpPr>
              <a:spLocks noChangeArrowheads="1"/>
            </p:cNvSpPr>
            <p:nvPr/>
          </p:nvSpPr>
          <p:spPr bwMode="auto">
            <a:xfrm>
              <a:off x="244" y="1156"/>
              <a:ext cx="520" cy="280"/>
            </a:xfrm>
            <a:prstGeom prst="rect">
              <a:avLst/>
            </a:prstGeom>
            <a:grpFill/>
            <a:ln w="12700">
              <a:solidFill>
                <a:schemeClr val="tx1"/>
              </a:solidFill>
              <a:miter lim="800000"/>
              <a:headEnd/>
              <a:tailEnd/>
            </a:ln>
            <a:effectLst/>
          </p:spPr>
          <p:txBody>
            <a:bodyPr wrap="none" lIns="90487" tIns="44450" rIns="90487" bIns="44450" anchor="ctr"/>
            <a:lstStyle/>
            <a:p>
              <a:pPr algn="ctr"/>
              <a:r>
                <a:rPr lang="en-US"/>
                <a:t>D1</a:t>
              </a:r>
            </a:p>
          </p:txBody>
        </p:sp>
        <p:sp>
          <p:nvSpPr>
            <p:cNvPr id="7" name="Oval 4"/>
            <p:cNvSpPr>
              <a:spLocks noChangeArrowheads="1"/>
            </p:cNvSpPr>
            <p:nvPr/>
          </p:nvSpPr>
          <p:spPr bwMode="auto">
            <a:xfrm>
              <a:off x="1060" y="1492"/>
              <a:ext cx="856" cy="424"/>
            </a:xfrm>
            <a:prstGeom prst="ellipse">
              <a:avLst/>
            </a:prstGeom>
            <a:grpFill/>
            <a:ln w="12700">
              <a:solidFill>
                <a:schemeClr val="tx1"/>
              </a:solidFill>
              <a:round/>
              <a:headEnd/>
              <a:tailEnd/>
            </a:ln>
            <a:effectLst/>
          </p:spPr>
          <p:txBody>
            <a:bodyPr wrap="none" lIns="90487" tIns="44450" rIns="90487" bIns="44450" anchor="ctr"/>
            <a:lstStyle/>
            <a:p>
              <a:pPr algn="ctr">
                <a:lnSpc>
                  <a:spcPct val="70000"/>
                </a:lnSpc>
              </a:pPr>
              <a:r>
                <a:rPr lang="en-US"/>
                <a:t>T1</a:t>
              </a:r>
            </a:p>
          </p:txBody>
        </p:sp>
        <p:sp>
          <p:nvSpPr>
            <p:cNvPr id="8" name="Oval 5"/>
            <p:cNvSpPr>
              <a:spLocks noChangeArrowheads="1"/>
            </p:cNvSpPr>
            <p:nvPr/>
          </p:nvSpPr>
          <p:spPr bwMode="auto">
            <a:xfrm>
              <a:off x="3028" y="1972"/>
              <a:ext cx="856" cy="424"/>
            </a:xfrm>
            <a:prstGeom prst="ellipse">
              <a:avLst/>
            </a:prstGeom>
            <a:grpFill/>
            <a:ln w="12700">
              <a:solidFill>
                <a:schemeClr val="tx1"/>
              </a:solidFill>
              <a:round/>
              <a:headEnd/>
              <a:tailEnd/>
            </a:ln>
            <a:effectLst/>
          </p:spPr>
          <p:txBody>
            <a:bodyPr wrap="none" lIns="90487" tIns="44450" rIns="90487" bIns="44450" anchor="ctr"/>
            <a:lstStyle/>
            <a:p>
              <a:pPr algn="ctr">
                <a:lnSpc>
                  <a:spcPct val="70000"/>
                </a:lnSpc>
              </a:pPr>
              <a:r>
                <a:rPr lang="en-US"/>
                <a:t>T2</a:t>
              </a:r>
            </a:p>
          </p:txBody>
        </p:sp>
        <p:sp>
          <p:nvSpPr>
            <p:cNvPr id="9" name="Oval 6"/>
            <p:cNvSpPr>
              <a:spLocks noChangeArrowheads="1"/>
            </p:cNvSpPr>
            <p:nvPr/>
          </p:nvSpPr>
          <p:spPr bwMode="auto">
            <a:xfrm>
              <a:off x="964" y="2212"/>
              <a:ext cx="856" cy="424"/>
            </a:xfrm>
            <a:prstGeom prst="ellipse">
              <a:avLst/>
            </a:prstGeom>
            <a:grpFill/>
            <a:ln w="12700">
              <a:solidFill>
                <a:schemeClr val="tx1"/>
              </a:solidFill>
              <a:round/>
              <a:headEnd/>
              <a:tailEnd/>
            </a:ln>
            <a:effectLst/>
          </p:spPr>
          <p:txBody>
            <a:bodyPr wrap="none" lIns="90487" tIns="44450" rIns="90487" bIns="44450" anchor="ctr"/>
            <a:lstStyle/>
            <a:p>
              <a:pPr algn="ctr">
                <a:lnSpc>
                  <a:spcPct val="70000"/>
                </a:lnSpc>
              </a:pPr>
              <a:r>
                <a:rPr lang="en-US"/>
                <a:t>T3</a:t>
              </a:r>
            </a:p>
          </p:txBody>
        </p:sp>
        <p:sp>
          <p:nvSpPr>
            <p:cNvPr id="10" name="Rectangle 7"/>
            <p:cNvSpPr>
              <a:spLocks noChangeArrowheads="1"/>
            </p:cNvSpPr>
            <p:nvPr/>
          </p:nvSpPr>
          <p:spPr bwMode="auto">
            <a:xfrm>
              <a:off x="2116" y="1684"/>
              <a:ext cx="616" cy="712"/>
            </a:xfrm>
            <a:prstGeom prst="rect">
              <a:avLst/>
            </a:prstGeom>
            <a:grpFill/>
            <a:ln w="12700">
              <a:solidFill>
                <a:schemeClr val="tx1"/>
              </a:solidFill>
              <a:miter lim="800000"/>
              <a:headEnd/>
              <a:tailEnd/>
            </a:ln>
            <a:effectLst/>
          </p:spPr>
          <p:txBody>
            <a:bodyPr wrap="none" lIns="90487" tIns="44450" rIns="90487" bIns="44450" anchor="ctr"/>
            <a:lstStyle/>
            <a:p>
              <a:pPr algn="ctr"/>
              <a:r>
                <a:rPr lang="en-US"/>
                <a:t>Database</a:t>
              </a:r>
            </a:p>
          </p:txBody>
        </p:sp>
        <p:sp>
          <p:nvSpPr>
            <p:cNvPr id="12" name="Rectangle 9"/>
            <p:cNvSpPr>
              <a:spLocks noChangeArrowheads="1"/>
            </p:cNvSpPr>
            <p:nvPr/>
          </p:nvSpPr>
          <p:spPr bwMode="auto">
            <a:xfrm>
              <a:off x="1060" y="676"/>
              <a:ext cx="520" cy="280"/>
            </a:xfrm>
            <a:prstGeom prst="rect">
              <a:avLst/>
            </a:prstGeom>
            <a:grpFill/>
            <a:ln w="12700">
              <a:solidFill>
                <a:schemeClr val="tx1"/>
              </a:solidFill>
              <a:miter lim="800000"/>
              <a:headEnd/>
              <a:tailEnd/>
            </a:ln>
            <a:effectLst/>
          </p:spPr>
          <p:txBody>
            <a:bodyPr wrap="none" lIns="90487" tIns="44450" rIns="90487" bIns="44450" anchor="ctr"/>
            <a:lstStyle/>
            <a:p>
              <a:pPr algn="ctr"/>
              <a:r>
                <a:rPr lang="en-US"/>
                <a:t>D2</a:t>
              </a:r>
            </a:p>
          </p:txBody>
        </p:sp>
        <p:sp>
          <p:nvSpPr>
            <p:cNvPr id="13" name="Rectangle 10"/>
            <p:cNvSpPr>
              <a:spLocks noChangeArrowheads="1"/>
            </p:cNvSpPr>
            <p:nvPr/>
          </p:nvSpPr>
          <p:spPr bwMode="auto">
            <a:xfrm>
              <a:off x="3412" y="2980"/>
              <a:ext cx="520" cy="280"/>
            </a:xfrm>
            <a:prstGeom prst="rect">
              <a:avLst/>
            </a:prstGeom>
            <a:grpFill/>
            <a:ln w="12700">
              <a:solidFill>
                <a:schemeClr val="tx1"/>
              </a:solidFill>
              <a:miter lim="800000"/>
              <a:headEnd/>
              <a:tailEnd/>
            </a:ln>
            <a:effectLst/>
          </p:spPr>
          <p:txBody>
            <a:bodyPr wrap="none" lIns="90487" tIns="44450" rIns="90487" bIns="44450" anchor="ctr"/>
            <a:lstStyle/>
            <a:p>
              <a:pPr algn="ctr"/>
              <a:r>
                <a:rPr lang="en-US"/>
                <a:t>D6</a:t>
              </a:r>
            </a:p>
          </p:txBody>
        </p:sp>
        <p:sp>
          <p:nvSpPr>
            <p:cNvPr id="14" name="Rectangle 11"/>
            <p:cNvSpPr>
              <a:spLocks noChangeArrowheads="1"/>
            </p:cNvSpPr>
            <p:nvPr/>
          </p:nvSpPr>
          <p:spPr bwMode="auto">
            <a:xfrm>
              <a:off x="2164" y="772"/>
              <a:ext cx="520" cy="280"/>
            </a:xfrm>
            <a:prstGeom prst="rect">
              <a:avLst/>
            </a:prstGeom>
            <a:grpFill/>
            <a:ln w="12700">
              <a:solidFill>
                <a:schemeClr val="tx1"/>
              </a:solidFill>
              <a:miter lim="800000"/>
              <a:headEnd/>
              <a:tailEnd/>
            </a:ln>
            <a:effectLst/>
          </p:spPr>
          <p:txBody>
            <a:bodyPr wrap="none" lIns="90487" tIns="44450" rIns="90487" bIns="44450" anchor="ctr"/>
            <a:lstStyle/>
            <a:p>
              <a:pPr algn="ctr"/>
              <a:r>
                <a:rPr lang="en-US"/>
                <a:t>D3</a:t>
              </a:r>
            </a:p>
          </p:txBody>
        </p:sp>
        <p:sp>
          <p:nvSpPr>
            <p:cNvPr id="15" name="Rectangle 12"/>
            <p:cNvSpPr>
              <a:spLocks noChangeArrowheads="1"/>
            </p:cNvSpPr>
            <p:nvPr/>
          </p:nvSpPr>
          <p:spPr bwMode="auto">
            <a:xfrm>
              <a:off x="868" y="3364"/>
              <a:ext cx="520" cy="280"/>
            </a:xfrm>
            <a:prstGeom prst="rect">
              <a:avLst/>
            </a:prstGeom>
            <a:grpFill/>
            <a:ln w="12700">
              <a:solidFill>
                <a:schemeClr val="tx1"/>
              </a:solidFill>
              <a:miter lim="800000"/>
              <a:headEnd/>
              <a:tailEnd/>
            </a:ln>
            <a:effectLst/>
          </p:spPr>
          <p:txBody>
            <a:bodyPr wrap="none" lIns="90487" tIns="44450" rIns="90487" bIns="44450" anchor="ctr"/>
            <a:lstStyle/>
            <a:p>
              <a:pPr algn="ctr"/>
              <a:r>
                <a:rPr lang="en-US"/>
                <a:t>D5</a:t>
              </a:r>
            </a:p>
          </p:txBody>
        </p:sp>
        <p:sp>
          <p:nvSpPr>
            <p:cNvPr id="16" name="Rectangle 13"/>
            <p:cNvSpPr>
              <a:spLocks noChangeArrowheads="1"/>
            </p:cNvSpPr>
            <p:nvPr/>
          </p:nvSpPr>
          <p:spPr bwMode="auto">
            <a:xfrm>
              <a:off x="3028" y="820"/>
              <a:ext cx="520" cy="280"/>
            </a:xfrm>
            <a:prstGeom prst="rect">
              <a:avLst/>
            </a:prstGeom>
            <a:grpFill/>
            <a:ln w="12700">
              <a:solidFill>
                <a:schemeClr val="tx1"/>
              </a:solidFill>
              <a:miter lim="800000"/>
              <a:headEnd/>
              <a:tailEnd/>
            </a:ln>
            <a:effectLst/>
          </p:spPr>
          <p:txBody>
            <a:bodyPr wrap="none" lIns="90487" tIns="44450" rIns="90487" bIns="44450" anchor="ctr"/>
            <a:lstStyle/>
            <a:p>
              <a:pPr algn="ctr"/>
              <a:r>
                <a:rPr lang="en-US"/>
                <a:t>D4</a:t>
              </a:r>
            </a:p>
          </p:txBody>
        </p:sp>
        <p:sp>
          <p:nvSpPr>
            <p:cNvPr id="17" name="Oval 14"/>
            <p:cNvSpPr>
              <a:spLocks noChangeArrowheads="1"/>
            </p:cNvSpPr>
            <p:nvPr/>
          </p:nvSpPr>
          <p:spPr bwMode="auto">
            <a:xfrm>
              <a:off x="2212" y="2596"/>
              <a:ext cx="856" cy="424"/>
            </a:xfrm>
            <a:prstGeom prst="ellipse">
              <a:avLst/>
            </a:prstGeom>
            <a:grpFill/>
            <a:ln w="12700">
              <a:solidFill>
                <a:schemeClr val="tx1"/>
              </a:solidFill>
              <a:round/>
              <a:headEnd/>
              <a:tailEnd/>
            </a:ln>
            <a:effectLst/>
          </p:spPr>
          <p:txBody>
            <a:bodyPr wrap="none" lIns="90487" tIns="44450" rIns="90487" bIns="44450" anchor="ctr"/>
            <a:lstStyle/>
            <a:p>
              <a:pPr algn="ctr">
                <a:lnSpc>
                  <a:spcPct val="70000"/>
                </a:lnSpc>
              </a:pPr>
              <a:r>
                <a:rPr lang="en-US"/>
                <a:t>T4</a:t>
              </a:r>
            </a:p>
          </p:txBody>
        </p:sp>
        <p:sp>
          <p:nvSpPr>
            <p:cNvPr id="18" name="Line 15"/>
            <p:cNvSpPr>
              <a:spLocks noChangeShapeType="1"/>
            </p:cNvSpPr>
            <p:nvPr/>
          </p:nvSpPr>
          <p:spPr bwMode="auto">
            <a:xfrm>
              <a:off x="484" y="1444"/>
              <a:ext cx="568" cy="184"/>
            </a:xfrm>
            <a:prstGeom prst="line">
              <a:avLst/>
            </a:prstGeom>
            <a:grpFill/>
            <a:ln w="12700">
              <a:solidFill>
                <a:schemeClr val="tx1"/>
              </a:solidFill>
              <a:round/>
              <a:headEnd/>
              <a:tailEnd type="triangle" w="med" len="med"/>
            </a:ln>
            <a:effectLst/>
          </p:spPr>
          <p:txBody>
            <a:bodyPr wrap="none" anchor="ctr"/>
            <a:lstStyle/>
            <a:p>
              <a:endParaRPr lang="en-US"/>
            </a:p>
          </p:txBody>
        </p:sp>
        <p:sp>
          <p:nvSpPr>
            <p:cNvPr id="19" name="Line 16"/>
            <p:cNvSpPr>
              <a:spLocks noChangeShapeType="1"/>
            </p:cNvSpPr>
            <p:nvPr/>
          </p:nvSpPr>
          <p:spPr bwMode="auto">
            <a:xfrm>
              <a:off x="1348" y="964"/>
              <a:ext cx="136" cy="520"/>
            </a:xfrm>
            <a:prstGeom prst="line">
              <a:avLst/>
            </a:prstGeom>
            <a:grpFill/>
            <a:ln w="12700">
              <a:solidFill>
                <a:schemeClr val="tx1"/>
              </a:solidFill>
              <a:round/>
              <a:headEnd type="triangle" w="med" len="med"/>
              <a:tailEnd type="triangle" w="med" len="med"/>
            </a:ln>
            <a:effectLst/>
          </p:spPr>
          <p:txBody>
            <a:bodyPr wrap="none" anchor="ctr"/>
            <a:lstStyle/>
            <a:p>
              <a:endParaRPr lang="en-US"/>
            </a:p>
          </p:txBody>
        </p:sp>
        <p:sp>
          <p:nvSpPr>
            <p:cNvPr id="20" name="Line 17"/>
            <p:cNvSpPr>
              <a:spLocks noChangeShapeType="1"/>
            </p:cNvSpPr>
            <p:nvPr/>
          </p:nvSpPr>
          <p:spPr bwMode="auto">
            <a:xfrm>
              <a:off x="1588" y="1924"/>
              <a:ext cx="520" cy="88"/>
            </a:xfrm>
            <a:prstGeom prst="line">
              <a:avLst/>
            </a:prstGeom>
            <a:grpFill/>
            <a:ln w="12700">
              <a:solidFill>
                <a:schemeClr val="tx1"/>
              </a:solidFill>
              <a:round/>
              <a:headEnd type="triangle" w="med" len="med"/>
              <a:tailEnd type="triangle" w="med" len="med"/>
            </a:ln>
            <a:effectLst/>
          </p:spPr>
          <p:txBody>
            <a:bodyPr wrap="none" anchor="ctr"/>
            <a:lstStyle/>
            <a:p>
              <a:endParaRPr lang="en-US"/>
            </a:p>
          </p:txBody>
        </p:sp>
        <p:sp>
          <p:nvSpPr>
            <p:cNvPr id="21" name="Line 18"/>
            <p:cNvSpPr>
              <a:spLocks noChangeShapeType="1"/>
            </p:cNvSpPr>
            <p:nvPr/>
          </p:nvSpPr>
          <p:spPr bwMode="auto">
            <a:xfrm>
              <a:off x="2452" y="1060"/>
              <a:ext cx="760" cy="952"/>
            </a:xfrm>
            <a:prstGeom prst="line">
              <a:avLst/>
            </a:prstGeom>
            <a:grpFill/>
            <a:ln w="12700">
              <a:solidFill>
                <a:schemeClr val="tx1"/>
              </a:solidFill>
              <a:round/>
              <a:headEnd type="triangle" w="med" len="med"/>
              <a:tailEnd/>
            </a:ln>
            <a:effectLst/>
          </p:spPr>
          <p:txBody>
            <a:bodyPr wrap="none" anchor="ctr"/>
            <a:lstStyle/>
            <a:p>
              <a:endParaRPr lang="en-US"/>
            </a:p>
          </p:txBody>
        </p:sp>
        <p:sp>
          <p:nvSpPr>
            <p:cNvPr id="22" name="Line 19"/>
            <p:cNvSpPr>
              <a:spLocks noChangeShapeType="1"/>
            </p:cNvSpPr>
            <p:nvPr/>
          </p:nvSpPr>
          <p:spPr bwMode="auto">
            <a:xfrm flipV="1">
              <a:off x="1108" y="2640"/>
              <a:ext cx="280" cy="720"/>
            </a:xfrm>
            <a:prstGeom prst="line">
              <a:avLst/>
            </a:prstGeom>
            <a:grpFill/>
            <a:ln w="12700">
              <a:solidFill>
                <a:schemeClr val="tx1"/>
              </a:solidFill>
              <a:round/>
              <a:headEnd type="triangle" w="med" len="med"/>
              <a:tailEnd type="triangle" w="med" len="med"/>
            </a:ln>
            <a:effectLst/>
          </p:spPr>
          <p:txBody>
            <a:bodyPr wrap="none" anchor="ctr"/>
            <a:lstStyle/>
            <a:p>
              <a:endParaRPr lang="en-US"/>
            </a:p>
          </p:txBody>
        </p:sp>
        <p:sp>
          <p:nvSpPr>
            <p:cNvPr id="23" name="Line 20"/>
            <p:cNvSpPr>
              <a:spLocks noChangeShapeType="1"/>
            </p:cNvSpPr>
            <p:nvPr/>
          </p:nvSpPr>
          <p:spPr bwMode="auto">
            <a:xfrm flipH="1" flipV="1">
              <a:off x="3024" y="2928"/>
              <a:ext cx="384" cy="192"/>
            </a:xfrm>
            <a:prstGeom prst="line">
              <a:avLst/>
            </a:prstGeom>
            <a:grpFill/>
            <a:ln w="12700">
              <a:solidFill>
                <a:schemeClr val="tx1"/>
              </a:solidFill>
              <a:round/>
              <a:headEnd/>
              <a:tailEnd type="triangle" w="med" len="med"/>
            </a:ln>
            <a:effectLst/>
          </p:spPr>
          <p:txBody>
            <a:bodyPr wrap="none" anchor="ctr"/>
            <a:lstStyle/>
            <a:p>
              <a:endParaRPr lang="en-US"/>
            </a:p>
          </p:txBody>
        </p:sp>
        <p:sp>
          <p:nvSpPr>
            <p:cNvPr id="24" name="Line 21"/>
            <p:cNvSpPr>
              <a:spLocks noChangeShapeType="1"/>
            </p:cNvSpPr>
            <p:nvPr/>
          </p:nvSpPr>
          <p:spPr bwMode="auto">
            <a:xfrm>
              <a:off x="3312" y="1108"/>
              <a:ext cx="0" cy="856"/>
            </a:xfrm>
            <a:prstGeom prst="line">
              <a:avLst/>
            </a:prstGeom>
            <a:grpFill/>
            <a:ln w="12700">
              <a:solidFill>
                <a:schemeClr val="tx1"/>
              </a:solidFill>
              <a:round/>
              <a:headEnd type="triangle" w="med" len="med"/>
              <a:tailEnd type="triangle" w="med" len="med"/>
            </a:ln>
            <a:effectLst/>
          </p:spPr>
          <p:txBody>
            <a:bodyPr wrap="none" anchor="ctr"/>
            <a:lstStyle/>
            <a:p>
              <a:endParaRPr lang="en-US"/>
            </a:p>
          </p:txBody>
        </p:sp>
        <p:sp>
          <p:nvSpPr>
            <p:cNvPr id="25" name="Line 22"/>
            <p:cNvSpPr>
              <a:spLocks noChangeShapeType="1"/>
            </p:cNvSpPr>
            <p:nvPr/>
          </p:nvSpPr>
          <p:spPr bwMode="auto">
            <a:xfrm flipH="1">
              <a:off x="2736" y="2064"/>
              <a:ext cx="336" cy="0"/>
            </a:xfrm>
            <a:prstGeom prst="line">
              <a:avLst/>
            </a:prstGeom>
            <a:grpFill/>
            <a:ln w="12700">
              <a:solidFill>
                <a:schemeClr val="tx1"/>
              </a:solidFill>
              <a:round/>
              <a:headEnd type="triangle" w="med" len="med"/>
              <a:tailEnd type="triangle" w="med" len="med"/>
            </a:ln>
            <a:effectLst/>
          </p:spPr>
          <p:txBody>
            <a:bodyPr wrap="none" anchor="ctr"/>
            <a:lstStyle/>
            <a:p>
              <a:endParaRPr lang="en-US"/>
            </a:p>
          </p:txBody>
        </p:sp>
        <p:sp>
          <p:nvSpPr>
            <p:cNvPr id="26" name="Line 23"/>
            <p:cNvSpPr>
              <a:spLocks noChangeShapeType="1"/>
            </p:cNvSpPr>
            <p:nvPr/>
          </p:nvSpPr>
          <p:spPr bwMode="auto">
            <a:xfrm flipH="1" flipV="1">
              <a:off x="2400" y="2400"/>
              <a:ext cx="288" cy="192"/>
            </a:xfrm>
            <a:prstGeom prst="line">
              <a:avLst/>
            </a:prstGeom>
            <a:grpFill/>
            <a:ln w="12700">
              <a:solidFill>
                <a:schemeClr val="tx1"/>
              </a:solidFill>
              <a:round/>
              <a:headEnd/>
              <a:tailEnd type="triangle" w="med" len="med"/>
            </a:ln>
            <a:effectLst/>
          </p:spPr>
          <p:txBody>
            <a:bodyPr wrap="none" anchor="ctr"/>
            <a:lstStyle/>
            <a:p>
              <a:endParaRPr lang="en-US"/>
            </a:p>
          </p:txBody>
        </p:sp>
        <p:sp>
          <p:nvSpPr>
            <p:cNvPr id="27" name="Line 24"/>
            <p:cNvSpPr>
              <a:spLocks noChangeShapeType="1"/>
            </p:cNvSpPr>
            <p:nvPr/>
          </p:nvSpPr>
          <p:spPr bwMode="auto">
            <a:xfrm flipV="1">
              <a:off x="1588" y="2208"/>
              <a:ext cx="520" cy="48"/>
            </a:xfrm>
            <a:prstGeom prst="line">
              <a:avLst/>
            </a:prstGeom>
            <a:grpFill/>
            <a:ln w="12700">
              <a:solidFill>
                <a:schemeClr val="tx1"/>
              </a:solidFill>
              <a:round/>
              <a:headEnd type="triangle" w="med" len="med"/>
              <a:tailEnd type="triangle" w="med" len="med"/>
            </a:ln>
            <a:effectLst/>
          </p:spPr>
          <p:txBody>
            <a:bodyPr wrap="none" anchor="ctr"/>
            <a:lstStyle/>
            <a:p>
              <a:endParaRPr lang="en-US"/>
            </a:p>
          </p:txBody>
        </p:sp>
      </p:grpSp>
      <p:grpSp>
        <p:nvGrpSpPr>
          <p:cNvPr id="37" name="Group 36"/>
          <p:cNvGrpSpPr/>
          <p:nvPr/>
        </p:nvGrpSpPr>
        <p:grpSpPr>
          <a:xfrm>
            <a:off x="3352800" y="5638800"/>
            <a:ext cx="5557838" cy="915988"/>
            <a:chOff x="3352800" y="5638800"/>
            <a:chExt cx="5557838" cy="915988"/>
          </a:xfrm>
        </p:grpSpPr>
        <p:sp>
          <p:nvSpPr>
            <p:cNvPr id="33" name="Rectangle 32"/>
            <p:cNvSpPr>
              <a:spLocks noChangeArrowheads="1"/>
            </p:cNvSpPr>
            <p:nvPr/>
          </p:nvSpPr>
          <p:spPr bwMode="auto">
            <a:xfrm rot="20220000">
              <a:off x="7331075" y="5913438"/>
              <a:ext cx="1508125" cy="234950"/>
            </a:xfrm>
            <a:prstGeom prst="rect">
              <a:avLst/>
            </a:prstGeom>
            <a:noFill/>
            <a:ln w="12700">
              <a:noFill/>
              <a:miter lim="800000"/>
              <a:headEnd/>
              <a:tailEnd/>
            </a:ln>
            <a:effectLst/>
          </p:spPr>
          <p:txBody>
            <a:bodyPr lIns="90487" tIns="44450" rIns="90487" bIns="44450">
              <a:spAutoFit/>
            </a:bodyPr>
            <a:lstStyle/>
            <a:p>
              <a:pPr algn="ctr">
                <a:lnSpc>
                  <a:spcPct val="80000"/>
                </a:lnSpc>
                <a:spcBef>
                  <a:spcPct val="50000"/>
                </a:spcBef>
              </a:pPr>
              <a:r>
                <a:rPr lang="en-US" sz="1200" dirty="0"/>
                <a:t>system boundary</a:t>
              </a:r>
            </a:p>
          </p:txBody>
        </p:sp>
        <p:sp>
          <p:nvSpPr>
            <p:cNvPr id="35" name="Rectangle 29"/>
            <p:cNvSpPr>
              <a:spLocks noChangeArrowheads="1"/>
            </p:cNvSpPr>
            <p:nvPr/>
          </p:nvSpPr>
          <p:spPr bwMode="auto">
            <a:xfrm rot="20220000">
              <a:off x="6264275" y="5761038"/>
              <a:ext cx="1508125" cy="473075"/>
            </a:xfrm>
            <a:prstGeom prst="rect">
              <a:avLst/>
            </a:prstGeom>
            <a:noFill/>
            <a:ln w="12700">
              <a:noFill/>
              <a:miter lim="800000"/>
              <a:headEnd/>
              <a:tailEnd/>
            </a:ln>
            <a:effectLst/>
          </p:spPr>
          <p:txBody>
            <a:bodyPr lIns="90487" tIns="44450" rIns="90487" bIns="44450">
              <a:spAutoFit/>
            </a:bodyPr>
            <a:lstStyle/>
            <a:p>
              <a:pPr algn="ctr">
                <a:lnSpc>
                  <a:spcPct val="80000"/>
                </a:lnSpc>
                <a:spcBef>
                  <a:spcPct val="50000"/>
                </a:spcBef>
              </a:pPr>
              <a:r>
                <a:rPr lang="en-US" sz="1200"/>
                <a:t>information</a:t>
              </a:r>
            </a:p>
            <a:p>
              <a:pPr algn="ctr">
                <a:lnSpc>
                  <a:spcPct val="80000"/>
                </a:lnSpc>
                <a:spcBef>
                  <a:spcPct val="50000"/>
                </a:spcBef>
              </a:pPr>
              <a:r>
                <a:rPr lang="en-US" sz="1200"/>
                <a:t>flow</a:t>
              </a:r>
            </a:p>
          </p:txBody>
        </p:sp>
        <p:sp>
          <p:nvSpPr>
            <p:cNvPr id="29" name="Rectangle 26"/>
            <p:cNvSpPr>
              <a:spLocks noChangeArrowheads="1"/>
            </p:cNvSpPr>
            <p:nvPr/>
          </p:nvSpPr>
          <p:spPr bwMode="auto">
            <a:xfrm>
              <a:off x="5105400" y="5797550"/>
              <a:ext cx="977900" cy="520700"/>
            </a:xfrm>
            <a:prstGeom prst="rect">
              <a:avLst/>
            </a:prstGeom>
            <a:solidFill>
              <a:srgbClr val="EEECE1"/>
            </a:solidFill>
            <a:ln w="12700">
              <a:solidFill>
                <a:schemeClr val="tx1"/>
              </a:solidFill>
              <a:miter lim="800000"/>
              <a:headEnd/>
              <a:tailEnd/>
            </a:ln>
            <a:effectLst/>
          </p:spPr>
          <p:txBody>
            <a:bodyPr wrap="none" lIns="90487" tIns="44450" rIns="90487" bIns="44450" anchor="ctr"/>
            <a:lstStyle/>
            <a:p>
              <a:pPr algn="ctr">
                <a:lnSpc>
                  <a:spcPct val="70000"/>
                </a:lnSpc>
              </a:pPr>
              <a:r>
                <a:rPr lang="en-US"/>
                <a:t>document</a:t>
              </a:r>
            </a:p>
            <a:p>
              <a:pPr algn="ctr">
                <a:lnSpc>
                  <a:spcPct val="70000"/>
                </a:lnSpc>
              </a:pPr>
              <a:r>
                <a:rPr lang="en-US"/>
                <a:t>name</a:t>
              </a:r>
            </a:p>
          </p:txBody>
        </p:sp>
        <p:sp>
          <p:nvSpPr>
            <p:cNvPr id="30" name="Oval 27"/>
            <p:cNvSpPr>
              <a:spLocks noChangeArrowheads="1"/>
            </p:cNvSpPr>
            <p:nvPr/>
          </p:nvSpPr>
          <p:spPr bwMode="auto">
            <a:xfrm>
              <a:off x="3352800" y="5721350"/>
              <a:ext cx="1358900" cy="673100"/>
            </a:xfrm>
            <a:prstGeom prst="ellipse">
              <a:avLst/>
            </a:prstGeom>
            <a:solidFill>
              <a:srgbClr val="EEECE1"/>
            </a:solidFill>
            <a:ln w="12700">
              <a:solidFill>
                <a:schemeClr val="tx1"/>
              </a:solidFill>
              <a:round/>
              <a:headEnd/>
              <a:tailEnd/>
            </a:ln>
            <a:effectLst/>
          </p:spPr>
          <p:txBody>
            <a:bodyPr wrap="none" lIns="90487" tIns="44450" rIns="90487" bIns="44450" anchor="ctr"/>
            <a:lstStyle/>
            <a:p>
              <a:pPr algn="ctr">
                <a:lnSpc>
                  <a:spcPct val="70000"/>
                </a:lnSpc>
              </a:pPr>
              <a:r>
                <a:rPr lang="en-US"/>
                <a:t>task</a:t>
              </a:r>
            </a:p>
            <a:p>
              <a:pPr algn="ctr">
                <a:lnSpc>
                  <a:spcPct val="70000"/>
                </a:lnSpc>
              </a:pPr>
              <a:r>
                <a:rPr lang="en-US"/>
                <a:t>name</a:t>
              </a:r>
            </a:p>
          </p:txBody>
        </p:sp>
        <p:sp>
          <p:nvSpPr>
            <p:cNvPr id="32" name="Freeform 31"/>
            <p:cNvSpPr>
              <a:spLocks/>
            </p:cNvSpPr>
            <p:nvPr/>
          </p:nvSpPr>
          <p:spPr bwMode="auto">
            <a:xfrm>
              <a:off x="7435850" y="5638800"/>
              <a:ext cx="1474788" cy="915988"/>
            </a:xfrm>
            <a:custGeom>
              <a:avLst/>
              <a:gdLst/>
              <a:ahLst/>
              <a:cxnLst>
                <a:cxn ang="0">
                  <a:pos x="928" y="0"/>
                </a:cxn>
                <a:cxn ang="0">
                  <a:pos x="920" y="21"/>
                </a:cxn>
                <a:cxn ang="0">
                  <a:pos x="901" y="39"/>
                </a:cxn>
                <a:cxn ang="0">
                  <a:pos x="874" y="58"/>
                </a:cxn>
                <a:cxn ang="0">
                  <a:pos x="846" y="85"/>
                </a:cxn>
                <a:cxn ang="0">
                  <a:pos x="818" y="122"/>
                </a:cxn>
                <a:cxn ang="0">
                  <a:pos x="791" y="150"/>
                </a:cxn>
                <a:cxn ang="0">
                  <a:pos x="763" y="177"/>
                </a:cxn>
                <a:cxn ang="0">
                  <a:pos x="736" y="205"/>
                </a:cxn>
                <a:cxn ang="0">
                  <a:pos x="717" y="232"/>
                </a:cxn>
                <a:cxn ang="0">
                  <a:pos x="699" y="251"/>
                </a:cxn>
                <a:cxn ang="0">
                  <a:pos x="680" y="269"/>
                </a:cxn>
                <a:cxn ang="0">
                  <a:pos x="680" y="288"/>
                </a:cxn>
                <a:cxn ang="0">
                  <a:pos x="662" y="297"/>
                </a:cxn>
                <a:cxn ang="0">
                  <a:pos x="653" y="315"/>
                </a:cxn>
                <a:cxn ang="0">
                  <a:pos x="625" y="324"/>
                </a:cxn>
                <a:cxn ang="0">
                  <a:pos x="598" y="352"/>
                </a:cxn>
                <a:cxn ang="0">
                  <a:pos x="570" y="370"/>
                </a:cxn>
                <a:cxn ang="0">
                  <a:pos x="543" y="389"/>
                </a:cxn>
                <a:cxn ang="0">
                  <a:pos x="515" y="416"/>
                </a:cxn>
                <a:cxn ang="0">
                  <a:pos x="497" y="435"/>
                </a:cxn>
                <a:cxn ang="0">
                  <a:pos x="469" y="453"/>
                </a:cxn>
                <a:cxn ang="0">
                  <a:pos x="441" y="462"/>
                </a:cxn>
                <a:cxn ang="0">
                  <a:pos x="423" y="472"/>
                </a:cxn>
                <a:cxn ang="0">
                  <a:pos x="405" y="481"/>
                </a:cxn>
                <a:cxn ang="0">
                  <a:pos x="368" y="499"/>
                </a:cxn>
                <a:cxn ang="0">
                  <a:pos x="331" y="499"/>
                </a:cxn>
                <a:cxn ang="0">
                  <a:pos x="313" y="499"/>
                </a:cxn>
                <a:cxn ang="0">
                  <a:pos x="294" y="499"/>
                </a:cxn>
                <a:cxn ang="0">
                  <a:pos x="257" y="499"/>
                </a:cxn>
                <a:cxn ang="0">
                  <a:pos x="239" y="499"/>
                </a:cxn>
                <a:cxn ang="0">
                  <a:pos x="221" y="499"/>
                </a:cxn>
                <a:cxn ang="0">
                  <a:pos x="202" y="499"/>
                </a:cxn>
                <a:cxn ang="0">
                  <a:pos x="184" y="499"/>
                </a:cxn>
                <a:cxn ang="0">
                  <a:pos x="166" y="499"/>
                </a:cxn>
                <a:cxn ang="0">
                  <a:pos x="147" y="508"/>
                </a:cxn>
                <a:cxn ang="0">
                  <a:pos x="129" y="518"/>
                </a:cxn>
                <a:cxn ang="0">
                  <a:pos x="110" y="518"/>
                </a:cxn>
                <a:cxn ang="0">
                  <a:pos x="92" y="518"/>
                </a:cxn>
                <a:cxn ang="0">
                  <a:pos x="74" y="527"/>
                </a:cxn>
                <a:cxn ang="0">
                  <a:pos x="46" y="536"/>
                </a:cxn>
                <a:cxn ang="0">
                  <a:pos x="18" y="545"/>
                </a:cxn>
                <a:cxn ang="0">
                  <a:pos x="0" y="554"/>
                </a:cxn>
                <a:cxn ang="0">
                  <a:pos x="16" y="576"/>
                </a:cxn>
                <a:cxn ang="0">
                  <a:pos x="0" y="554"/>
                </a:cxn>
                <a:cxn ang="0">
                  <a:pos x="16" y="576"/>
                </a:cxn>
              </a:cxnLst>
              <a:rect l="0" t="0" r="r" b="b"/>
              <a:pathLst>
                <a:path w="929" h="577">
                  <a:moveTo>
                    <a:pt x="928" y="0"/>
                  </a:moveTo>
                  <a:lnTo>
                    <a:pt x="920" y="21"/>
                  </a:lnTo>
                  <a:lnTo>
                    <a:pt x="901" y="39"/>
                  </a:lnTo>
                  <a:lnTo>
                    <a:pt x="874" y="58"/>
                  </a:lnTo>
                  <a:lnTo>
                    <a:pt x="846" y="85"/>
                  </a:lnTo>
                  <a:lnTo>
                    <a:pt x="818" y="122"/>
                  </a:lnTo>
                  <a:lnTo>
                    <a:pt x="791" y="150"/>
                  </a:lnTo>
                  <a:lnTo>
                    <a:pt x="763" y="177"/>
                  </a:lnTo>
                  <a:lnTo>
                    <a:pt x="736" y="205"/>
                  </a:lnTo>
                  <a:lnTo>
                    <a:pt x="717" y="232"/>
                  </a:lnTo>
                  <a:lnTo>
                    <a:pt x="699" y="251"/>
                  </a:lnTo>
                  <a:lnTo>
                    <a:pt x="680" y="269"/>
                  </a:lnTo>
                  <a:lnTo>
                    <a:pt x="680" y="288"/>
                  </a:lnTo>
                  <a:lnTo>
                    <a:pt x="662" y="297"/>
                  </a:lnTo>
                  <a:lnTo>
                    <a:pt x="653" y="315"/>
                  </a:lnTo>
                  <a:lnTo>
                    <a:pt x="625" y="324"/>
                  </a:lnTo>
                  <a:lnTo>
                    <a:pt x="598" y="352"/>
                  </a:lnTo>
                  <a:lnTo>
                    <a:pt x="570" y="370"/>
                  </a:lnTo>
                  <a:lnTo>
                    <a:pt x="543" y="389"/>
                  </a:lnTo>
                  <a:lnTo>
                    <a:pt x="515" y="416"/>
                  </a:lnTo>
                  <a:lnTo>
                    <a:pt x="497" y="435"/>
                  </a:lnTo>
                  <a:lnTo>
                    <a:pt x="469" y="453"/>
                  </a:lnTo>
                  <a:lnTo>
                    <a:pt x="441" y="462"/>
                  </a:lnTo>
                  <a:lnTo>
                    <a:pt x="423" y="472"/>
                  </a:lnTo>
                  <a:lnTo>
                    <a:pt x="405" y="481"/>
                  </a:lnTo>
                  <a:lnTo>
                    <a:pt x="368" y="499"/>
                  </a:lnTo>
                  <a:lnTo>
                    <a:pt x="331" y="499"/>
                  </a:lnTo>
                  <a:lnTo>
                    <a:pt x="313" y="499"/>
                  </a:lnTo>
                  <a:lnTo>
                    <a:pt x="294" y="499"/>
                  </a:lnTo>
                  <a:lnTo>
                    <a:pt x="257" y="499"/>
                  </a:lnTo>
                  <a:lnTo>
                    <a:pt x="239" y="499"/>
                  </a:lnTo>
                  <a:lnTo>
                    <a:pt x="221" y="499"/>
                  </a:lnTo>
                  <a:lnTo>
                    <a:pt x="202" y="499"/>
                  </a:lnTo>
                  <a:lnTo>
                    <a:pt x="184" y="499"/>
                  </a:lnTo>
                  <a:lnTo>
                    <a:pt x="166" y="499"/>
                  </a:lnTo>
                  <a:lnTo>
                    <a:pt x="147" y="508"/>
                  </a:lnTo>
                  <a:lnTo>
                    <a:pt x="129" y="518"/>
                  </a:lnTo>
                  <a:lnTo>
                    <a:pt x="110" y="518"/>
                  </a:lnTo>
                  <a:lnTo>
                    <a:pt x="92" y="518"/>
                  </a:lnTo>
                  <a:lnTo>
                    <a:pt x="74" y="527"/>
                  </a:lnTo>
                  <a:lnTo>
                    <a:pt x="46" y="536"/>
                  </a:lnTo>
                  <a:lnTo>
                    <a:pt x="18" y="545"/>
                  </a:lnTo>
                  <a:lnTo>
                    <a:pt x="0" y="554"/>
                  </a:lnTo>
                  <a:lnTo>
                    <a:pt x="16" y="576"/>
                  </a:lnTo>
                  <a:lnTo>
                    <a:pt x="0" y="554"/>
                  </a:lnTo>
                  <a:lnTo>
                    <a:pt x="16" y="576"/>
                  </a:lnTo>
                </a:path>
              </a:pathLst>
            </a:custGeom>
            <a:noFill/>
            <a:ln w="25400" cap="rnd" cmpd="sng">
              <a:solidFill>
                <a:schemeClr val="tx1"/>
              </a:solidFill>
              <a:prstDash val="dash"/>
              <a:round/>
              <a:headEnd type="none" w="med" len="med"/>
              <a:tailEnd type="none" w="med" len="med"/>
            </a:ln>
            <a:effectLst/>
          </p:spPr>
          <p:txBody>
            <a:bodyPr/>
            <a:lstStyle/>
            <a:p>
              <a:endParaRPr lang="en-US"/>
            </a:p>
          </p:txBody>
        </p:sp>
        <p:sp>
          <p:nvSpPr>
            <p:cNvPr id="34" name="Line 28"/>
            <p:cNvSpPr>
              <a:spLocks noChangeShapeType="1"/>
            </p:cNvSpPr>
            <p:nvPr/>
          </p:nvSpPr>
          <p:spPr bwMode="auto">
            <a:xfrm flipH="1">
              <a:off x="6242050" y="5645150"/>
              <a:ext cx="1524000" cy="673100"/>
            </a:xfrm>
            <a:prstGeom prst="line">
              <a:avLst/>
            </a:prstGeom>
            <a:solidFill>
              <a:srgbClr val="EEECE1"/>
            </a:solidFill>
            <a:ln w="12700">
              <a:solidFill>
                <a:schemeClr val="tx1"/>
              </a:solidFill>
              <a:round/>
              <a:headEnd/>
              <a:tailEnd type="triangle" w="med" len="med"/>
            </a:ln>
            <a:effectLst/>
          </p:spPr>
          <p:txBody>
            <a:bodyPr wrap="none" anchor="ctr"/>
            <a:lstStyle/>
            <a:p>
              <a:endParaRPr lang="en-US"/>
            </a:p>
          </p:txBody>
        </p:sp>
      </p:grpSp>
      <p:sp>
        <p:nvSpPr>
          <p:cNvPr id="36" name="Slide Number Placeholder 35"/>
          <p:cNvSpPr>
            <a:spLocks noGrp="1"/>
          </p:cNvSpPr>
          <p:nvPr>
            <p:ph type="sldNum" sz="quarter" idx="12"/>
          </p:nvPr>
        </p:nvSpPr>
        <p:spPr/>
        <p:txBody>
          <a:bodyPr/>
          <a:lstStyle/>
          <a:p>
            <a:fld id="{C262E101-C335-42F1-B61C-2CF6796493FD}"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1219201" y="-191632"/>
            <a:ext cx="7924799" cy="7049632"/>
            <a:chOff x="1219201" y="-191632"/>
            <a:chExt cx="7924799" cy="7049632"/>
          </a:xfrm>
        </p:grpSpPr>
        <p:pic>
          <p:nvPicPr>
            <p:cNvPr id="28674" name="Picture 2"/>
            <p:cNvPicPr>
              <a:picLocks noChangeAspect="1" noChangeArrowheads="1"/>
            </p:cNvPicPr>
            <p:nvPr/>
          </p:nvPicPr>
          <p:blipFill>
            <a:blip r:embed="rId2" cstate="print"/>
            <a:srcRect/>
            <a:stretch>
              <a:fillRect/>
            </a:stretch>
          </p:blipFill>
          <p:spPr bwMode="auto">
            <a:xfrm>
              <a:off x="1219201" y="-191632"/>
              <a:ext cx="7924799" cy="7049632"/>
            </a:xfrm>
            <a:prstGeom prst="rect">
              <a:avLst/>
            </a:prstGeom>
            <a:noFill/>
            <a:ln w="9525">
              <a:noFill/>
              <a:miter lim="800000"/>
              <a:headEnd/>
              <a:tailEnd/>
            </a:ln>
          </p:spPr>
        </p:pic>
        <p:sp>
          <p:nvSpPr>
            <p:cNvPr id="5" name="Rounded Rectangle 4"/>
            <p:cNvSpPr/>
            <p:nvPr/>
          </p:nvSpPr>
          <p:spPr>
            <a:xfrm>
              <a:off x="8001000" y="3048000"/>
              <a:ext cx="1143000" cy="1143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477000" y="2895600"/>
              <a:ext cx="1295400" cy="1981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867400" y="3048000"/>
              <a:ext cx="609600" cy="1143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7467600" y="3276600"/>
              <a:ext cx="533400" cy="76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rot="19041524">
              <a:off x="7552653" y="3883487"/>
              <a:ext cx="533400" cy="2343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5400000">
              <a:off x="7622862" y="3578538"/>
              <a:ext cx="533400" cy="2343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19041524">
              <a:off x="5571453" y="3426288"/>
              <a:ext cx="533400" cy="2343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781800" y="5867400"/>
              <a:ext cx="1066800" cy="533400"/>
            </a:xfrm>
            <a:prstGeom prst="rect">
              <a:avLst/>
            </a:prstGeom>
            <a:solidFill>
              <a:schemeClr val="bg1">
                <a:lumMod val="9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Friend</a:t>
              </a:r>
            </a:p>
            <a:p>
              <a:pPr algn="ctr"/>
              <a:r>
                <a:rPr lang="en-US" sz="1200" b="1" dirty="0" smtClean="0">
                  <a:solidFill>
                    <a:schemeClr val="tx1"/>
                  </a:solidFill>
                </a:rPr>
                <a:t>Search and</a:t>
              </a:r>
            </a:p>
            <a:p>
              <a:pPr algn="ctr"/>
              <a:r>
                <a:rPr lang="en-US" sz="1200" b="1" dirty="0" smtClean="0">
                  <a:solidFill>
                    <a:schemeClr val="tx1"/>
                  </a:solidFill>
                </a:rPr>
                <a:t>Results</a:t>
              </a:r>
              <a:endParaRPr lang="en-US" sz="1200" b="1" dirty="0">
                <a:solidFill>
                  <a:schemeClr val="tx1"/>
                </a:solidFill>
              </a:endParaRPr>
            </a:p>
          </p:txBody>
        </p:sp>
        <p:sp>
          <p:nvSpPr>
            <p:cNvPr id="23" name="Rectangle 22"/>
            <p:cNvSpPr/>
            <p:nvPr/>
          </p:nvSpPr>
          <p:spPr>
            <a:xfrm>
              <a:off x="5334000" y="6324600"/>
              <a:ext cx="1066800" cy="533400"/>
            </a:xfrm>
            <a:prstGeom prst="rect">
              <a:avLst/>
            </a:prstGeom>
            <a:solidFill>
              <a:schemeClr val="bg1">
                <a:lumMod val="9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Friend</a:t>
              </a:r>
            </a:p>
            <a:p>
              <a:pPr algn="ctr"/>
              <a:r>
                <a:rPr lang="en-US" sz="1200" b="1" dirty="0" smtClean="0">
                  <a:solidFill>
                    <a:schemeClr val="tx1"/>
                  </a:solidFill>
                </a:rPr>
                <a:t>request</a:t>
              </a:r>
              <a:endParaRPr lang="en-US" sz="1200" b="1" dirty="0">
                <a:solidFill>
                  <a:schemeClr val="tx1"/>
                </a:solidFill>
              </a:endParaRPr>
            </a:p>
          </p:txBody>
        </p:sp>
        <p:cxnSp>
          <p:nvCxnSpPr>
            <p:cNvPr id="24" name="Straight Arrow Connector 23"/>
            <p:cNvCxnSpPr/>
            <p:nvPr/>
          </p:nvCxnSpPr>
          <p:spPr>
            <a:xfrm>
              <a:off x="6477000" y="5334000"/>
              <a:ext cx="533400" cy="53340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019800" y="5410200"/>
              <a:ext cx="228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867400" y="5867400"/>
              <a:ext cx="228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0" y="5288340"/>
            <a:ext cx="2895600" cy="1569660"/>
          </a:xfrm>
          <a:prstGeom prst="rect">
            <a:avLst/>
          </a:prstGeom>
          <a:noFill/>
        </p:spPr>
        <p:txBody>
          <a:bodyPr wrap="square" rtlCol="0">
            <a:spAutoFit/>
          </a:bodyPr>
          <a:lstStyle/>
          <a:p>
            <a:r>
              <a:rPr lang="en-US" sz="2400" b="1" dirty="0" smtClean="0"/>
              <a:t>Use document and task names from the project description in the IFD!</a:t>
            </a:r>
            <a:endParaRPr lang="en-US" sz="2400" b="1" dirty="0"/>
          </a:p>
        </p:txBody>
      </p:sp>
      <p:sp>
        <p:nvSpPr>
          <p:cNvPr id="20" name="Title 19"/>
          <p:cNvSpPr>
            <a:spLocks noGrp="1"/>
          </p:cNvSpPr>
          <p:nvPr>
            <p:ph type="title"/>
          </p:nvPr>
        </p:nvSpPr>
        <p:spPr>
          <a:xfrm>
            <a:off x="457200" y="274638"/>
            <a:ext cx="1752600" cy="792162"/>
          </a:xfrm>
        </p:spPr>
        <p:txBody>
          <a:bodyPr/>
          <a:lstStyle/>
          <a:p>
            <a:pPr algn="l"/>
            <a:r>
              <a:rPr lang="en-US" dirty="0" smtClean="0"/>
              <a:t>IFD</a:t>
            </a:r>
            <a:endParaRPr lang="en-US" dirty="0"/>
          </a:p>
        </p:txBody>
      </p:sp>
      <p:sp>
        <p:nvSpPr>
          <p:cNvPr id="25" name="Slide Number Placeholder 24"/>
          <p:cNvSpPr>
            <a:spLocks noGrp="1"/>
          </p:cNvSpPr>
          <p:nvPr>
            <p:ph type="sldNum" sz="quarter" idx="12"/>
          </p:nvPr>
        </p:nvSpPr>
        <p:spPr/>
        <p:txBody>
          <a:bodyPr/>
          <a:lstStyle/>
          <a:p>
            <a:fld id="{C262E101-C335-42F1-B61C-2CF6796493FD}" type="slidenum">
              <a:rPr lang="en-US" smtClean="0"/>
              <a:pPr/>
              <a:t>14</a:t>
            </a:fld>
            <a:endParaRPr lang="en-US"/>
          </a:p>
        </p:txBody>
      </p:sp>
      <p:sp>
        <p:nvSpPr>
          <p:cNvPr id="29" name="Rectangle 28"/>
          <p:cNvSpPr/>
          <p:nvPr/>
        </p:nvSpPr>
        <p:spPr>
          <a:xfrm>
            <a:off x="1828800" y="914400"/>
            <a:ext cx="1143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371600" y="1981200"/>
            <a:ext cx="1143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981200" y="1066800"/>
            <a:ext cx="1143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371600" y="3352800"/>
            <a:ext cx="1143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447800" y="4419600"/>
            <a:ext cx="1143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895600" y="1676400"/>
            <a:ext cx="1371600" cy="289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2203901">
            <a:off x="4253951" y="2483521"/>
            <a:ext cx="685800" cy="212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2203901">
            <a:off x="757603" y="2088934"/>
            <a:ext cx="685800" cy="212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rot="2203901">
            <a:off x="910003" y="2241334"/>
            <a:ext cx="685800" cy="212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rot="2203901">
            <a:off x="4186603" y="2774734"/>
            <a:ext cx="685800" cy="212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rot="18484203">
            <a:off x="4219574" y="3581925"/>
            <a:ext cx="685800" cy="212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rot="21049574">
            <a:off x="4127392" y="3253706"/>
            <a:ext cx="685800" cy="212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p:nvPr/>
        </p:nvCxnSpPr>
        <p:spPr>
          <a:xfrm flipH="1" flipV="1">
            <a:off x="2514600" y="2438400"/>
            <a:ext cx="457200" cy="1524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2590800" y="3581400"/>
            <a:ext cx="381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2590800" y="4495800"/>
            <a:ext cx="381000" cy="762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4191000" y="2133600"/>
            <a:ext cx="2286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04800" y="3124200"/>
            <a:ext cx="8534400" cy="3505200"/>
          </a:xfrm>
          <a:prstGeom prst="rect">
            <a:avLst/>
          </a:prstGeom>
          <a:noFill/>
          <a:ln/>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Everything in the database must come from somewhere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Everything on the input documents must go somewhere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Everything in the database must be used for something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Everything on the output documents must come from somewhere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8" name="Group 7"/>
          <p:cNvGrpSpPr/>
          <p:nvPr/>
        </p:nvGrpSpPr>
        <p:grpSpPr>
          <a:xfrm>
            <a:off x="4800600" y="152400"/>
            <a:ext cx="4191000" cy="2395400"/>
            <a:chOff x="2362200" y="881062"/>
            <a:chExt cx="5257800" cy="3005138"/>
          </a:xfrm>
        </p:grpSpPr>
        <p:sp>
          <p:nvSpPr>
            <p:cNvPr id="9" name="Freeform 8"/>
            <p:cNvSpPr>
              <a:spLocks/>
            </p:cNvSpPr>
            <p:nvPr/>
          </p:nvSpPr>
          <p:spPr bwMode="auto">
            <a:xfrm>
              <a:off x="2362200" y="1676400"/>
              <a:ext cx="5257800" cy="2209800"/>
            </a:xfrm>
            <a:custGeom>
              <a:avLst/>
              <a:gdLst/>
              <a:ahLst/>
              <a:cxnLst>
                <a:cxn ang="0">
                  <a:pos x="2832" y="82"/>
                </a:cxn>
                <a:cxn ang="0">
                  <a:pos x="2630" y="46"/>
                </a:cxn>
                <a:cxn ang="0">
                  <a:pos x="2419" y="35"/>
                </a:cxn>
                <a:cxn ang="0">
                  <a:pos x="2207" y="11"/>
                </a:cxn>
                <a:cxn ang="0">
                  <a:pos x="2014" y="6"/>
                </a:cxn>
                <a:cxn ang="0">
                  <a:pos x="1821" y="6"/>
                </a:cxn>
                <a:cxn ang="0">
                  <a:pos x="1628" y="0"/>
                </a:cxn>
                <a:cxn ang="0">
                  <a:pos x="1462" y="0"/>
                </a:cxn>
                <a:cxn ang="0">
                  <a:pos x="1242" y="6"/>
                </a:cxn>
                <a:cxn ang="0">
                  <a:pos x="1076" y="41"/>
                </a:cxn>
                <a:cxn ang="0">
                  <a:pos x="901" y="88"/>
                </a:cxn>
                <a:cxn ang="0">
                  <a:pos x="736" y="152"/>
                </a:cxn>
                <a:cxn ang="0">
                  <a:pos x="589" y="240"/>
                </a:cxn>
                <a:cxn ang="0">
                  <a:pos x="497" y="345"/>
                </a:cxn>
                <a:cxn ang="0">
                  <a:pos x="423" y="462"/>
                </a:cxn>
                <a:cxn ang="0">
                  <a:pos x="276" y="562"/>
                </a:cxn>
                <a:cxn ang="0">
                  <a:pos x="157" y="661"/>
                </a:cxn>
                <a:cxn ang="0">
                  <a:pos x="83" y="773"/>
                </a:cxn>
                <a:cxn ang="0">
                  <a:pos x="37" y="878"/>
                </a:cxn>
                <a:cxn ang="0">
                  <a:pos x="0" y="1006"/>
                </a:cxn>
                <a:cxn ang="0">
                  <a:pos x="19" y="1135"/>
                </a:cxn>
                <a:cxn ang="0">
                  <a:pos x="129" y="1229"/>
                </a:cxn>
                <a:cxn ang="0">
                  <a:pos x="276" y="1305"/>
                </a:cxn>
                <a:cxn ang="0">
                  <a:pos x="497" y="1405"/>
                </a:cxn>
                <a:cxn ang="0">
                  <a:pos x="653" y="1510"/>
                </a:cxn>
                <a:cxn ang="0">
                  <a:pos x="718" y="1639"/>
                </a:cxn>
                <a:cxn ang="0">
                  <a:pos x="809" y="1750"/>
                </a:cxn>
                <a:cxn ang="0">
                  <a:pos x="1003" y="1802"/>
                </a:cxn>
                <a:cxn ang="0">
                  <a:pos x="1177" y="1820"/>
                </a:cxn>
                <a:cxn ang="0">
                  <a:pos x="1389" y="1843"/>
                </a:cxn>
                <a:cxn ang="0">
                  <a:pos x="1573" y="1879"/>
                </a:cxn>
                <a:cxn ang="0">
                  <a:pos x="1793" y="1914"/>
                </a:cxn>
                <a:cxn ang="0">
                  <a:pos x="1986" y="1925"/>
                </a:cxn>
                <a:cxn ang="0">
                  <a:pos x="2189" y="1943"/>
                </a:cxn>
                <a:cxn ang="0">
                  <a:pos x="2382" y="1943"/>
                </a:cxn>
                <a:cxn ang="0">
                  <a:pos x="2557" y="1914"/>
                </a:cxn>
                <a:cxn ang="0">
                  <a:pos x="2750" y="1879"/>
                </a:cxn>
                <a:cxn ang="0">
                  <a:pos x="2906" y="1802"/>
                </a:cxn>
                <a:cxn ang="0">
                  <a:pos x="3007" y="1703"/>
                </a:cxn>
                <a:cxn ang="0">
                  <a:pos x="3026" y="1597"/>
                </a:cxn>
                <a:cxn ang="0">
                  <a:pos x="3062" y="1492"/>
                </a:cxn>
                <a:cxn ang="0">
                  <a:pos x="3136" y="1392"/>
                </a:cxn>
                <a:cxn ang="0">
                  <a:pos x="3164" y="1375"/>
                </a:cxn>
                <a:cxn ang="0">
                  <a:pos x="3366" y="1375"/>
                </a:cxn>
                <a:cxn ang="0">
                  <a:pos x="3531" y="1317"/>
                </a:cxn>
                <a:cxn ang="0">
                  <a:pos x="3642" y="1229"/>
                </a:cxn>
                <a:cxn ang="0">
                  <a:pos x="3715" y="1106"/>
                </a:cxn>
                <a:cxn ang="0">
                  <a:pos x="3724" y="989"/>
                </a:cxn>
                <a:cxn ang="0">
                  <a:pos x="3743" y="872"/>
                </a:cxn>
                <a:cxn ang="0">
                  <a:pos x="3752" y="731"/>
                </a:cxn>
                <a:cxn ang="0">
                  <a:pos x="3678" y="621"/>
                </a:cxn>
                <a:cxn ang="0">
                  <a:pos x="3513" y="562"/>
                </a:cxn>
                <a:cxn ang="0">
                  <a:pos x="3329" y="515"/>
                </a:cxn>
                <a:cxn ang="0">
                  <a:pos x="3173" y="468"/>
                </a:cxn>
                <a:cxn ang="0">
                  <a:pos x="3127" y="427"/>
                </a:cxn>
                <a:cxn ang="0">
                  <a:pos x="3090" y="310"/>
                </a:cxn>
                <a:cxn ang="0">
                  <a:pos x="3081" y="193"/>
                </a:cxn>
              </a:cxnLst>
              <a:rect l="0" t="0" r="r" b="b"/>
              <a:pathLst>
                <a:path w="3753" h="1944">
                  <a:moveTo>
                    <a:pt x="3023" y="137"/>
                  </a:moveTo>
                  <a:lnTo>
                    <a:pt x="3016" y="123"/>
                  </a:lnTo>
                  <a:lnTo>
                    <a:pt x="2998" y="123"/>
                  </a:lnTo>
                  <a:lnTo>
                    <a:pt x="2980" y="117"/>
                  </a:lnTo>
                  <a:lnTo>
                    <a:pt x="2961" y="105"/>
                  </a:lnTo>
                  <a:lnTo>
                    <a:pt x="2924" y="99"/>
                  </a:lnTo>
                  <a:lnTo>
                    <a:pt x="2897" y="94"/>
                  </a:lnTo>
                  <a:lnTo>
                    <a:pt x="2869" y="94"/>
                  </a:lnTo>
                  <a:lnTo>
                    <a:pt x="2832" y="82"/>
                  </a:lnTo>
                  <a:lnTo>
                    <a:pt x="2814" y="76"/>
                  </a:lnTo>
                  <a:lnTo>
                    <a:pt x="2796" y="70"/>
                  </a:lnTo>
                  <a:lnTo>
                    <a:pt x="2777" y="70"/>
                  </a:lnTo>
                  <a:lnTo>
                    <a:pt x="2750" y="64"/>
                  </a:lnTo>
                  <a:lnTo>
                    <a:pt x="2731" y="59"/>
                  </a:lnTo>
                  <a:lnTo>
                    <a:pt x="2704" y="59"/>
                  </a:lnTo>
                  <a:lnTo>
                    <a:pt x="2685" y="53"/>
                  </a:lnTo>
                  <a:lnTo>
                    <a:pt x="2658" y="53"/>
                  </a:lnTo>
                  <a:lnTo>
                    <a:pt x="2630" y="46"/>
                  </a:lnTo>
                  <a:lnTo>
                    <a:pt x="2584" y="41"/>
                  </a:lnTo>
                  <a:lnTo>
                    <a:pt x="2566" y="41"/>
                  </a:lnTo>
                  <a:lnTo>
                    <a:pt x="2538" y="41"/>
                  </a:lnTo>
                  <a:lnTo>
                    <a:pt x="2520" y="41"/>
                  </a:lnTo>
                  <a:lnTo>
                    <a:pt x="2492" y="41"/>
                  </a:lnTo>
                  <a:lnTo>
                    <a:pt x="2474" y="41"/>
                  </a:lnTo>
                  <a:lnTo>
                    <a:pt x="2455" y="35"/>
                  </a:lnTo>
                  <a:lnTo>
                    <a:pt x="2437" y="35"/>
                  </a:lnTo>
                  <a:lnTo>
                    <a:pt x="2419" y="35"/>
                  </a:lnTo>
                  <a:lnTo>
                    <a:pt x="2391" y="29"/>
                  </a:lnTo>
                  <a:lnTo>
                    <a:pt x="2364" y="29"/>
                  </a:lnTo>
                  <a:lnTo>
                    <a:pt x="2336" y="24"/>
                  </a:lnTo>
                  <a:lnTo>
                    <a:pt x="2318" y="24"/>
                  </a:lnTo>
                  <a:lnTo>
                    <a:pt x="2299" y="17"/>
                  </a:lnTo>
                  <a:lnTo>
                    <a:pt x="2272" y="17"/>
                  </a:lnTo>
                  <a:lnTo>
                    <a:pt x="2253" y="17"/>
                  </a:lnTo>
                  <a:lnTo>
                    <a:pt x="2226" y="11"/>
                  </a:lnTo>
                  <a:lnTo>
                    <a:pt x="2207" y="11"/>
                  </a:lnTo>
                  <a:lnTo>
                    <a:pt x="2180" y="11"/>
                  </a:lnTo>
                  <a:lnTo>
                    <a:pt x="2152" y="6"/>
                  </a:lnTo>
                  <a:lnTo>
                    <a:pt x="2134" y="6"/>
                  </a:lnTo>
                  <a:lnTo>
                    <a:pt x="2115" y="6"/>
                  </a:lnTo>
                  <a:lnTo>
                    <a:pt x="2088" y="6"/>
                  </a:lnTo>
                  <a:lnTo>
                    <a:pt x="2069" y="6"/>
                  </a:lnTo>
                  <a:lnTo>
                    <a:pt x="2051" y="6"/>
                  </a:lnTo>
                  <a:lnTo>
                    <a:pt x="2032" y="6"/>
                  </a:lnTo>
                  <a:lnTo>
                    <a:pt x="2014" y="6"/>
                  </a:lnTo>
                  <a:lnTo>
                    <a:pt x="1996" y="6"/>
                  </a:lnTo>
                  <a:lnTo>
                    <a:pt x="1968" y="6"/>
                  </a:lnTo>
                  <a:lnTo>
                    <a:pt x="1950" y="6"/>
                  </a:lnTo>
                  <a:lnTo>
                    <a:pt x="1922" y="6"/>
                  </a:lnTo>
                  <a:lnTo>
                    <a:pt x="1904" y="6"/>
                  </a:lnTo>
                  <a:lnTo>
                    <a:pt x="1885" y="6"/>
                  </a:lnTo>
                  <a:lnTo>
                    <a:pt x="1867" y="6"/>
                  </a:lnTo>
                  <a:lnTo>
                    <a:pt x="1839" y="6"/>
                  </a:lnTo>
                  <a:lnTo>
                    <a:pt x="1821" y="6"/>
                  </a:lnTo>
                  <a:lnTo>
                    <a:pt x="1793" y="6"/>
                  </a:lnTo>
                  <a:lnTo>
                    <a:pt x="1775" y="6"/>
                  </a:lnTo>
                  <a:lnTo>
                    <a:pt x="1757" y="6"/>
                  </a:lnTo>
                  <a:lnTo>
                    <a:pt x="1729" y="0"/>
                  </a:lnTo>
                  <a:lnTo>
                    <a:pt x="1711" y="0"/>
                  </a:lnTo>
                  <a:lnTo>
                    <a:pt x="1692" y="0"/>
                  </a:lnTo>
                  <a:lnTo>
                    <a:pt x="1674" y="0"/>
                  </a:lnTo>
                  <a:lnTo>
                    <a:pt x="1646" y="0"/>
                  </a:lnTo>
                  <a:lnTo>
                    <a:pt x="1628" y="0"/>
                  </a:lnTo>
                  <a:lnTo>
                    <a:pt x="1609" y="0"/>
                  </a:lnTo>
                  <a:lnTo>
                    <a:pt x="1591" y="0"/>
                  </a:lnTo>
                  <a:lnTo>
                    <a:pt x="1573" y="0"/>
                  </a:lnTo>
                  <a:lnTo>
                    <a:pt x="1554" y="0"/>
                  </a:lnTo>
                  <a:lnTo>
                    <a:pt x="1536" y="0"/>
                  </a:lnTo>
                  <a:lnTo>
                    <a:pt x="1518" y="0"/>
                  </a:lnTo>
                  <a:lnTo>
                    <a:pt x="1499" y="0"/>
                  </a:lnTo>
                  <a:lnTo>
                    <a:pt x="1481" y="0"/>
                  </a:lnTo>
                  <a:lnTo>
                    <a:pt x="1462" y="0"/>
                  </a:lnTo>
                  <a:lnTo>
                    <a:pt x="1426" y="0"/>
                  </a:lnTo>
                  <a:lnTo>
                    <a:pt x="1389" y="0"/>
                  </a:lnTo>
                  <a:lnTo>
                    <a:pt x="1361" y="0"/>
                  </a:lnTo>
                  <a:lnTo>
                    <a:pt x="1343" y="0"/>
                  </a:lnTo>
                  <a:lnTo>
                    <a:pt x="1315" y="0"/>
                  </a:lnTo>
                  <a:lnTo>
                    <a:pt x="1297" y="0"/>
                  </a:lnTo>
                  <a:lnTo>
                    <a:pt x="1278" y="0"/>
                  </a:lnTo>
                  <a:lnTo>
                    <a:pt x="1260" y="6"/>
                  </a:lnTo>
                  <a:lnTo>
                    <a:pt x="1242" y="6"/>
                  </a:lnTo>
                  <a:lnTo>
                    <a:pt x="1223" y="11"/>
                  </a:lnTo>
                  <a:lnTo>
                    <a:pt x="1205" y="11"/>
                  </a:lnTo>
                  <a:lnTo>
                    <a:pt x="1186" y="17"/>
                  </a:lnTo>
                  <a:lnTo>
                    <a:pt x="1168" y="17"/>
                  </a:lnTo>
                  <a:lnTo>
                    <a:pt x="1150" y="17"/>
                  </a:lnTo>
                  <a:lnTo>
                    <a:pt x="1131" y="24"/>
                  </a:lnTo>
                  <a:lnTo>
                    <a:pt x="1113" y="35"/>
                  </a:lnTo>
                  <a:lnTo>
                    <a:pt x="1095" y="35"/>
                  </a:lnTo>
                  <a:lnTo>
                    <a:pt x="1076" y="41"/>
                  </a:lnTo>
                  <a:lnTo>
                    <a:pt x="1058" y="46"/>
                  </a:lnTo>
                  <a:lnTo>
                    <a:pt x="1039" y="53"/>
                  </a:lnTo>
                  <a:lnTo>
                    <a:pt x="1021" y="59"/>
                  </a:lnTo>
                  <a:lnTo>
                    <a:pt x="1003" y="59"/>
                  </a:lnTo>
                  <a:lnTo>
                    <a:pt x="975" y="70"/>
                  </a:lnTo>
                  <a:lnTo>
                    <a:pt x="957" y="76"/>
                  </a:lnTo>
                  <a:lnTo>
                    <a:pt x="938" y="82"/>
                  </a:lnTo>
                  <a:lnTo>
                    <a:pt x="920" y="82"/>
                  </a:lnTo>
                  <a:lnTo>
                    <a:pt x="901" y="88"/>
                  </a:lnTo>
                  <a:lnTo>
                    <a:pt x="883" y="88"/>
                  </a:lnTo>
                  <a:lnTo>
                    <a:pt x="855" y="94"/>
                  </a:lnTo>
                  <a:lnTo>
                    <a:pt x="837" y="94"/>
                  </a:lnTo>
                  <a:lnTo>
                    <a:pt x="809" y="105"/>
                  </a:lnTo>
                  <a:lnTo>
                    <a:pt x="791" y="117"/>
                  </a:lnTo>
                  <a:lnTo>
                    <a:pt x="773" y="123"/>
                  </a:lnTo>
                  <a:lnTo>
                    <a:pt x="764" y="134"/>
                  </a:lnTo>
                  <a:lnTo>
                    <a:pt x="745" y="141"/>
                  </a:lnTo>
                  <a:lnTo>
                    <a:pt x="736" y="152"/>
                  </a:lnTo>
                  <a:lnTo>
                    <a:pt x="718" y="158"/>
                  </a:lnTo>
                  <a:lnTo>
                    <a:pt x="699" y="169"/>
                  </a:lnTo>
                  <a:lnTo>
                    <a:pt x="672" y="181"/>
                  </a:lnTo>
                  <a:lnTo>
                    <a:pt x="672" y="193"/>
                  </a:lnTo>
                  <a:lnTo>
                    <a:pt x="653" y="193"/>
                  </a:lnTo>
                  <a:lnTo>
                    <a:pt x="644" y="205"/>
                  </a:lnTo>
                  <a:lnTo>
                    <a:pt x="626" y="216"/>
                  </a:lnTo>
                  <a:lnTo>
                    <a:pt x="616" y="228"/>
                  </a:lnTo>
                  <a:lnTo>
                    <a:pt x="589" y="240"/>
                  </a:lnTo>
                  <a:lnTo>
                    <a:pt x="580" y="251"/>
                  </a:lnTo>
                  <a:lnTo>
                    <a:pt x="561" y="269"/>
                  </a:lnTo>
                  <a:lnTo>
                    <a:pt x="552" y="281"/>
                  </a:lnTo>
                  <a:lnTo>
                    <a:pt x="534" y="286"/>
                  </a:lnTo>
                  <a:lnTo>
                    <a:pt x="524" y="298"/>
                  </a:lnTo>
                  <a:lnTo>
                    <a:pt x="515" y="310"/>
                  </a:lnTo>
                  <a:lnTo>
                    <a:pt x="506" y="322"/>
                  </a:lnTo>
                  <a:lnTo>
                    <a:pt x="506" y="333"/>
                  </a:lnTo>
                  <a:lnTo>
                    <a:pt x="497" y="345"/>
                  </a:lnTo>
                  <a:lnTo>
                    <a:pt x="488" y="368"/>
                  </a:lnTo>
                  <a:lnTo>
                    <a:pt x="488" y="381"/>
                  </a:lnTo>
                  <a:lnTo>
                    <a:pt x="478" y="392"/>
                  </a:lnTo>
                  <a:lnTo>
                    <a:pt x="469" y="403"/>
                  </a:lnTo>
                  <a:lnTo>
                    <a:pt x="460" y="416"/>
                  </a:lnTo>
                  <a:lnTo>
                    <a:pt x="451" y="427"/>
                  </a:lnTo>
                  <a:lnTo>
                    <a:pt x="442" y="438"/>
                  </a:lnTo>
                  <a:lnTo>
                    <a:pt x="432" y="451"/>
                  </a:lnTo>
                  <a:lnTo>
                    <a:pt x="423" y="462"/>
                  </a:lnTo>
                  <a:lnTo>
                    <a:pt x="405" y="474"/>
                  </a:lnTo>
                  <a:lnTo>
                    <a:pt x="396" y="486"/>
                  </a:lnTo>
                  <a:lnTo>
                    <a:pt x="377" y="497"/>
                  </a:lnTo>
                  <a:lnTo>
                    <a:pt x="359" y="509"/>
                  </a:lnTo>
                  <a:lnTo>
                    <a:pt x="350" y="521"/>
                  </a:lnTo>
                  <a:lnTo>
                    <a:pt x="331" y="533"/>
                  </a:lnTo>
                  <a:lnTo>
                    <a:pt x="313" y="544"/>
                  </a:lnTo>
                  <a:lnTo>
                    <a:pt x="295" y="556"/>
                  </a:lnTo>
                  <a:lnTo>
                    <a:pt x="276" y="562"/>
                  </a:lnTo>
                  <a:lnTo>
                    <a:pt x="267" y="573"/>
                  </a:lnTo>
                  <a:lnTo>
                    <a:pt x="249" y="579"/>
                  </a:lnTo>
                  <a:lnTo>
                    <a:pt x="239" y="597"/>
                  </a:lnTo>
                  <a:lnTo>
                    <a:pt x="221" y="608"/>
                  </a:lnTo>
                  <a:lnTo>
                    <a:pt x="203" y="614"/>
                  </a:lnTo>
                  <a:lnTo>
                    <a:pt x="193" y="632"/>
                  </a:lnTo>
                  <a:lnTo>
                    <a:pt x="184" y="643"/>
                  </a:lnTo>
                  <a:lnTo>
                    <a:pt x="166" y="650"/>
                  </a:lnTo>
                  <a:lnTo>
                    <a:pt x="157" y="661"/>
                  </a:lnTo>
                  <a:lnTo>
                    <a:pt x="147" y="673"/>
                  </a:lnTo>
                  <a:lnTo>
                    <a:pt x="138" y="685"/>
                  </a:lnTo>
                  <a:lnTo>
                    <a:pt x="129" y="696"/>
                  </a:lnTo>
                  <a:lnTo>
                    <a:pt x="120" y="708"/>
                  </a:lnTo>
                  <a:lnTo>
                    <a:pt x="111" y="720"/>
                  </a:lnTo>
                  <a:lnTo>
                    <a:pt x="101" y="731"/>
                  </a:lnTo>
                  <a:lnTo>
                    <a:pt x="92" y="743"/>
                  </a:lnTo>
                  <a:lnTo>
                    <a:pt x="92" y="755"/>
                  </a:lnTo>
                  <a:lnTo>
                    <a:pt x="83" y="773"/>
                  </a:lnTo>
                  <a:lnTo>
                    <a:pt x="74" y="784"/>
                  </a:lnTo>
                  <a:lnTo>
                    <a:pt x="74" y="796"/>
                  </a:lnTo>
                  <a:lnTo>
                    <a:pt x="65" y="808"/>
                  </a:lnTo>
                  <a:lnTo>
                    <a:pt x="55" y="819"/>
                  </a:lnTo>
                  <a:lnTo>
                    <a:pt x="55" y="831"/>
                  </a:lnTo>
                  <a:lnTo>
                    <a:pt x="55" y="843"/>
                  </a:lnTo>
                  <a:lnTo>
                    <a:pt x="55" y="854"/>
                  </a:lnTo>
                  <a:lnTo>
                    <a:pt x="46" y="866"/>
                  </a:lnTo>
                  <a:lnTo>
                    <a:pt x="37" y="878"/>
                  </a:lnTo>
                  <a:lnTo>
                    <a:pt x="28" y="895"/>
                  </a:lnTo>
                  <a:lnTo>
                    <a:pt x="28" y="913"/>
                  </a:lnTo>
                  <a:lnTo>
                    <a:pt x="19" y="925"/>
                  </a:lnTo>
                  <a:lnTo>
                    <a:pt x="19" y="936"/>
                  </a:lnTo>
                  <a:lnTo>
                    <a:pt x="9" y="954"/>
                  </a:lnTo>
                  <a:lnTo>
                    <a:pt x="9" y="971"/>
                  </a:lnTo>
                  <a:lnTo>
                    <a:pt x="9" y="983"/>
                  </a:lnTo>
                  <a:lnTo>
                    <a:pt x="0" y="995"/>
                  </a:lnTo>
                  <a:lnTo>
                    <a:pt x="0" y="1006"/>
                  </a:lnTo>
                  <a:lnTo>
                    <a:pt x="0" y="1018"/>
                  </a:lnTo>
                  <a:lnTo>
                    <a:pt x="0" y="1030"/>
                  </a:lnTo>
                  <a:lnTo>
                    <a:pt x="0" y="1042"/>
                  </a:lnTo>
                  <a:lnTo>
                    <a:pt x="9" y="1053"/>
                  </a:lnTo>
                  <a:lnTo>
                    <a:pt x="9" y="1071"/>
                  </a:lnTo>
                  <a:lnTo>
                    <a:pt x="9" y="1088"/>
                  </a:lnTo>
                  <a:lnTo>
                    <a:pt x="9" y="1106"/>
                  </a:lnTo>
                  <a:lnTo>
                    <a:pt x="9" y="1123"/>
                  </a:lnTo>
                  <a:lnTo>
                    <a:pt x="19" y="1135"/>
                  </a:lnTo>
                  <a:lnTo>
                    <a:pt x="19" y="1147"/>
                  </a:lnTo>
                  <a:lnTo>
                    <a:pt x="28" y="1159"/>
                  </a:lnTo>
                  <a:lnTo>
                    <a:pt x="37" y="1170"/>
                  </a:lnTo>
                  <a:lnTo>
                    <a:pt x="46" y="1182"/>
                  </a:lnTo>
                  <a:lnTo>
                    <a:pt x="65" y="1194"/>
                  </a:lnTo>
                  <a:lnTo>
                    <a:pt x="74" y="1211"/>
                  </a:lnTo>
                  <a:lnTo>
                    <a:pt x="92" y="1217"/>
                  </a:lnTo>
                  <a:lnTo>
                    <a:pt x="111" y="1223"/>
                  </a:lnTo>
                  <a:lnTo>
                    <a:pt x="129" y="1229"/>
                  </a:lnTo>
                  <a:lnTo>
                    <a:pt x="147" y="1235"/>
                  </a:lnTo>
                  <a:lnTo>
                    <a:pt x="166" y="1246"/>
                  </a:lnTo>
                  <a:lnTo>
                    <a:pt x="184" y="1252"/>
                  </a:lnTo>
                  <a:lnTo>
                    <a:pt x="203" y="1258"/>
                  </a:lnTo>
                  <a:lnTo>
                    <a:pt x="212" y="1270"/>
                  </a:lnTo>
                  <a:lnTo>
                    <a:pt x="230" y="1275"/>
                  </a:lnTo>
                  <a:lnTo>
                    <a:pt x="249" y="1287"/>
                  </a:lnTo>
                  <a:lnTo>
                    <a:pt x="258" y="1299"/>
                  </a:lnTo>
                  <a:lnTo>
                    <a:pt x="276" y="1305"/>
                  </a:lnTo>
                  <a:lnTo>
                    <a:pt x="295" y="1311"/>
                  </a:lnTo>
                  <a:lnTo>
                    <a:pt x="313" y="1322"/>
                  </a:lnTo>
                  <a:lnTo>
                    <a:pt x="331" y="1334"/>
                  </a:lnTo>
                  <a:lnTo>
                    <a:pt x="359" y="1340"/>
                  </a:lnTo>
                  <a:lnTo>
                    <a:pt x="377" y="1352"/>
                  </a:lnTo>
                  <a:lnTo>
                    <a:pt x="405" y="1363"/>
                  </a:lnTo>
                  <a:lnTo>
                    <a:pt x="432" y="1381"/>
                  </a:lnTo>
                  <a:lnTo>
                    <a:pt x="469" y="1392"/>
                  </a:lnTo>
                  <a:lnTo>
                    <a:pt x="497" y="1405"/>
                  </a:lnTo>
                  <a:lnTo>
                    <a:pt x="524" y="1422"/>
                  </a:lnTo>
                  <a:lnTo>
                    <a:pt x="570" y="1434"/>
                  </a:lnTo>
                  <a:lnTo>
                    <a:pt x="589" y="1445"/>
                  </a:lnTo>
                  <a:lnTo>
                    <a:pt x="607" y="1451"/>
                  </a:lnTo>
                  <a:lnTo>
                    <a:pt x="626" y="1463"/>
                  </a:lnTo>
                  <a:lnTo>
                    <a:pt x="635" y="1475"/>
                  </a:lnTo>
                  <a:lnTo>
                    <a:pt x="653" y="1486"/>
                  </a:lnTo>
                  <a:lnTo>
                    <a:pt x="653" y="1498"/>
                  </a:lnTo>
                  <a:lnTo>
                    <a:pt x="653" y="1510"/>
                  </a:lnTo>
                  <a:lnTo>
                    <a:pt x="672" y="1533"/>
                  </a:lnTo>
                  <a:lnTo>
                    <a:pt x="681" y="1545"/>
                  </a:lnTo>
                  <a:lnTo>
                    <a:pt x="681" y="1557"/>
                  </a:lnTo>
                  <a:lnTo>
                    <a:pt x="690" y="1568"/>
                  </a:lnTo>
                  <a:lnTo>
                    <a:pt x="690" y="1586"/>
                  </a:lnTo>
                  <a:lnTo>
                    <a:pt x="690" y="1597"/>
                  </a:lnTo>
                  <a:lnTo>
                    <a:pt x="699" y="1610"/>
                  </a:lnTo>
                  <a:lnTo>
                    <a:pt x="699" y="1621"/>
                  </a:lnTo>
                  <a:lnTo>
                    <a:pt x="718" y="1639"/>
                  </a:lnTo>
                  <a:lnTo>
                    <a:pt x="718" y="1656"/>
                  </a:lnTo>
                  <a:lnTo>
                    <a:pt x="727" y="1668"/>
                  </a:lnTo>
                  <a:lnTo>
                    <a:pt x="736" y="1680"/>
                  </a:lnTo>
                  <a:lnTo>
                    <a:pt x="745" y="1691"/>
                  </a:lnTo>
                  <a:lnTo>
                    <a:pt x="754" y="1703"/>
                  </a:lnTo>
                  <a:lnTo>
                    <a:pt x="764" y="1715"/>
                  </a:lnTo>
                  <a:lnTo>
                    <a:pt x="782" y="1732"/>
                  </a:lnTo>
                  <a:lnTo>
                    <a:pt x="800" y="1738"/>
                  </a:lnTo>
                  <a:lnTo>
                    <a:pt x="809" y="1750"/>
                  </a:lnTo>
                  <a:lnTo>
                    <a:pt x="828" y="1755"/>
                  </a:lnTo>
                  <a:lnTo>
                    <a:pt x="837" y="1767"/>
                  </a:lnTo>
                  <a:lnTo>
                    <a:pt x="855" y="1773"/>
                  </a:lnTo>
                  <a:lnTo>
                    <a:pt x="883" y="1779"/>
                  </a:lnTo>
                  <a:lnTo>
                    <a:pt x="911" y="1785"/>
                  </a:lnTo>
                  <a:lnTo>
                    <a:pt x="938" y="1791"/>
                  </a:lnTo>
                  <a:lnTo>
                    <a:pt x="957" y="1797"/>
                  </a:lnTo>
                  <a:lnTo>
                    <a:pt x="984" y="1802"/>
                  </a:lnTo>
                  <a:lnTo>
                    <a:pt x="1003" y="1802"/>
                  </a:lnTo>
                  <a:lnTo>
                    <a:pt x="1021" y="1802"/>
                  </a:lnTo>
                  <a:lnTo>
                    <a:pt x="1039" y="1802"/>
                  </a:lnTo>
                  <a:lnTo>
                    <a:pt x="1058" y="1802"/>
                  </a:lnTo>
                  <a:lnTo>
                    <a:pt x="1085" y="1808"/>
                  </a:lnTo>
                  <a:lnTo>
                    <a:pt x="1104" y="1814"/>
                  </a:lnTo>
                  <a:lnTo>
                    <a:pt x="1122" y="1814"/>
                  </a:lnTo>
                  <a:lnTo>
                    <a:pt x="1141" y="1820"/>
                  </a:lnTo>
                  <a:lnTo>
                    <a:pt x="1159" y="1820"/>
                  </a:lnTo>
                  <a:lnTo>
                    <a:pt x="1177" y="1820"/>
                  </a:lnTo>
                  <a:lnTo>
                    <a:pt x="1196" y="1826"/>
                  </a:lnTo>
                  <a:lnTo>
                    <a:pt x="1214" y="1826"/>
                  </a:lnTo>
                  <a:lnTo>
                    <a:pt x="1232" y="1826"/>
                  </a:lnTo>
                  <a:lnTo>
                    <a:pt x="1288" y="1832"/>
                  </a:lnTo>
                  <a:lnTo>
                    <a:pt x="1306" y="1832"/>
                  </a:lnTo>
                  <a:lnTo>
                    <a:pt x="1324" y="1832"/>
                  </a:lnTo>
                  <a:lnTo>
                    <a:pt x="1343" y="1837"/>
                  </a:lnTo>
                  <a:lnTo>
                    <a:pt x="1370" y="1843"/>
                  </a:lnTo>
                  <a:lnTo>
                    <a:pt x="1389" y="1843"/>
                  </a:lnTo>
                  <a:lnTo>
                    <a:pt x="1407" y="1855"/>
                  </a:lnTo>
                  <a:lnTo>
                    <a:pt x="1426" y="1855"/>
                  </a:lnTo>
                  <a:lnTo>
                    <a:pt x="1444" y="1855"/>
                  </a:lnTo>
                  <a:lnTo>
                    <a:pt x="1472" y="1861"/>
                  </a:lnTo>
                  <a:lnTo>
                    <a:pt x="1490" y="1867"/>
                  </a:lnTo>
                  <a:lnTo>
                    <a:pt x="1508" y="1867"/>
                  </a:lnTo>
                  <a:lnTo>
                    <a:pt x="1527" y="1867"/>
                  </a:lnTo>
                  <a:lnTo>
                    <a:pt x="1554" y="1879"/>
                  </a:lnTo>
                  <a:lnTo>
                    <a:pt x="1573" y="1879"/>
                  </a:lnTo>
                  <a:lnTo>
                    <a:pt x="1600" y="1884"/>
                  </a:lnTo>
                  <a:lnTo>
                    <a:pt x="1619" y="1890"/>
                  </a:lnTo>
                  <a:lnTo>
                    <a:pt x="1646" y="1896"/>
                  </a:lnTo>
                  <a:lnTo>
                    <a:pt x="1665" y="1902"/>
                  </a:lnTo>
                  <a:lnTo>
                    <a:pt x="1692" y="1902"/>
                  </a:lnTo>
                  <a:lnTo>
                    <a:pt x="1720" y="1908"/>
                  </a:lnTo>
                  <a:lnTo>
                    <a:pt x="1738" y="1908"/>
                  </a:lnTo>
                  <a:lnTo>
                    <a:pt x="1757" y="1908"/>
                  </a:lnTo>
                  <a:lnTo>
                    <a:pt x="1793" y="1914"/>
                  </a:lnTo>
                  <a:lnTo>
                    <a:pt x="1812" y="1919"/>
                  </a:lnTo>
                  <a:lnTo>
                    <a:pt x="1839" y="1919"/>
                  </a:lnTo>
                  <a:lnTo>
                    <a:pt x="1858" y="1919"/>
                  </a:lnTo>
                  <a:lnTo>
                    <a:pt x="1876" y="1919"/>
                  </a:lnTo>
                  <a:lnTo>
                    <a:pt x="1895" y="1925"/>
                  </a:lnTo>
                  <a:lnTo>
                    <a:pt x="1922" y="1925"/>
                  </a:lnTo>
                  <a:lnTo>
                    <a:pt x="1941" y="1925"/>
                  </a:lnTo>
                  <a:lnTo>
                    <a:pt x="1968" y="1925"/>
                  </a:lnTo>
                  <a:lnTo>
                    <a:pt x="1986" y="1925"/>
                  </a:lnTo>
                  <a:lnTo>
                    <a:pt x="2005" y="1925"/>
                  </a:lnTo>
                  <a:lnTo>
                    <a:pt x="2023" y="1931"/>
                  </a:lnTo>
                  <a:lnTo>
                    <a:pt x="2042" y="1931"/>
                  </a:lnTo>
                  <a:lnTo>
                    <a:pt x="2060" y="1937"/>
                  </a:lnTo>
                  <a:lnTo>
                    <a:pt x="2097" y="1937"/>
                  </a:lnTo>
                  <a:lnTo>
                    <a:pt x="2124" y="1937"/>
                  </a:lnTo>
                  <a:lnTo>
                    <a:pt x="2152" y="1937"/>
                  </a:lnTo>
                  <a:lnTo>
                    <a:pt x="2170" y="1943"/>
                  </a:lnTo>
                  <a:lnTo>
                    <a:pt x="2189" y="1943"/>
                  </a:lnTo>
                  <a:lnTo>
                    <a:pt x="2207" y="1943"/>
                  </a:lnTo>
                  <a:lnTo>
                    <a:pt x="2226" y="1943"/>
                  </a:lnTo>
                  <a:lnTo>
                    <a:pt x="2253" y="1943"/>
                  </a:lnTo>
                  <a:lnTo>
                    <a:pt x="2272" y="1943"/>
                  </a:lnTo>
                  <a:lnTo>
                    <a:pt x="2290" y="1943"/>
                  </a:lnTo>
                  <a:lnTo>
                    <a:pt x="2318" y="1943"/>
                  </a:lnTo>
                  <a:lnTo>
                    <a:pt x="2336" y="1943"/>
                  </a:lnTo>
                  <a:lnTo>
                    <a:pt x="2364" y="1943"/>
                  </a:lnTo>
                  <a:lnTo>
                    <a:pt x="2382" y="1943"/>
                  </a:lnTo>
                  <a:lnTo>
                    <a:pt x="2400" y="1943"/>
                  </a:lnTo>
                  <a:lnTo>
                    <a:pt x="2419" y="1943"/>
                  </a:lnTo>
                  <a:lnTo>
                    <a:pt x="2437" y="1943"/>
                  </a:lnTo>
                  <a:lnTo>
                    <a:pt x="2465" y="1937"/>
                  </a:lnTo>
                  <a:lnTo>
                    <a:pt x="2483" y="1937"/>
                  </a:lnTo>
                  <a:lnTo>
                    <a:pt x="2501" y="1931"/>
                  </a:lnTo>
                  <a:lnTo>
                    <a:pt x="2520" y="1925"/>
                  </a:lnTo>
                  <a:lnTo>
                    <a:pt x="2538" y="1919"/>
                  </a:lnTo>
                  <a:lnTo>
                    <a:pt x="2557" y="1914"/>
                  </a:lnTo>
                  <a:lnTo>
                    <a:pt x="2584" y="1914"/>
                  </a:lnTo>
                  <a:lnTo>
                    <a:pt x="2603" y="1908"/>
                  </a:lnTo>
                  <a:lnTo>
                    <a:pt x="2621" y="1902"/>
                  </a:lnTo>
                  <a:lnTo>
                    <a:pt x="2639" y="1902"/>
                  </a:lnTo>
                  <a:lnTo>
                    <a:pt x="2658" y="1896"/>
                  </a:lnTo>
                  <a:lnTo>
                    <a:pt x="2676" y="1896"/>
                  </a:lnTo>
                  <a:lnTo>
                    <a:pt x="2704" y="1890"/>
                  </a:lnTo>
                  <a:lnTo>
                    <a:pt x="2731" y="1884"/>
                  </a:lnTo>
                  <a:lnTo>
                    <a:pt x="2750" y="1879"/>
                  </a:lnTo>
                  <a:lnTo>
                    <a:pt x="2777" y="1872"/>
                  </a:lnTo>
                  <a:lnTo>
                    <a:pt x="2805" y="1872"/>
                  </a:lnTo>
                  <a:lnTo>
                    <a:pt x="2823" y="1867"/>
                  </a:lnTo>
                  <a:lnTo>
                    <a:pt x="2842" y="1861"/>
                  </a:lnTo>
                  <a:lnTo>
                    <a:pt x="2860" y="1849"/>
                  </a:lnTo>
                  <a:lnTo>
                    <a:pt x="2869" y="1837"/>
                  </a:lnTo>
                  <a:lnTo>
                    <a:pt x="2878" y="1826"/>
                  </a:lnTo>
                  <a:lnTo>
                    <a:pt x="2897" y="1814"/>
                  </a:lnTo>
                  <a:lnTo>
                    <a:pt x="2906" y="1802"/>
                  </a:lnTo>
                  <a:lnTo>
                    <a:pt x="2924" y="1791"/>
                  </a:lnTo>
                  <a:lnTo>
                    <a:pt x="2943" y="1779"/>
                  </a:lnTo>
                  <a:lnTo>
                    <a:pt x="2961" y="1773"/>
                  </a:lnTo>
                  <a:lnTo>
                    <a:pt x="2970" y="1762"/>
                  </a:lnTo>
                  <a:lnTo>
                    <a:pt x="2980" y="1750"/>
                  </a:lnTo>
                  <a:lnTo>
                    <a:pt x="2989" y="1738"/>
                  </a:lnTo>
                  <a:lnTo>
                    <a:pt x="2998" y="1726"/>
                  </a:lnTo>
                  <a:lnTo>
                    <a:pt x="2998" y="1715"/>
                  </a:lnTo>
                  <a:lnTo>
                    <a:pt x="3007" y="1703"/>
                  </a:lnTo>
                  <a:lnTo>
                    <a:pt x="3007" y="1691"/>
                  </a:lnTo>
                  <a:lnTo>
                    <a:pt x="3007" y="1680"/>
                  </a:lnTo>
                  <a:lnTo>
                    <a:pt x="3007" y="1668"/>
                  </a:lnTo>
                  <a:lnTo>
                    <a:pt x="3007" y="1656"/>
                  </a:lnTo>
                  <a:lnTo>
                    <a:pt x="3016" y="1645"/>
                  </a:lnTo>
                  <a:lnTo>
                    <a:pt x="3016" y="1632"/>
                  </a:lnTo>
                  <a:lnTo>
                    <a:pt x="3016" y="1621"/>
                  </a:lnTo>
                  <a:lnTo>
                    <a:pt x="3026" y="1610"/>
                  </a:lnTo>
                  <a:lnTo>
                    <a:pt x="3026" y="1597"/>
                  </a:lnTo>
                  <a:lnTo>
                    <a:pt x="3035" y="1586"/>
                  </a:lnTo>
                  <a:lnTo>
                    <a:pt x="3044" y="1574"/>
                  </a:lnTo>
                  <a:lnTo>
                    <a:pt x="3044" y="1562"/>
                  </a:lnTo>
                  <a:lnTo>
                    <a:pt x="3044" y="1551"/>
                  </a:lnTo>
                  <a:lnTo>
                    <a:pt x="3053" y="1539"/>
                  </a:lnTo>
                  <a:lnTo>
                    <a:pt x="3053" y="1527"/>
                  </a:lnTo>
                  <a:lnTo>
                    <a:pt x="3053" y="1515"/>
                  </a:lnTo>
                  <a:lnTo>
                    <a:pt x="3053" y="1504"/>
                  </a:lnTo>
                  <a:lnTo>
                    <a:pt x="3062" y="1492"/>
                  </a:lnTo>
                  <a:lnTo>
                    <a:pt x="3062" y="1480"/>
                  </a:lnTo>
                  <a:lnTo>
                    <a:pt x="3072" y="1469"/>
                  </a:lnTo>
                  <a:lnTo>
                    <a:pt x="3081" y="1457"/>
                  </a:lnTo>
                  <a:lnTo>
                    <a:pt x="3090" y="1445"/>
                  </a:lnTo>
                  <a:lnTo>
                    <a:pt x="3099" y="1434"/>
                  </a:lnTo>
                  <a:lnTo>
                    <a:pt x="3099" y="1422"/>
                  </a:lnTo>
                  <a:lnTo>
                    <a:pt x="3108" y="1410"/>
                  </a:lnTo>
                  <a:lnTo>
                    <a:pt x="3118" y="1399"/>
                  </a:lnTo>
                  <a:lnTo>
                    <a:pt x="3136" y="1392"/>
                  </a:lnTo>
                  <a:lnTo>
                    <a:pt x="3154" y="1387"/>
                  </a:lnTo>
                  <a:lnTo>
                    <a:pt x="3164" y="1375"/>
                  </a:lnTo>
                  <a:lnTo>
                    <a:pt x="3145" y="1375"/>
                  </a:lnTo>
                  <a:lnTo>
                    <a:pt x="3127" y="1375"/>
                  </a:lnTo>
                  <a:lnTo>
                    <a:pt x="3099" y="1357"/>
                  </a:lnTo>
                  <a:lnTo>
                    <a:pt x="3118" y="1357"/>
                  </a:lnTo>
                  <a:lnTo>
                    <a:pt x="3127" y="1370"/>
                  </a:lnTo>
                  <a:lnTo>
                    <a:pt x="3145" y="1375"/>
                  </a:lnTo>
                  <a:lnTo>
                    <a:pt x="3164" y="1375"/>
                  </a:lnTo>
                  <a:lnTo>
                    <a:pt x="3182" y="1375"/>
                  </a:lnTo>
                  <a:lnTo>
                    <a:pt x="3200" y="1375"/>
                  </a:lnTo>
                  <a:lnTo>
                    <a:pt x="3228" y="1375"/>
                  </a:lnTo>
                  <a:lnTo>
                    <a:pt x="3246" y="1375"/>
                  </a:lnTo>
                  <a:lnTo>
                    <a:pt x="3274" y="1375"/>
                  </a:lnTo>
                  <a:lnTo>
                    <a:pt x="3301" y="1375"/>
                  </a:lnTo>
                  <a:lnTo>
                    <a:pt x="3320" y="1375"/>
                  </a:lnTo>
                  <a:lnTo>
                    <a:pt x="3338" y="1375"/>
                  </a:lnTo>
                  <a:lnTo>
                    <a:pt x="3366" y="1375"/>
                  </a:lnTo>
                  <a:lnTo>
                    <a:pt x="3393" y="1370"/>
                  </a:lnTo>
                  <a:lnTo>
                    <a:pt x="3412" y="1363"/>
                  </a:lnTo>
                  <a:lnTo>
                    <a:pt x="3430" y="1363"/>
                  </a:lnTo>
                  <a:lnTo>
                    <a:pt x="3449" y="1357"/>
                  </a:lnTo>
                  <a:lnTo>
                    <a:pt x="3467" y="1352"/>
                  </a:lnTo>
                  <a:lnTo>
                    <a:pt x="3485" y="1346"/>
                  </a:lnTo>
                  <a:lnTo>
                    <a:pt x="3504" y="1340"/>
                  </a:lnTo>
                  <a:lnTo>
                    <a:pt x="3513" y="1328"/>
                  </a:lnTo>
                  <a:lnTo>
                    <a:pt x="3531" y="1317"/>
                  </a:lnTo>
                  <a:lnTo>
                    <a:pt x="3541" y="1305"/>
                  </a:lnTo>
                  <a:lnTo>
                    <a:pt x="3559" y="1293"/>
                  </a:lnTo>
                  <a:lnTo>
                    <a:pt x="3568" y="1282"/>
                  </a:lnTo>
                  <a:lnTo>
                    <a:pt x="3586" y="1275"/>
                  </a:lnTo>
                  <a:lnTo>
                    <a:pt x="3596" y="1264"/>
                  </a:lnTo>
                  <a:lnTo>
                    <a:pt x="3614" y="1264"/>
                  </a:lnTo>
                  <a:lnTo>
                    <a:pt x="3614" y="1252"/>
                  </a:lnTo>
                  <a:lnTo>
                    <a:pt x="3632" y="1240"/>
                  </a:lnTo>
                  <a:lnTo>
                    <a:pt x="3642" y="1229"/>
                  </a:lnTo>
                  <a:lnTo>
                    <a:pt x="3651" y="1211"/>
                  </a:lnTo>
                  <a:lnTo>
                    <a:pt x="3660" y="1194"/>
                  </a:lnTo>
                  <a:lnTo>
                    <a:pt x="3669" y="1182"/>
                  </a:lnTo>
                  <a:lnTo>
                    <a:pt x="3688" y="1176"/>
                  </a:lnTo>
                  <a:lnTo>
                    <a:pt x="3688" y="1165"/>
                  </a:lnTo>
                  <a:lnTo>
                    <a:pt x="3697" y="1147"/>
                  </a:lnTo>
                  <a:lnTo>
                    <a:pt x="3706" y="1135"/>
                  </a:lnTo>
                  <a:lnTo>
                    <a:pt x="3715" y="1123"/>
                  </a:lnTo>
                  <a:lnTo>
                    <a:pt x="3715" y="1106"/>
                  </a:lnTo>
                  <a:lnTo>
                    <a:pt x="3715" y="1094"/>
                  </a:lnTo>
                  <a:lnTo>
                    <a:pt x="3724" y="1083"/>
                  </a:lnTo>
                  <a:lnTo>
                    <a:pt x="3724" y="1065"/>
                  </a:lnTo>
                  <a:lnTo>
                    <a:pt x="3724" y="1053"/>
                  </a:lnTo>
                  <a:lnTo>
                    <a:pt x="3724" y="1042"/>
                  </a:lnTo>
                  <a:lnTo>
                    <a:pt x="3724" y="1030"/>
                  </a:lnTo>
                  <a:lnTo>
                    <a:pt x="3724" y="1018"/>
                  </a:lnTo>
                  <a:lnTo>
                    <a:pt x="3724" y="1006"/>
                  </a:lnTo>
                  <a:lnTo>
                    <a:pt x="3724" y="989"/>
                  </a:lnTo>
                  <a:lnTo>
                    <a:pt x="3724" y="971"/>
                  </a:lnTo>
                  <a:lnTo>
                    <a:pt x="3734" y="954"/>
                  </a:lnTo>
                  <a:lnTo>
                    <a:pt x="3734" y="942"/>
                  </a:lnTo>
                  <a:lnTo>
                    <a:pt x="3734" y="930"/>
                  </a:lnTo>
                  <a:lnTo>
                    <a:pt x="3734" y="919"/>
                  </a:lnTo>
                  <a:lnTo>
                    <a:pt x="3734" y="907"/>
                  </a:lnTo>
                  <a:lnTo>
                    <a:pt x="3734" y="895"/>
                  </a:lnTo>
                  <a:lnTo>
                    <a:pt x="3734" y="883"/>
                  </a:lnTo>
                  <a:lnTo>
                    <a:pt x="3743" y="872"/>
                  </a:lnTo>
                  <a:lnTo>
                    <a:pt x="3743" y="860"/>
                  </a:lnTo>
                  <a:lnTo>
                    <a:pt x="3743" y="843"/>
                  </a:lnTo>
                  <a:lnTo>
                    <a:pt x="3743" y="825"/>
                  </a:lnTo>
                  <a:lnTo>
                    <a:pt x="3743" y="808"/>
                  </a:lnTo>
                  <a:lnTo>
                    <a:pt x="3743" y="790"/>
                  </a:lnTo>
                  <a:lnTo>
                    <a:pt x="3743" y="773"/>
                  </a:lnTo>
                  <a:lnTo>
                    <a:pt x="3743" y="755"/>
                  </a:lnTo>
                  <a:lnTo>
                    <a:pt x="3743" y="743"/>
                  </a:lnTo>
                  <a:lnTo>
                    <a:pt x="3752" y="731"/>
                  </a:lnTo>
                  <a:lnTo>
                    <a:pt x="3752" y="720"/>
                  </a:lnTo>
                  <a:lnTo>
                    <a:pt x="3743" y="708"/>
                  </a:lnTo>
                  <a:lnTo>
                    <a:pt x="3743" y="691"/>
                  </a:lnTo>
                  <a:lnTo>
                    <a:pt x="3734" y="678"/>
                  </a:lnTo>
                  <a:lnTo>
                    <a:pt x="3724" y="667"/>
                  </a:lnTo>
                  <a:lnTo>
                    <a:pt x="3724" y="656"/>
                  </a:lnTo>
                  <a:lnTo>
                    <a:pt x="3715" y="643"/>
                  </a:lnTo>
                  <a:lnTo>
                    <a:pt x="3697" y="632"/>
                  </a:lnTo>
                  <a:lnTo>
                    <a:pt x="3678" y="621"/>
                  </a:lnTo>
                  <a:lnTo>
                    <a:pt x="3651" y="614"/>
                  </a:lnTo>
                  <a:lnTo>
                    <a:pt x="3632" y="608"/>
                  </a:lnTo>
                  <a:lnTo>
                    <a:pt x="3614" y="608"/>
                  </a:lnTo>
                  <a:lnTo>
                    <a:pt x="3596" y="603"/>
                  </a:lnTo>
                  <a:lnTo>
                    <a:pt x="3586" y="591"/>
                  </a:lnTo>
                  <a:lnTo>
                    <a:pt x="3568" y="585"/>
                  </a:lnTo>
                  <a:lnTo>
                    <a:pt x="3550" y="573"/>
                  </a:lnTo>
                  <a:lnTo>
                    <a:pt x="3531" y="568"/>
                  </a:lnTo>
                  <a:lnTo>
                    <a:pt x="3513" y="562"/>
                  </a:lnTo>
                  <a:lnTo>
                    <a:pt x="3495" y="550"/>
                  </a:lnTo>
                  <a:lnTo>
                    <a:pt x="3476" y="544"/>
                  </a:lnTo>
                  <a:lnTo>
                    <a:pt x="3458" y="538"/>
                  </a:lnTo>
                  <a:lnTo>
                    <a:pt x="3439" y="533"/>
                  </a:lnTo>
                  <a:lnTo>
                    <a:pt x="3412" y="526"/>
                  </a:lnTo>
                  <a:lnTo>
                    <a:pt x="3384" y="526"/>
                  </a:lnTo>
                  <a:lnTo>
                    <a:pt x="3366" y="521"/>
                  </a:lnTo>
                  <a:lnTo>
                    <a:pt x="3347" y="521"/>
                  </a:lnTo>
                  <a:lnTo>
                    <a:pt x="3329" y="515"/>
                  </a:lnTo>
                  <a:lnTo>
                    <a:pt x="3311" y="515"/>
                  </a:lnTo>
                  <a:lnTo>
                    <a:pt x="3292" y="509"/>
                  </a:lnTo>
                  <a:lnTo>
                    <a:pt x="3274" y="503"/>
                  </a:lnTo>
                  <a:lnTo>
                    <a:pt x="3255" y="503"/>
                  </a:lnTo>
                  <a:lnTo>
                    <a:pt x="3237" y="491"/>
                  </a:lnTo>
                  <a:lnTo>
                    <a:pt x="3219" y="486"/>
                  </a:lnTo>
                  <a:lnTo>
                    <a:pt x="3200" y="486"/>
                  </a:lnTo>
                  <a:lnTo>
                    <a:pt x="3182" y="480"/>
                  </a:lnTo>
                  <a:lnTo>
                    <a:pt x="3173" y="468"/>
                  </a:lnTo>
                  <a:lnTo>
                    <a:pt x="3145" y="456"/>
                  </a:lnTo>
                  <a:lnTo>
                    <a:pt x="3118" y="445"/>
                  </a:lnTo>
                  <a:lnTo>
                    <a:pt x="3099" y="438"/>
                  </a:lnTo>
                  <a:lnTo>
                    <a:pt x="3081" y="427"/>
                  </a:lnTo>
                  <a:lnTo>
                    <a:pt x="3099" y="433"/>
                  </a:lnTo>
                  <a:lnTo>
                    <a:pt x="3108" y="445"/>
                  </a:lnTo>
                  <a:lnTo>
                    <a:pt x="3127" y="451"/>
                  </a:lnTo>
                  <a:lnTo>
                    <a:pt x="3136" y="438"/>
                  </a:lnTo>
                  <a:lnTo>
                    <a:pt x="3127" y="427"/>
                  </a:lnTo>
                  <a:lnTo>
                    <a:pt x="3118" y="416"/>
                  </a:lnTo>
                  <a:lnTo>
                    <a:pt x="3108" y="403"/>
                  </a:lnTo>
                  <a:lnTo>
                    <a:pt x="3099" y="392"/>
                  </a:lnTo>
                  <a:lnTo>
                    <a:pt x="3090" y="374"/>
                  </a:lnTo>
                  <a:lnTo>
                    <a:pt x="3081" y="363"/>
                  </a:lnTo>
                  <a:lnTo>
                    <a:pt x="3081" y="351"/>
                  </a:lnTo>
                  <a:lnTo>
                    <a:pt x="3081" y="339"/>
                  </a:lnTo>
                  <a:lnTo>
                    <a:pt x="3090" y="328"/>
                  </a:lnTo>
                  <a:lnTo>
                    <a:pt x="3090" y="310"/>
                  </a:lnTo>
                  <a:lnTo>
                    <a:pt x="3090" y="298"/>
                  </a:lnTo>
                  <a:lnTo>
                    <a:pt x="3090" y="281"/>
                  </a:lnTo>
                  <a:lnTo>
                    <a:pt x="3090" y="269"/>
                  </a:lnTo>
                  <a:lnTo>
                    <a:pt x="3090" y="257"/>
                  </a:lnTo>
                  <a:lnTo>
                    <a:pt x="3099" y="240"/>
                  </a:lnTo>
                  <a:lnTo>
                    <a:pt x="3099" y="228"/>
                  </a:lnTo>
                  <a:lnTo>
                    <a:pt x="3099" y="216"/>
                  </a:lnTo>
                  <a:lnTo>
                    <a:pt x="3090" y="205"/>
                  </a:lnTo>
                  <a:lnTo>
                    <a:pt x="3081" y="193"/>
                  </a:lnTo>
                  <a:lnTo>
                    <a:pt x="3072" y="181"/>
                  </a:lnTo>
                  <a:lnTo>
                    <a:pt x="3072" y="169"/>
                  </a:lnTo>
                  <a:lnTo>
                    <a:pt x="3053" y="164"/>
                  </a:lnTo>
                  <a:lnTo>
                    <a:pt x="3053" y="152"/>
                  </a:lnTo>
                  <a:lnTo>
                    <a:pt x="3035" y="152"/>
                  </a:lnTo>
                  <a:lnTo>
                    <a:pt x="3026" y="141"/>
                  </a:lnTo>
                  <a:lnTo>
                    <a:pt x="3007" y="134"/>
                  </a:lnTo>
                  <a:lnTo>
                    <a:pt x="3023" y="137"/>
                  </a:lnTo>
                </a:path>
              </a:pathLst>
            </a:custGeom>
            <a:noFill/>
            <a:ln w="25400" cap="rnd" cmpd="sng">
              <a:solidFill>
                <a:schemeClr val="tx1"/>
              </a:solidFill>
              <a:prstDash val="dash"/>
              <a:round/>
              <a:headEnd type="none" w="med" len="med"/>
              <a:tailEnd type="none" w="med" len="med"/>
            </a:ln>
            <a:effectLst/>
          </p:spPr>
          <p:txBody>
            <a:bodyPr/>
            <a:lstStyle/>
            <a:p>
              <a:endParaRPr lang="en-US"/>
            </a:p>
          </p:txBody>
        </p:sp>
        <p:sp>
          <p:nvSpPr>
            <p:cNvPr id="10" name="Rectangle 9"/>
            <p:cNvSpPr>
              <a:spLocks noChangeArrowheads="1"/>
            </p:cNvSpPr>
            <p:nvPr/>
          </p:nvSpPr>
          <p:spPr bwMode="auto">
            <a:xfrm>
              <a:off x="3352800" y="881062"/>
              <a:ext cx="825500" cy="444500"/>
            </a:xfrm>
            <a:prstGeom prst="rect">
              <a:avLst/>
            </a:prstGeom>
            <a:solidFill>
              <a:srgbClr val="EEECE1"/>
            </a:solidFill>
            <a:ln w="12700">
              <a:solidFill>
                <a:schemeClr val="tx1"/>
              </a:solidFill>
              <a:miter lim="800000"/>
              <a:headEnd/>
              <a:tailEnd/>
            </a:ln>
            <a:effectLst/>
          </p:spPr>
          <p:txBody>
            <a:bodyPr wrap="none" lIns="90487" tIns="44450" rIns="90487" bIns="44450" anchor="ctr"/>
            <a:lstStyle/>
            <a:p>
              <a:pPr algn="ctr"/>
              <a:r>
                <a:rPr lang="en-US" dirty="0" smtClean="0"/>
                <a:t>D1</a:t>
              </a:r>
              <a:endParaRPr lang="en-US" dirty="0"/>
            </a:p>
          </p:txBody>
        </p:sp>
        <p:sp>
          <p:nvSpPr>
            <p:cNvPr id="11" name="Oval 10"/>
            <p:cNvSpPr>
              <a:spLocks noChangeArrowheads="1"/>
            </p:cNvSpPr>
            <p:nvPr/>
          </p:nvSpPr>
          <p:spPr bwMode="auto">
            <a:xfrm>
              <a:off x="3124200" y="2024062"/>
              <a:ext cx="1358900" cy="673100"/>
            </a:xfrm>
            <a:prstGeom prst="ellipse">
              <a:avLst/>
            </a:prstGeom>
            <a:solidFill>
              <a:srgbClr val="EEECE1"/>
            </a:solidFill>
            <a:ln w="12700">
              <a:solidFill>
                <a:schemeClr val="tx1"/>
              </a:solidFill>
              <a:round/>
              <a:headEnd/>
              <a:tailEnd/>
            </a:ln>
            <a:effectLst/>
          </p:spPr>
          <p:txBody>
            <a:bodyPr wrap="none" lIns="90487" tIns="44450" rIns="90487" bIns="44450" anchor="ctr"/>
            <a:lstStyle/>
            <a:p>
              <a:pPr algn="ctr">
                <a:lnSpc>
                  <a:spcPct val="70000"/>
                </a:lnSpc>
              </a:pPr>
              <a:r>
                <a:rPr lang="en-US" dirty="0" smtClean="0"/>
                <a:t>T1</a:t>
              </a:r>
              <a:endParaRPr lang="en-US" dirty="0"/>
            </a:p>
          </p:txBody>
        </p:sp>
        <p:sp>
          <p:nvSpPr>
            <p:cNvPr id="12" name="Oval 11"/>
            <p:cNvSpPr>
              <a:spLocks noChangeArrowheads="1"/>
            </p:cNvSpPr>
            <p:nvPr/>
          </p:nvSpPr>
          <p:spPr bwMode="auto">
            <a:xfrm>
              <a:off x="6019800" y="2438400"/>
              <a:ext cx="1358900" cy="673100"/>
            </a:xfrm>
            <a:prstGeom prst="ellipse">
              <a:avLst/>
            </a:prstGeom>
            <a:solidFill>
              <a:srgbClr val="EEECE1"/>
            </a:solidFill>
            <a:ln w="12700">
              <a:solidFill>
                <a:schemeClr val="tx1"/>
              </a:solidFill>
              <a:round/>
              <a:headEnd/>
              <a:tailEnd/>
            </a:ln>
            <a:effectLst/>
          </p:spPr>
          <p:txBody>
            <a:bodyPr wrap="none" lIns="90487" tIns="44450" rIns="90487" bIns="44450" anchor="ctr"/>
            <a:lstStyle/>
            <a:p>
              <a:pPr algn="ctr">
                <a:lnSpc>
                  <a:spcPct val="70000"/>
                </a:lnSpc>
              </a:pPr>
              <a:r>
                <a:rPr lang="en-US" dirty="0" smtClean="0"/>
                <a:t>T2</a:t>
              </a:r>
              <a:endParaRPr lang="en-US" dirty="0"/>
            </a:p>
          </p:txBody>
        </p:sp>
        <p:sp>
          <p:nvSpPr>
            <p:cNvPr id="13" name="Rectangle 7"/>
            <p:cNvSpPr>
              <a:spLocks noChangeArrowheads="1"/>
            </p:cNvSpPr>
            <p:nvPr/>
          </p:nvSpPr>
          <p:spPr bwMode="auto">
            <a:xfrm>
              <a:off x="4648200" y="2328862"/>
              <a:ext cx="977900" cy="1130300"/>
            </a:xfrm>
            <a:prstGeom prst="rect">
              <a:avLst/>
            </a:prstGeom>
            <a:solidFill>
              <a:srgbClr val="EEECE1"/>
            </a:solidFill>
            <a:ln w="12700">
              <a:solidFill>
                <a:schemeClr val="tx1"/>
              </a:solidFill>
              <a:miter lim="800000"/>
              <a:headEnd/>
              <a:tailEnd/>
            </a:ln>
            <a:effectLst/>
          </p:spPr>
          <p:txBody>
            <a:bodyPr wrap="none" lIns="90487" tIns="44450" rIns="90487" bIns="44450" anchor="ctr"/>
            <a:lstStyle/>
            <a:p>
              <a:pPr algn="ctr"/>
              <a:r>
                <a:rPr lang="en-US" sz="9600" b="1" dirty="0" smtClean="0"/>
                <a:t>?</a:t>
              </a:r>
              <a:endParaRPr lang="en-US" sz="9600" b="1" dirty="0"/>
            </a:p>
          </p:txBody>
        </p:sp>
        <p:sp>
          <p:nvSpPr>
            <p:cNvPr id="14" name="Rectangle 11"/>
            <p:cNvSpPr>
              <a:spLocks noChangeArrowheads="1"/>
            </p:cNvSpPr>
            <p:nvPr/>
          </p:nvSpPr>
          <p:spPr bwMode="auto">
            <a:xfrm>
              <a:off x="4724400" y="881062"/>
              <a:ext cx="825500" cy="444500"/>
            </a:xfrm>
            <a:prstGeom prst="rect">
              <a:avLst/>
            </a:prstGeom>
            <a:solidFill>
              <a:srgbClr val="EEECE1"/>
            </a:solidFill>
            <a:ln w="12700">
              <a:solidFill>
                <a:schemeClr val="tx1"/>
              </a:solidFill>
              <a:miter lim="800000"/>
              <a:headEnd/>
              <a:tailEnd/>
            </a:ln>
            <a:effectLst/>
          </p:spPr>
          <p:txBody>
            <a:bodyPr wrap="none" lIns="90487" tIns="44450" rIns="90487" bIns="44450" anchor="ctr"/>
            <a:lstStyle/>
            <a:p>
              <a:pPr algn="ctr"/>
              <a:r>
                <a:rPr lang="en-US" dirty="0" smtClean="0"/>
                <a:t>D2</a:t>
              </a:r>
              <a:endParaRPr lang="en-US" dirty="0"/>
            </a:p>
          </p:txBody>
        </p:sp>
        <p:sp>
          <p:nvSpPr>
            <p:cNvPr id="15" name="Rectangle 13"/>
            <p:cNvSpPr>
              <a:spLocks noChangeArrowheads="1"/>
            </p:cNvSpPr>
            <p:nvPr/>
          </p:nvSpPr>
          <p:spPr bwMode="auto">
            <a:xfrm>
              <a:off x="6096000" y="957262"/>
              <a:ext cx="825500" cy="444500"/>
            </a:xfrm>
            <a:prstGeom prst="rect">
              <a:avLst/>
            </a:prstGeom>
            <a:solidFill>
              <a:srgbClr val="EEECE1"/>
            </a:solidFill>
            <a:ln w="12700">
              <a:solidFill>
                <a:schemeClr val="tx1"/>
              </a:solidFill>
              <a:miter lim="800000"/>
              <a:headEnd/>
              <a:tailEnd/>
            </a:ln>
            <a:effectLst/>
          </p:spPr>
          <p:txBody>
            <a:bodyPr wrap="none" lIns="90487" tIns="44450" rIns="90487" bIns="44450" anchor="ctr"/>
            <a:lstStyle/>
            <a:p>
              <a:pPr algn="ctr"/>
              <a:r>
                <a:rPr lang="en-US" dirty="0" smtClean="0"/>
                <a:t>D3</a:t>
              </a:r>
              <a:endParaRPr lang="en-US" dirty="0"/>
            </a:p>
          </p:txBody>
        </p:sp>
        <p:sp>
          <p:nvSpPr>
            <p:cNvPr id="16" name="Line 15"/>
            <p:cNvSpPr>
              <a:spLocks noChangeShapeType="1"/>
            </p:cNvSpPr>
            <p:nvPr/>
          </p:nvSpPr>
          <p:spPr bwMode="auto">
            <a:xfrm>
              <a:off x="3733800" y="1338262"/>
              <a:ext cx="76200" cy="685800"/>
            </a:xfrm>
            <a:prstGeom prst="line">
              <a:avLst/>
            </a:prstGeom>
            <a:solidFill>
              <a:srgbClr val="EEECE1"/>
            </a:solidFill>
            <a:ln w="12700">
              <a:solidFill>
                <a:schemeClr val="tx1"/>
              </a:solidFill>
              <a:round/>
              <a:headEnd/>
              <a:tailEnd type="triangle" w="med" len="med"/>
            </a:ln>
            <a:effectLst/>
          </p:spPr>
          <p:txBody>
            <a:bodyPr wrap="none" anchor="ctr"/>
            <a:lstStyle/>
            <a:p>
              <a:endParaRPr lang="en-US"/>
            </a:p>
          </p:txBody>
        </p:sp>
        <p:sp>
          <p:nvSpPr>
            <p:cNvPr id="17" name="Line 17"/>
            <p:cNvSpPr>
              <a:spLocks noChangeShapeType="1"/>
            </p:cNvSpPr>
            <p:nvPr/>
          </p:nvSpPr>
          <p:spPr bwMode="auto">
            <a:xfrm>
              <a:off x="3810000" y="2709862"/>
              <a:ext cx="825500" cy="139700"/>
            </a:xfrm>
            <a:prstGeom prst="line">
              <a:avLst/>
            </a:prstGeom>
            <a:solidFill>
              <a:srgbClr val="EEECE1"/>
            </a:solidFill>
            <a:ln w="12700">
              <a:solidFill>
                <a:schemeClr val="tx1"/>
              </a:solidFill>
              <a:round/>
              <a:headEnd type="triangle" w="med" len="med"/>
              <a:tailEnd type="none" w="med" len="med"/>
            </a:ln>
            <a:effectLst/>
          </p:spPr>
          <p:txBody>
            <a:bodyPr wrap="none" anchor="ctr"/>
            <a:lstStyle/>
            <a:p>
              <a:endParaRPr lang="en-US"/>
            </a:p>
          </p:txBody>
        </p:sp>
        <p:sp>
          <p:nvSpPr>
            <p:cNvPr id="18" name="Line 18"/>
            <p:cNvSpPr>
              <a:spLocks noChangeShapeType="1"/>
            </p:cNvSpPr>
            <p:nvPr/>
          </p:nvSpPr>
          <p:spPr bwMode="auto">
            <a:xfrm>
              <a:off x="5181600" y="1338262"/>
              <a:ext cx="990600" cy="1252538"/>
            </a:xfrm>
            <a:prstGeom prst="line">
              <a:avLst/>
            </a:prstGeom>
            <a:solidFill>
              <a:srgbClr val="EEECE1"/>
            </a:solidFill>
            <a:ln w="12700">
              <a:solidFill>
                <a:schemeClr val="tx1"/>
              </a:solidFill>
              <a:round/>
              <a:headEnd type="triangle" w="med" len="med"/>
              <a:tailEnd type="triangle" w="med" len="med"/>
            </a:ln>
            <a:effectLst/>
          </p:spPr>
          <p:txBody>
            <a:bodyPr wrap="none" anchor="ctr"/>
            <a:lstStyle/>
            <a:p>
              <a:endParaRPr lang="en-US"/>
            </a:p>
          </p:txBody>
        </p:sp>
        <p:sp>
          <p:nvSpPr>
            <p:cNvPr id="19" name="Line 21"/>
            <p:cNvSpPr>
              <a:spLocks noChangeShapeType="1"/>
            </p:cNvSpPr>
            <p:nvPr/>
          </p:nvSpPr>
          <p:spPr bwMode="auto">
            <a:xfrm flipH="1">
              <a:off x="6477000" y="1414462"/>
              <a:ext cx="69850" cy="1023938"/>
            </a:xfrm>
            <a:prstGeom prst="line">
              <a:avLst/>
            </a:prstGeom>
            <a:solidFill>
              <a:srgbClr val="EEECE1"/>
            </a:solidFill>
            <a:ln w="12700">
              <a:solidFill>
                <a:schemeClr val="tx1"/>
              </a:solidFill>
              <a:round/>
              <a:headEnd type="triangle" w="med" len="med"/>
              <a:tailEnd type="none" w="med" len="med"/>
            </a:ln>
            <a:effectLst/>
          </p:spPr>
          <p:txBody>
            <a:bodyPr wrap="none" anchor="ctr"/>
            <a:lstStyle/>
            <a:p>
              <a:endParaRPr lang="en-US"/>
            </a:p>
          </p:txBody>
        </p:sp>
        <p:sp>
          <p:nvSpPr>
            <p:cNvPr id="20" name="Line 22"/>
            <p:cNvSpPr>
              <a:spLocks noChangeShapeType="1"/>
            </p:cNvSpPr>
            <p:nvPr/>
          </p:nvSpPr>
          <p:spPr bwMode="auto">
            <a:xfrm flipH="1">
              <a:off x="5632450" y="2932112"/>
              <a:ext cx="533400" cy="0"/>
            </a:xfrm>
            <a:prstGeom prst="line">
              <a:avLst/>
            </a:prstGeom>
            <a:solidFill>
              <a:srgbClr val="EEECE1"/>
            </a:solidFill>
            <a:ln w="12700">
              <a:solidFill>
                <a:schemeClr val="tx1"/>
              </a:solidFill>
              <a:round/>
              <a:headEnd type="triangle" w="med" len="med"/>
              <a:tailEnd type="triangle" w="med" len="med"/>
            </a:ln>
            <a:effectLst/>
          </p:spPr>
          <p:txBody>
            <a:bodyPr wrap="none" anchor="ctr"/>
            <a:lstStyle/>
            <a:p>
              <a:endParaRPr lang="en-US"/>
            </a:p>
          </p:txBody>
        </p:sp>
      </p:grpSp>
      <p:sp>
        <p:nvSpPr>
          <p:cNvPr id="22" name="TextBox 21"/>
          <p:cNvSpPr txBox="1"/>
          <p:nvPr/>
        </p:nvSpPr>
        <p:spPr>
          <a:xfrm>
            <a:off x="381000" y="1981200"/>
            <a:ext cx="5257800" cy="1317284"/>
          </a:xfrm>
          <a:prstGeom prst="rect">
            <a:avLst/>
          </a:prstGeom>
          <a:noFill/>
        </p:spPr>
        <p:txBody>
          <a:bodyPr wrap="square" rtlCol="0">
            <a:spAutoFit/>
          </a:bodyPr>
          <a:lstStyle/>
          <a:p>
            <a:pPr marL="342900" indent="-342900">
              <a:spcBef>
                <a:spcPct val="20000"/>
              </a:spcBef>
            </a:pPr>
            <a:r>
              <a:rPr lang="en-US" sz="2800" b="1" dirty="0" smtClean="0"/>
              <a:t>What goes into the database?</a:t>
            </a:r>
          </a:p>
          <a:p>
            <a:pPr marL="342900" indent="-342900">
              <a:spcBef>
                <a:spcPct val="20000"/>
              </a:spcBef>
            </a:pPr>
            <a:r>
              <a:rPr lang="en-US" sz="2800" b="1" dirty="0" smtClean="0"/>
              <a:t>What comes out of the database?</a:t>
            </a:r>
          </a:p>
          <a:p>
            <a:endParaRPr lang="en-US" dirty="0"/>
          </a:p>
        </p:txBody>
      </p:sp>
      <p:sp>
        <p:nvSpPr>
          <p:cNvPr id="23" name="Rectangle 22"/>
          <p:cNvSpPr/>
          <p:nvPr/>
        </p:nvSpPr>
        <p:spPr>
          <a:xfrm>
            <a:off x="2057400" y="304800"/>
            <a:ext cx="1600200" cy="1371600"/>
          </a:xfrm>
          <a:prstGeom prst="rect">
            <a:avLst/>
          </a:prstGeom>
          <a:solidFill>
            <a:srgbClr val="EEEC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tx1"/>
                </a:solidFill>
              </a:rPr>
              <a:t>?</a:t>
            </a:r>
            <a:endParaRPr lang="en-US" sz="9600" b="1" dirty="0">
              <a:solidFill>
                <a:schemeClr val="tx1"/>
              </a:solidFill>
            </a:endParaRPr>
          </a:p>
        </p:txBody>
      </p:sp>
      <p:sp>
        <p:nvSpPr>
          <p:cNvPr id="24" name="Slide Number Placeholder 23"/>
          <p:cNvSpPr>
            <a:spLocks noGrp="1"/>
          </p:cNvSpPr>
          <p:nvPr>
            <p:ph type="sldNum" sz="quarter" idx="12"/>
          </p:nvPr>
        </p:nvSpPr>
        <p:spPr/>
        <p:txBody>
          <a:bodyPr/>
          <a:lstStyle/>
          <a:p>
            <a:fld id="{C262E101-C335-42F1-B61C-2CF6796493FD}"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a:t>
            </a:r>
            <a:endParaRPr lang="en-US" dirty="0"/>
          </a:p>
        </p:txBody>
      </p:sp>
      <p:sp>
        <p:nvSpPr>
          <p:cNvPr id="3" name="Content Placeholder 2"/>
          <p:cNvSpPr>
            <a:spLocks noGrp="1"/>
          </p:cNvSpPr>
          <p:nvPr>
            <p:ph idx="1"/>
          </p:nvPr>
        </p:nvSpPr>
        <p:spPr/>
        <p:txBody>
          <a:bodyPr/>
          <a:lstStyle/>
          <a:p>
            <a:r>
              <a:rPr lang="en-US" dirty="0" smtClean="0"/>
              <a:t>EER Diagram</a:t>
            </a:r>
          </a:p>
          <a:p>
            <a:r>
              <a:rPr lang="en-US" dirty="0" smtClean="0"/>
              <a:t>Data Formats</a:t>
            </a:r>
          </a:p>
          <a:p>
            <a:r>
              <a:rPr lang="en-US" dirty="0" smtClean="0"/>
              <a:t>Constraints</a:t>
            </a:r>
          </a:p>
          <a:p>
            <a:r>
              <a:rPr lang="en-US" dirty="0" smtClean="0"/>
              <a:t>Task Decomposition</a:t>
            </a:r>
          </a:p>
        </p:txBody>
      </p:sp>
      <p:sp>
        <p:nvSpPr>
          <p:cNvPr id="4" name="Slide Number Placeholder 3"/>
          <p:cNvSpPr>
            <a:spLocks noGrp="1"/>
          </p:cNvSpPr>
          <p:nvPr>
            <p:ph type="sldNum" sz="quarter" idx="12"/>
          </p:nvPr>
        </p:nvSpPr>
        <p:spPr/>
        <p:txBody>
          <a:bodyPr/>
          <a:lstStyle/>
          <a:p>
            <a:fld id="{C262E101-C335-42F1-B61C-2CF6796493FD}" type="slidenum">
              <a:rPr lang="en-US" smtClean="0"/>
              <a:pPr/>
              <a:t>16</a:t>
            </a:fld>
            <a:endParaRPr lang="en-US"/>
          </a:p>
        </p:txBody>
      </p:sp>
      <p:grpSp>
        <p:nvGrpSpPr>
          <p:cNvPr id="5" name="Group 4"/>
          <p:cNvGrpSpPr/>
          <p:nvPr/>
        </p:nvGrpSpPr>
        <p:grpSpPr>
          <a:xfrm>
            <a:off x="5635200" y="2438400"/>
            <a:ext cx="3508800" cy="3443603"/>
            <a:chOff x="5638800" y="2133600"/>
            <a:chExt cx="3508800" cy="3443603"/>
          </a:xfrm>
        </p:grpSpPr>
        <p:pic>
          <p:nvPicPr>
            <p:cNvPr id="6" name="Picture 5"/>
            <p:cNvPicPr>
              <a:picLocks noChangeAspect="1" noChangeArrowheads="1"/>
            </p:cNvPicPr>
            <p:nvPr/>
          </p:nvPicPr>
          <p:blipFill>
            <a:blip r:embed="rId2" cstate="print"/>
            <a:srcRect/>
            <a:stretch>
              <a:fillRect/>
            </a:stretch>
          </p:blipFill>
          <p:spPr bwMode="auto">
            <a:xfrm>
              <a:off x="5638800" y="2133600"/>
              <a:ext cx="2227385" cy="1676400"/>
            </a:xfrm>
            <a:prstGeom prst="rect">
              <a:avLst/>
            </a:prstGeom>
            <a:noFill/>
            <a:ln w="9525">
              <a:noFill/>
              <a:miter lim="800000"/>
              <a:headEnd/>
              <a:tailEnd/>
            </a:ln>
          </p:spPr>
        </p:pic>
        <p:sp>
          <p:nvSpPr>
            <p:cNvPr id="7" name="Rounded Rectangular Callout 6"/>
            <p:cNvSpPr/>
            <p:nvPr/>
          </p:nvSpPr>
          <p:spPr>
            <a:xfrm rot="2032344">
              <a:off x="5955634" y="4618127"/>
              <a:ext cx="3191966" cy="959076"/>
            </a:xfrm>
            <a:prstGeom prst="wedgeRoundRectCallout">
              <a:avLst>
                <a:gd name="adj1" fmla="val -28373"/>
                <a:gd name="adj2" fmla="val -13154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Learn about the Entity Relationship Model</a:t>
              </a:r>
            </a:p>
            <a:p>
              <a:pPr algn="ctr"/>
              <a:endParaRPr lang="en-US" dirty="0" smtClean="0">
                <a:solidFill>
                  <a:schemeClr val="tx1"/>
                </a:solidFill>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5" name="Object 1"/>
          <p:cNvGraphicFramePr>
            <a:graphicFrameLocks noChangeAspect="1"/>
          </p:cNvGraphicFramePr>
          <p:nvPr/>
        </p:nvGraphicFramePr>
        <p:xfrm>
          <a:off x="152400" y="2438400"/>
          <a:ext cx="3916772" cy="2819400"/>
        </p:xfrm>
        <a:graphic>
          <a:graphicData uri="http://schemas.openxmlformats.org/presentationml/2006/ole">
            <mc:AlternateContent xmlns:mc="http://schemas.openxmlformats.org/markup-compatibility/2006">
              <mc:Choice xmlns:v="urn:schemas-microsoft-com:vml" Requires="v">
                <p:oleObj spid="_x0000_s1037" r:id="rId3" imgW="6140340" imgH="4416725" progId="">
                  <p:embed/>
                </p:oleObj>
              </mc:Choice>
              <mc:Fallback>
                <p:oleObj r:id="rId3" imgW="6140340" imgH="4416725"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438400"/>
                        <a:ext cx="3916772"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8" name="Object 4"/>
          <p:cNvGraphicFramePr>
            <a:graphicFrameLocks noChangeAspect="1"/>
          </p:cNvGraphicFramePr>
          <p:nvPr/>
        </p:nvGraphicFramePr>
        <p:xfrm>
          <a:off x="152400" y="152400"/>
          <a:ext cx="2971800" cy="2234436"/>
        </p:xfrm>
        <a:graphic>
          <a:graphicData uri="http://schemas.openxmlformats.org/presentationml/2006/ole">
            <mc:AlternateContent xmlns:mc="http://schemas.openxmlformats.org/markup-compatibility/2006">
              <mc:Choice xmlns:v="urn:schemas-microsoft-com:vml" Requires="v">
                <p:oleObj spid="_x0000_s1038" r:id="rId5" imgW="4591620" imgH="3448409" progId="">
                  <p:embed/>
                </p:oleObj>
              </mc:Choice>
              <mc:Fallback>
                <p:oleObj r:id="rId5" imgW="4591620" imgH="3448409" progId="">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52400"/>
                        <a:ext cx="2971800" cy="22344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4572000" y="152400"/>
            <a:ext cx="4343400" cy="1477328"/>
          </a:xfrm>
          <a:prstGeom prst="rect">
            <a:avLst/>
          </a:prstGeom>
          <a:noFill/>
        </p:spPr>
        <p:txBody>
          <a:bodyPr wrap="square" rtlCol="0">
            <a:spAutoFit/>
          </a:bodyPr>
          <a:lstStyle/>
          <a:p>
            <a:r>
              <a:rPr lang="en-US" dirty="0" smtClean="0"/>
              <a:t>[Requirement]: ….. All users are uniquely identified by his or her </a:t>
            </a:r>
            <a:r>
              <a:rPr lang="en-US" b="1" dirty="0" smtClean="0"/>
              <a:t>Email Address</a:t>
            </a:r>
            <a:r>
              <a:rPr lang="en-US" dirty="0" smtClean="0"/>
              <a:t>.  Providing a valid </a:t>
            </a:r>
            <a:r>
              <a:rPr lang="en-US" b="1" dirty="0" smtClean="0"/>
              <a:t>Email Address</a:t>
            </a:r>
            <a:r>
              <a:rPr lang="en-US" dirty="0" smtClean="0"/>
              <a:t> and </a:t>
            </a:r>
            <a:r>
              <a:rPr lang="en-US" b="1" dirty="0" smtClean="0"/>
              <a:t>Password</a:t>
            </a:r>
            <a:r>
              <a:rPr lang="en-US" dirty="0" smtClean="0"/>
              <a:t> combination will log the user into the system …..</a:t>
            </a:r>
            <a:endParaRPr lang="en-US" dirty="0"/>
          </a:p>
        </p:txBody>
      </p:sp>
      <p:sp>
        <p:nvSpPr>
          <p:cNvPr id="9" name="TextBox 8"/>
          <p:cNvSpPr txBox="1"/>
          <p:nvPr/>
        </p:nvSpPr>
        <p:spPr>
          <a:xfrm>
            <a:off x="4572000" y="3962400"/>
            <a:ext cx="4343400" cy="646331"/>
          </a:xfrm>
          <a:prstGeom prst="rect">
            <a:avLst/>
          </a:prstGeom>
          <a:noFill/>
        </p:spPr>
        <p:txBody>
          <a:bodyPr wrap="square" rtlCol="0">
            <a:spAutoFit/>
          </a:bodyPr>
          <a:lstStyle/>
          <a:p>
            <a:r>
              <a:rPr lang="en-US" dirty="0" smtClean="0"/>
              <a:t>[Question]: Should Name be a composite attribute? Well, you decide, sort of …..</a:t>
            </a:r>
            <a:endParaRPr lang="en-US" dirty="0"/>
          </a:p>
        </p:txBody>
      </p:sp>
      <p:grpSp>
        <p:nvGrpSpPr>
          <p:cNvPr id="14" name="Group 13"/>
          <p:cNvGrpSpPr/>
          <p:nvPr/>
        </p:nvGrpSpPr>
        <p:grpSpPr>
          <a:xfrm>
            <a:off x="4343401" y="4813610"/>
            <a:ext cx="3962400" cy="1739590"/>
            <a:chOff x="4800599" y="4267200"/>
            <a:chExt cx="4512733" cy="1981200"/>
          </a:xfrm>
        </p:grpSpPr>
        <p:pic>
          <p:nvPicPr>
            <p:cNvPr id="11" name="Picture 10" descr="Picture1.png"/>
            <p:cNvPicPr>
              <a:picLocks noChangeAspect="1"/>
            </p:cNvPicPr>
            <p:nvPr/>
          </p:nvPicPr>
          <p:blipFill>
            <a:blip r:embed="rId7" cstate="print"/>
            <a:srcRect t="8082" r="20413" b="43422"/>
            <a:stretch>
              <a:fillRect/>
            </a:stretch>
          </p:blipFill>
          <p:spPr>
            <a:xfrm>
              <a:off x="4800599" y="4267200"/>
              <a:ext cx="4512733" cy="1981200"/>
            </a:xfrm>
            <a:prstGeom prst="rect">
              <a:avLst/>
            </a:prstGeom>
          </p:spPr>
        </p:pic>
        <p:sp>
          <p:nvSpPr>
            <p:cNvPr id="12" name="Rectangle 11"/>
            <p:cNvSpPr/>
            <p:nvPr/>
          </p:nvSpPr>
          <p:spPr>
            <a:xfrm>
              <a:off x="5181600" y="5105400"/>
              <a:ext cx="3733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105400" y="4876799"/>
              <a:ext cx="823381" cy="315471"/>
            </a:xfrm>
            <a:prstGeom prst="rect">
              <a:avLst/>
            </a:prstGeom>
            <a:noFill/>
          </p:spPr>
          <p:txBody>
            <a:bodyPr wrap="square" rtlCol="0">
              <a:spAutoFit/>
            </a:bodyPr>
            <a:lstStyle/>
            <a:p>
              <a:r>
                <a:rPr lang="en-US" sz="1200" dirty="0" smtClean="0"/>
                <a:t>Name</a:t>
              </a:r>
              <a:endParaRPr lang="en-US" sz="1200" dirty="0"/>
            </a:p>
          </p:txBody>
        </p:sp>
      </p:grpSp>
      <p:sp>
        <p:nvSpPr>
          <p:cNvPr id="15" name="TextBox 14"/>
          <p:cNvSpPr txBox="1"/>
          <p:nvPr/>
        </p:nvSpPr>
        <p:spPr>
          <a:xfrm>
            <a:off x="152400" y="6324600"/>
            <a:ext cx="4038600" cy="707886"/>
          </a:xfrm>
          <a:prstGeom prst="rect">
            <a:avLst/>
          </a:prstGeom>
          <a:noFill/>
        </p:spPr>
        <p:txBody>
          <a:bodyPr wrap="square" rtlCol="0">
            <a:spAutoFit/>
          </a:bodyPr>
          <a:lstStyle/>
          <a:p>
            <a:r>
              <a:rPr lang="en-US" sz="1000" dirty="0" smtClean="0">
                <a:solidFill>
                  <a:srgbClr val="C00000"/>
                </a:solidFill>
              </a:rPr>
              <a:t>These snippets of task requirements are taken from a comprehensive project description and are just part of what is used to design the ER Diagram.</a:t>
            </a:r>
          </a:p>
          <a:p>
            <a:endParaRPr lang="en-US" sz="1000" dirty="0"/>
          </a:p>
        </p:txBody>
      </p:sp>
      <p:sp>
        <p:nvSpPr>
          <p:cNvPr id="16" name="Slide Number Placeholder 15"/>
          <p:cNvSpPr>
            <a:spLocks noGrp="1"/>
          </p:cNvSpPr>
          <p:nvPr>
            <p:ph type="sldNum" sz="quarter" idx="12"/>
          </p:nvPr>
        </p:nvSpPr>
        <p:spPr/>
        <p:txBody>
          <a:bodyPr/>
          <a:lstStyle/>
          <a:p>
            <a:fld id="{C262E101-C335-42F1-B61C-2CF6796493FD}" type="slidenum">
              <a:rPr lang="en-US" smtClean="0"/>
              <a:pPr/>
              <a:t>17</a:t>
            </a:fld>
            <a:endParaRPr lang="en-US"/>
          </a:p>
        </p:txBody>
      </p:sp>
      <p:grpSp>
        <p:nvGrpSpPr>
          <p:cNvPr id="31" name="Group 30"/>
          <p:cNvGrpSpPr/>
          <p:nvPr/>
        </p:nvGrpSpPr>
        <p:grpSpPr>
          <a:xfrm>
            <a:off x="4800600" y="2362200"/>
            <a:ext cx="3581400" cy="1295400"/>
            <a:chOff x="4800600" y="2362200"/>
            <a:chExt cx="3581400" cy="1295400"/>
          </a:xfrm>
        </p:grpSpPr>
        <p:sp>
          <p:nvSpPr>
            <p:cNvPr id="17" name="Rectangle 11"/>
            <p:cNvSpPr>
              <a:spLocks noChangeArrowheads="1"/>
            </p:cNvSpPr>
            <p:nvPr/>
          </p:nvSpPr>
          <p:spPr bwMode="auto">
            <a:xfrm>
              <a:off x="4800600" y="2971801"/>
              <a:ext cx="1295400" cy="304800"/>
            </a:xfrm>
            <a:prstGeom prst="rect">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rPr>
                <a:t>User</a:t>
              </a:r>
            </a:p>
          </p:txBody>
        </p:sp>
        <p:sp>
          <p:nvSpPr>
            <p:cNvPr id="20" name="Oval 14"/>
            <p:cNvSpPr>
              <a:spLocks noChangeArrowheads="1"/>
            </p:cNvSpPr>
            <p:nvPr/>
          </p:nvSpPr>
          <p:spPr bwMode="auto">
            <a:xfrm>
              <a:off x="5105400" y="2362200"/>
              <a:ext cx="958766" cy="384681"/>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u="sng" dirty="0" smtClean="0"/>
                <a:t>Email</a:t>
              </a:r>
              <a:endParaRPr kumimoji="0" lang="en-US" sz="1200" b="1" i="0" u="sng" strike="noStrike" cap="none" normalizeH="0" baseline="0" dirty="0" smtClean="0">
                <a:ln>
                  <a:noFill/>
                </a:ln>
                <a:solidFill>
                  <a:schemeClr val="tx1"/>
                </a:solidFill>
                <a:effectLst/>
              </a:endParaRPr>
            </a:p>
          </p:txBody>
        </p:sp>
        <p:sp>
          <p:nvSpPr>
            <p:cNvPr id="21" name="Oval 14"/>
            <p:cNvSpPr>
              <a:spLocks noChangeArrowheads="1"/>
            </p:cNvSpPr>
            <p:nvPr/>
          </p:nvSpPr>
          <p:spPr bwMode="auto">
            <a:xfrm>
              <a:off x="6172200" y="2362200"/>
              <a:ext cx="958766" cy="384681"/>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t>Password</a:t>
              </a:r>
              <a:endParaRPr kumimoji="0" lang="en-US" sz="1200" b="1" i="0" u="none" strike="noStrike" cap="none" normalizeH="0" baseline="0" dirty="0" smtClean="0">
                <a:ln>
                  <a:noFill/>
                </a:ln>
                <a:solidFill>
                  <a:schemeClr val="tx1"/>
                </a:solidFill>
                <a:effectLst/>
              </a:endParaRPr>
            </a:p>
          </p:txBody>
        </p:sp>
        <p:sp>
          <p:nvSpPr>
            <p:cNvPr id="22" name="Oval 14"/>
            <p:cNvSpPr>
              <a:spLocks noChangeArrowheads="1"/>
            </p:cNvSpPr>
            <p:nvPr/>
          </p:nvSpPr>
          <p:spPr bwMode="auto">
            <a:xfrm>
              <a:off x="6324600" y="2971800"/>
              <a:ext cx="914400" cy="384681"/>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t>Name</a:t>
              </a:r>
              <a:endParaRPr kumimoji="0" lang="en-US" sz="1200" b="1" i="0" u="none" strike="noStrike" cap="none" normalizeH="0" baseline="0" dirty="0" smtClean="0">
                <a:ln>
                  <a:noFill/>
                </a:ln>
                <a:solidFill>
                  <a:schemeClr val="tx1"/>
                </a:solidFill>
                <a:effectLst/>
              </a:endParaRPr>
            </a:p>
          </p:txBody>
        </p:sp>
        <p:sp>
          <p:nvSpPr>
            <p:cNvPr id="23" name="Oval 14"/>
            <p:cNvSpPr>
              <a:spLocks noChangeArrowheads="1"/>
            </p:cNvSpPr>
            <p:nvPr/>
          </p:nvSpPr>
          <p:spPr bwMode="auto">
            <a:xfrm>
              <a:off x="7467600" y="2743200"/>
              <a:ext cx="914400" cy="384681"/>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FirstName</a:t>
              </a:r>
              <a:endParaRPr kumimoji="0" lang="en-US" sz="1200" b="1" i="0" u="none" strike="noStrike" cap="none" normalizeH="0" baseline="0" dirty="0" smtClean="0">
                <a:ln>
                  <a:noFill/>
                </a:ln>
                <a:solidFill>
                  <a:schemeClr val="tx1"/>
                </a:solidFill>
                <a:effectLst/>
              </a:endParaRPr>
            </a:p>
          </p:txBody>
        </p:sp>
        <p:sp>
          <p:nvSpPr>
            <p:cNvPr id="24" name="Oval 14"/>
            <p:cNvSpPr>
              <a:spLocks noChangeArrowheads="1"/>
            </p:cNvSpPr>
            <p:nvPr/>
          </p:nvSpPr>
          <p:spPr bwMode="auto">
            <a:xfrm>
              <a:off x="7467600" y="3276600"/>
              <a:ext cx="914400"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LastName</a:t>
              </a:r>
              <a:endParaRPr kumimoji="0" lang="en-US" sz="1200" b="1" i="0" u="none" strike="noStrike" cap="none" normalizeH="0" baseline="0" dirty="0" smtClean="0">
                <a:ln>
                  <a:noFill/>
                </a:ln>
                <a:solidFill>
                  <a:schemeClr val="tx1"/>
                </a:solidFill>
                <a:effectLst/>
              </a:endParaRPr>
            </a:p>
          </p:txBody>
        </p:sp>
        <p:cxnSp>
          <p:nvCxnSpPr>
            <p:cNvPr id="25" name="Straight Connector 24"/>
            <p:cNvCxnSpPr>
              <a:stCxn id="20" idx="4"/>
              <a:endCxn id="17" idx="0"/>
            </p:cNvCxnSpPr>
            <p:nvPr/>
          </p:nvCxnSpPr>
          <p:spPr>
            <a:xfrm flipH="1">
              <a:off x="5448300" y="2746881"/>
              <a:ext cx="136483" cy="224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1" idx="4"/>
              <a:endCxn id="17" idx="0"/>
            </p:cNvCxnSpPr>
            <p:nvPr/>
          </p:nvCxnSpPr>
          <p:spPr>
            <a:xfrm flipH="1">
              <a:off x="5448300" y="2746881"/>
              <a:ext cx="1203283" cy="224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2" idx="2"/>
              <a:endCxn id="17" idx="3"/>
            </p:cNvCxnSpPr>
            <p:nvPr/>
          </p:nvCxnSpPr>
          <p:spPr>
            <a:xfrm flipH="1" flipV="1">
              <a:off x="6096000" y="3124201"/>
              <a:ext cx="228600" cy="39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3" idx="2"/>
              <a:endCxn id="22" idx="6"/>
            </p:cNvCxnSpPr>
            <p:nvPr/>
          </p:nvCxnSpPr>
          <p:spPr>
            <a:xfrm flipH="1">
              <a:off x="7239000" y="2935541"/>
              <a:ext cx="2286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4" idx="2"/>
              <a:endCxn id="22" idx="6"/>
            </p:cNvCxnSpPr>
            <p:nvPr/>
          </p:nvCxnSpPr>
          <p:spPr>
            <a:xfrm flipH="1" flipV="1">
              <a:off x="7239000" y="3164141"/>
              <a:ext cx="228600" cy="302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p:cNvSpPr txBox="1"/>
          <p:nvPr/>
        </p:nvSpPr>
        <p:spPr>
          <a:xfrm>
            <a:off x="6019800" y="4572000"/>
            <a:ext cx="2895600" cy="1200329"/>
          </a:xfrm>
          <a:prstGeom prst="rect">
            <a:avLst/>
          </a:prstGeom>
          <a:noFill/>
        </p:spPr>
        <p:txBody>
          <a:bodyPr wrap="square" rtlCol="0">
            <a:spAutoFit/>
          </a:bodyPr>
          <a:lstStyle/>
          <a:p>
            <a:r>
              <a:rPr lang="en-US" sz="2400" b="1" dirty="0" smtClean="0"/>
              <a:t>Use attribute names from the documents in the EER Diagram!</a:t>
            </a:r>
            <a:endParaRPr lang="en-US" sz="2400" b="1" dirty="0"/>
          </a:p>
        </p:txBody>
      </p:sp>
      <p:sp>
        <p:nvSpPr>
          <p:cNvPr id="11" name="Slide Number Placeholder 10"/>
          <p:cNvSpPr>
            <a:spLocks noGrp="1"/>
          </p:cNvSpPr>
          <p:nvPr>
            <p:ph type="sldNum" sz="quarter" idx="12"/>
          </p:nvPr>
        </p:nvSpPr>
        <p:spPr/>
        <p:txBody>
          <a:bodyPr/>
          <a:lstStyle/>
          <a:p>
            <a:fld id="{C262E101-C335-42F1-B61C-2CF6796493FD}" type="slidenum">
              <a:rPr lang="en-US" smtClean="0"/>
              <a:pPr/>
              <a:t>18</a:t>
            </a:fld>
            <a:endParaRPr lang="en-US"/>
          </a:p>
        </p:txBody>
      </p:sp>
      <p:graphicFrame>
        <p:nvGraphicFramePr>
          <p:cNvPr id="92161" name="Object 1"/>
          <p:cNvGraphicFramePr>
            <a:graphicFrameLocks noChangeAspect="1"/>
          </p:cNvGraphicFramePr>
          <p:nvPr/>
        </p:nvGraphicFramePr>
        <p:xfrm>
          <a:off x="152400" y="381000"/>
          <a:ext cx="4876800" cy="6172200"/>
        </p:xfrm>
        <a:graphic>
          <a:graphicData uri="http://schemas.openxmlformats.org/presentationml/2006/ole">
            <mc:AlternateContent xmlns:mc="http://schemas.openxmlformats.org/markup-compatibility/2006">
              <mc:Choice xmlns:v="urn:schemas-microsoft-com:vml" Requires="v">
                <p:oleObj spid="_x0000_s92166" r:id="rId3" imgW="7046730" imgH="8861215" progId="">
                  <p:embed/>
                </p:oleObj>
              </mc:Choice>
              <mc:Fallback>
                <p:oleObj r:id="rId3" imgW="7046730" imgH="8861215"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81000"/>
                        <a:ext cx="4876800" cy="617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 name="Group 33"/>
          <p:cNvGrpSpPr/>
          <p:nvPr/>
        </p:nvGrpSpPr>
        <p:grpSpPr>
          <a:xfrm>
            <a:off x="5410200" y="914400"/>
            <a:ext cx="3429000" cy="2057400"/>
            <a:chOff x="5410200" y="914400"/>
            <a:chExt cx="3429000" cy="2057400"/>
          </a:xfrm>
        </p:grpSpPr>
        <p:sp>
          <p:nvSpPr>
            <p:cNvPr id="13" name="Rectangle 11"/>
            <p:cNvSpPr>
              <a:spLocks noChangeArrowheads="1"/>
            </p:cNvSpPr>
            <p:nvPr/>
          </p:nvSpPr>
          <p:spPr bwMode="auto">
            <a:xfrm>
              <a:off x="7620000" y="1828801"/>
              <a:ext cx="1219200" cy="304800"/>
            </a:xfrm>
            <a:prstGeom prst="rect">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chemeClr val="tx1"/>
                  </a:solidFill>
                  <a:effectLst/>
                </a:rPr>
                <a:t>RegularUser</a:t>
              </a:r>
              <a:endParaRPr kumimoji="0" lang="en-US" i="0" u="none" strike="noStrike" cap="none" normalizeH="0" baseline="0" dirty="0" smtClean="0">
                <a:ln>
                  <a:noFill/>
                </a:ln>
                <a:solidFill>
                  <a:schemeClr val="tx1"/>
                </a:solidFill>
                <a:effectLst/>
              </a:endParaRPr>
            </a:p>
          </p:txBody>
        </p:sp>
        <p:grpSp>
          <p:nvGrpSpPr>
            <p:cNvPr id="20" name="Group 138"/>
            <p:cNvGrpSpPr/>
            <p:nvPr/>
          </p:nvGrpSpPr>
          <p:grpSpPr>
            <a:xfrm>
              <a:off x="6172200" y="914400"/>
              <a:ext cx="1066800" cy="457200"/>
              <a:chOff x="990600" y="2971800"/>
              <a:chExt cx="1679575" cy="1049337"/>
            </a:xfrm>
            <a:solidFill>
              <a:schemeClr val="bg2"/>
            </a:solidFill>
          </p:grpSpPr>
          <p:sp>
            <p:nvSpPr>
              <p:cNvPr id="21" name="Oval 45"/>
              <p:cNvSpPr>
                <a:spLocks noChangeArrowheads="1"/>
              </p:cNvSpPr>
              <p:nvPr/>
            </p:nvSpPr>
            <p:spPr bwMode="auto">
              <a:xfrm>
                <a:off x="990600" y="2971800"/>
                <a:ext cx="1679575" cy="1049337"/>
              </a:xfrm>
              <a:prstGeom prst="ellipse">
                <a:avLst/>
              </a:prstGeom>
              <a:grpFill/>
              <a:ln w="12700">
                <a:solidFill>
                  <a:schemeClr val="tx1"/>
                </a:solidFill>
                <a:round/>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smtClean="0">
                  <a:ln>
                    <a:noFill/>
                  </a:ln>
                  <a:solidFill>
                    <a:schemeClr val="tx1"/>
                  </a:solidFill>
                  <a:effectLst/>
                </a:endParaRPr>
              </a:p>
            </p:txBody>
          </p:sp>
          <p:sp>
            <p:nvSpPr>
              <p:cNvPr id="22" name="Oval 14"/>
              <p:cNvSpPr>
                <a:spLocks noChangeArrowheads="1"/>
              </p:cNvSpPr>
              <p:nvPr/>
            </p:nvSpPr>
            <p:spPr bwMode="auto">
              <a:xfrm>
                <a:off x="1069975" y="3079750"/>
                <a:ext cx="1520825" cy="835025"/>
              </a:xfrm>
              <a:prstGeom prst="ellipse">
                <a:avLst/>
              </a:prstGeom>
              <a:grp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t>Interests</a:t>
                </a:r>
                <a:endParaRPr kumimoji="0" lang="en-US" sz="1200" b="1" i="0" u="none" strike="noStrike" cap="none" normalizeH="0" baseline="0" dirty="0" smtClean="0">
                  <a:ln>
                    <a:noFill/>
                  </a:ln>
                  <a:solidFill>
                    <a:schemeClr val="tx1"/>
                  </a:solidFill>
                  <a:effectLst/>
                </a:endParaRPr>
              </a:p>
            </p:txBody>
          </p:sp>
        </p:grpSp>
        <p:sp>
          <p:nvSpPr>
            <p:cNvPr id="23" name="Oval 14"/>
            <p:cNvSpPr>
              <a:spLocks noChangeArrowheads="1"/>
            </p:cNvSpPr>
            <p:nvPr/>
          </p:nvSpPr>
          <p:spPr bwMode="auto">
            <a:xfrm>
              <a:off x="5410200" y="2133600"/>
              <a:ext cx="9587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CurrentCity</a:t>
              </a:r>
              <a:endParaRPr kumimoji="0" lang="en-US" sz="1200" b="1" i="0" u="none" strike="noStrike" cap="none" normalizeH="0" baseline="0" dirty="0" smtClean="0">
                <a:ln>
                  <a:noFill/>
                </a:ln>
                <a:solidFill>
                  <a:schemeClr val="tx1"/>
                </a:solidFill>
                <a:effectLst/>
              </a:endParaRPr>
            </a:p>
          </p:txBody>
        </p:sp>
        <p:sp>
          <p:nvSpPr>
            <p:cNvPr id="24" name="Oval 14"/>
            <p:cNvSpPr>
              <a:spLocks noChangeArrowheads="1"/>
            </p:cNvSpPr>
            <p:nvPr/>
          </p:nvSpPr>
          <p:spPr bwMode="auto">
            <a:xfrm>
              <a:off x="5410200" y="2590800"/>
              <a:ext cx="9587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HomeTown</a:t>
              </a:r>
              <a:endParaRPr kumimoji="0" lang="en-US" sz="1200" b="1" i="0" u="none" strike="noStrike" cap="none" normalizeH="0" baseline="0" dirty="0" smtClean="0">
                <a:ln>
                  <a:noFill/>
                </a:ln>
                <a:solidFill>
                  <a:schemeClr val="tx1"/>
                </a:solidFill>
                <a:effectLst/>
              </a:endParaRPr>
            </a:p>
          </p:txBody>
        </p:sp>
        <p:sp>
          <p:nvSpPr>
            <p:cNvPr id="25" name="Oval 14"/>
            <p:cNvSpPr>
              <a:spLocks noChangeArrowheads="1"/>
            </p:cNvSpPr>
            <p:nvPr/>
          </p:nvSpPr>
          <p:spPr bwMode="auto">
            <a:xfrm>
              <a:off x="5486400" y="1371600"/>
              <a:ext cx="9587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t>Sex</a:t>
              </a:r>
              <a:endParaRPr kumimoji="0" lang="en-US" sz="1200" b="1" i="0" u="none" strike="noStrike" cap="none" normalizeH="0" baseline="0" dirty="0" smtClean="0">
                <a:ln>
                  <a:noFill/>
                </a:ln>
                <a:solidFill>
                  <a:schemeClr val="tx1"/>
                </a:solidFill>
                <a:effectLst/>
              </a:endParaRPr>
            </a:p>
          </p:txBody>
        </p:sp>
        <p:cxnSp>
          <p:nvCxnSpPr>
            <p:cNvPr id="26" name="Straight Connector 25"/>
            <p:cNvCxnSpPr>
              <a:stCxn id="24" idx="6"/>
              <a:endCxn id="13" idx="1"/>
            </p:cNvCxnSpPr>
            <p:nvPr/>
          </p:nvCxnSpPr>
          <p:spPr>
            <a:xfrm flipV="1">
              <a:off x="6368966" y="1981201"/>
              <a:ext cx="1251034" cy="8000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6"/>
              <a:endCxn id="13" idx="1"/>
            </p:cNvCxnSpPr>
            <p:nvPr/>
          </p:nvCxnSpPr>
          <p:spPr>
            <a:xfrm flipV="1">
              <a:off x="6368966" y="1981201"/>
              <a:ext cx="1251034" cy="3428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5" idx="6"/>
              <a:endCxn id="13" idx="1"/>
            </p:cNvCxnSpPr>
            <p:nvPr/>
          </p:nvCxnSpPr>
          <p:spPr>
            <a:xfrm>
              <a:off x="6445166" y="1562100"/>
              <a:ext cx="1174834" cy="4191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1" idx="6"/>
              <a:endCxn id="13" idx="1"/>
            </p:cNvCxnSpPr>
            <p:nvPr/>
          </p:nvCxnSpPr>
          <p:spPr>
            <a:xfrm>
              <a:off x="7239000" y="1143000"/>
              <a:ext cx="381000" cy="838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14"/>
            <p:cNvSpPr>
              <a:spLocks noChangeArrowheads="1"/>
            </p:cNvSpPr>
            <p:nvPr/>
          </p:nvSpPr>
          <p:spPr bwMode="auto">
            <a:xfrm>
              <a:off x="6019800" y="1752600"/>
              <a:ext cx="9587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Birthdate</a:t>
              </a:r>
              <a:endParaRPr kumimoji="0" lang="en-US" sz="1200" b="1" i="0" u="none" strike="noStrike" cap="none" normalizeH="0" baseline="0" dirty="0" smtClean="0">
                <a:ln>
                  <a:noFill/>
                </a:ln>
                <a:solidFill>
                  <a:schemeClr val="tx1"/>
                </a:solidFill>
                <a:effectLst/>
              </a:endParaRPr>
            </a:p>
          </p:txBody>
        </p:sp>
        <p:cxnSp>
          <p:nvCxnSpPr>
            <p:cNvPr id="31" name="Straight Connector 30"/>
            <p:cNvCxnSpPr>
              <a:stCxn id="30" idx="6"/>
              <a:endCxn id="13" idx="1"/>
            </p:cNvCxnSpPr>
            <p:nvPr/>
          </p:nvCxnSpPr>
          <p:spPr>
            <a:xfrm>
              <a:off x="6978566" y="1943100"/>
              <a:ext cx="641434" cy="381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62000" y="533400"/>
            <a:ext cx="3657600" cy="1200329"/>
          </a:xfrm>
          <a:prstGeom prst="rect">
            <a:avLst/>
          </a:prstGeom>
          <a:noFill/>
        </p:spPr>
        <p:txBody>
          <a:bodyPr wrap="square" rtlCol="0">
            <a:spAutoFit/>
          </a:bodyPr>
          <a:lstStyle/>
          <a:p>
            <a:r>
              <a:rPr lang="en-US" dirty="0" smtClean="0"/>
              <a:t>[Requirements]: ….. All </a:t>
            </a:r>
            <a:r>
              <a:rPr lang="en-US" dirty="0" err="1" smtClean="0"/>
              <a:t>GTOnline</a:t>
            </a:r>
            <a:r>
              <a:rPr lang="en-US" dirty="0" smtClean="0"/>
              <a:t> users (except administrative users) have a profile containing basic information about them. …..</a:t>
            </a:r>
            <a:endParaRPr lang="en-US" dirty="0"/>
          </a:p>
        </p:txBody>
      </p:sp>
      <p:sp>
        <p:nvSpPr>
          <p:cNvPr id="8" name="TextBox 7"/>
          <p:cNvSpPr txBox="1"/>
          <p:nvPr/>
        </p:nvSpPr>
        <p:spPr>
          <a:xfrm>
            <a:off x="685800" y="4549676"/>
            <a:ext cx="7696200" cy="1754326"/>
          </a:xfrm>
          <a:prstGeom prst="rect">
            <a:avLst/>
          </a:prstGeom>
          <a:noFill/>
        </p:spPr>
        <p:txBody>
          <a:bodyPr wrap="square" rtlCol="0">
            <a:spAutoFit/>
          </a:bodyPr>
          <a:lstStyle/>
          <a:p>
            <a:r>
              <a:rPr lang="en-US" dirty="0" smtClean="0"/>
              <a:t>[Requirements]: ….. Administrative users have some of the same information as regular users (</a:t>
            </a:r>
            <a:r>
              <a:rPr lang="en-US" b="1" dirty="0" smtClean="0"/>
              <a:t>Email Address</a:t>
            </a:r>
            <a:r>
              <a:rPr lang="en-US" dirty="0" smtClean="0"/>
              <a:t>, </a:t>
            </a:r>
            <a:r>
              <a:rPr lang="en-US" b="1" dirty="0" smtClean="0"/>
              <a:t>Password</a:t>
            </a:r>
            <a:r>
              <a:rPr lang="en-US" dirty="0" smtClean="0"/>
              <a:t>, </a:t>
            </a:r>
            <a:r>
              <a:rPr lang="en-US" b="1" dirty="0" smtClean="0"/>
              <a:t>First Name</a:t>
            </a:r>
            <a:r>
              <a:rPr lang="en-US" dirty="0" smtClean="0"/>
              <a:t>, and </a:t>
            </a:r>
            <a:r>
              <a:rPr lang="en-US" b="1" dirty="0" smtClean="0"/>
              <a:t>Last Name</a:t>
            </a:r>
            <a:r>
              <a:rPr lang="en-US" dirty="0" smtClean="0"/>
              <a:t>)  ….., but do not have a full profile and cannot request friends, etc.  A user must be either an administrator or a regular user, but never both.  </a:t>
            </a:r>
            <a:r>
              <a:rPr lang="en-US" dirty="0" err="1" smtClean="0"/>
              <a:t>GTOnline</a:t>
            </a:r>
            <a:r>
              <a:rPr lang="en-US" dirty="0" smtClean="0"/>
              <a:t> also tracks the </a:t>
            </a:r>
            <a:r>
              <a:rPr lang="en-US" b="1" dirty="0" smtClean="0"/>
              <a:t>last</a:t>
            </a:r>
            <a:r>
              <a:rPr lang="en-US" dirty="0" smtClean="0"/>
              <a:t> date and time that an admin user </a:t>
            </a:r>
            <a:r>
              <a:rPr lang="en-US" b="1" dirty="0" smtClean="0"/>
              <a:t>logged in </a:t>
            </a:r>
            <a:r>
              <a:rPr lang="en-US" dirty="0" smtClean="0"/>
              <a:t>to the system …..</a:t>
            </a:r>
          </a:p>
          <a:p>
            <a:endParaRPr lang="en-US" dirty="0"/>
          </a:p>
        </p:txBody>
      </p:sp>
      <p:sp>
        <p:nvSpPr>
          <p:cNvPr id="14" name="Slide Number Placeholder 13"/>
          <p:cNvSpPr>
            <a:spLocks noGrp="1"/>
          </p:cNvSpPr>
          <p:nvPr>
            <p:ph type="sldNum" sz="quarter" idx="12"/>
          </p:nvPr>
        </p:nvSpPr>
        <p:spPr/>
        <p:txBody>
          <a:bodyPr/>
          <a:lstStyle/>
          <a:p>
            <a:fld id="{C262E101-C335-42F1-B61C-2CF6796493FD}" type="slidenum">
              <a:rPr lang="en-US" smtClean="0"/>
              <a:pPr/>
              <a:t>19</a:t>
            </a:fld>
            <a:endParaRPr lang="en-US"/>
          </a:p>
        </p:txBody>
      </p:sp>
      <p:grpSp>
        <p:nvGrpSpPr>
          <p:cNvPr id="70" name="Group 69"/>
          <p:cNvGrpSpPr/>
          <p:nvPr/>
        </p:nvGrpSpPr>
        <p:grpSpPr>
          <a:xfrm>
            <a:off x="1524000" y="1295400"/>
            <a:ext cx="7086600" cy="2895600"/>
            <a:chOff x="1524000" y="1295400"/>
            <a:chExt cx="7086600" cy="2895600"/>
          </a:xfrm>
        </p:grpSpPr>
        <p:sp>
          <p:nvSpPr>
            <p:cNvPr id="17" name="Rectangle 11"/>
            <p:cNvSpPr>
              <a:spLocks noChangeArrowheads="1"/>
            </p:cNvSpPr>
            <p:nvPr/>
          </p:nvSpPr>
          <p:spPr bwMode="auto">
            <a:xfrm>
              <a:off x="3810000" y="3048001"/>
              <a:ext cx="1219200" cy="304800"/>
            </a:xfrm>
            <a:prstGeom prst="rect">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chemeClr val="tx1"/>
                  </a:solidFill>
                  <a:effectLst/>
                </a:rPr>
                <a:t>RegularUser</a:t>
              </a:r>
              <a:endParaRPr kumimoji="0" lang="en-US" i="0" u="none" strike="noStrike" cap="none" normalizeH="0" baseline="0" dirty="0" smtClean="0">
                <a:ln>
                  <a:noFill/>
                </a:ln>
                <a:solidFill>
                  <a:schemeClr val="tx1"/>
                </a:solidFill>
                <a:effectLst/>
              </a:endParaRPr>
            </a:p>
          </p:txBody>
        </p:sp>
        <p:sp>
          <p:nvSpPr>
            <p:cNvPr id="18" name="Rectangle 11"/>
            <p:cNvSpPr>
              <a:spLocks noChangeArrowheads="1"/>
            </p:cNvSpPr>
            <p:nvPr/>
          </p:nvSpPr>
          <p:spPr bwMode="auto">
            <a:xfrm>
              <a:off x="4724400" y="1905001"/>
              <a:ext cx="1295400" cy="304800"/>
            </a:xfrm>
            <a:prstGeom prst="rect">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rPr>
                <a:t>User</a:t>
              </a:r>
            </a:p>
          </p:txBody>
        </p:sp>
        <p:sp>
          <p:nvSpPr>
            <p:cNvPr id="19" name="Rectangle 11"/>
            <p:cNvSpPr>
              <a:spLocks noChangeArrowheads="1"/>
            </p:cNvSpPr>
            <p:nvPr/>
          </p:nvSpPr>
          <p:spPr bwMode="auto">
            <a:xfrm>
              <a:off x="5791200" y="3048001"/>
              <a:ext cx="1219200" cy="304800"/>
            </a:xfrm>
            <a:prstGeom prst="rect">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chemeClr val="tx1"/>
                  </a:solidFill>
                  <a:effectLst/>
                </a:rPr>
                <a:t>AdminUser</a:t>
              </a:r>
              <a:endParaRPr kumimoji="0" lang="en-US" i="0" u="none" strike="noStrike" cap="none" normalizeH="0" baseline="0" dirty="0" smtClean="0">
                <a:ln>
                  <a:noFill/>
                </a:ln>
                <a:solidFill>
                  <a:schemeClr val="tx1"/>
                </a:solidFill>
                <a:effectLst/>
              </a:endParaRPr>
            </a:p>
          </p:txBody>
        </p:sp>
        <p:sp>
          <p:nvSpPr>
            <p:cNvPr id="20" name="Oval 9"/>
            <p:cNvSpPr>
              <a:spLocks noChangeArrowheads="1"/>
            </p:cNvSpPr>
            <p:nvPr/>
          </p:nvSpPr>
          <p:spPr bwMode="auto">
            <a:xfrm>
              <a:off x="5257801" y="2514600"/>
              <a:ext cx="225425" cy="225425"/>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d</a:t>
              </a:r>
            </a:p>
          </p:txBody>
        </p:sp>
        <p:cxnSp>
          <p:nvCxnSpPr>
            <p:cNvPr id="21" name="Straight Connector 20"/>
            <p:cNvCxnSpPr>
              <a:stCxn id="18" idx="2"/>
              <a:endCxn id="20" idx="0"/>
            </p:cNvCxnSpPr>
            <p:nvPr/>
          </p:nvCxnSpPr>
          <p:spPr>
            <a:xfrm flipH="1">
              <a:off x="5370514" y="2209801"/>
              <a:ext cx="1586" cy="304799"/>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20" idx="3"/>
              <a:endCxn id="17" idx="0"/>
            </p:cNvCxnSpPr>
            <p:nvPr/>
          </p:nvCxnSpPr>
          <p:spPr>
            <a:xfrm flipH="1">
              <a:off x="4419600" y="2707012"/>
              <a:ext cx="871214" cy="340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9" idx="0"/>
              <a:endCxn id="20" idx="5"/>
            </p:cNvCxnSpPr>
            <p:nvPr/>
          </p:nvCxnSpPr>
          <p:spPr>
            <a:xfrm flipH="1" flipV="1">
              <a:off x="5450213" y="2707012"/>
              <a:ext cx="950587" cy="340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2157640">
              <a:off x="5618668" y="2670921"/>
              <a:ext cx="349776" cy="369332"/>
            </a:xfrm>
            <a:prstGeom prst="rect">
              <a:avLst/>
            </a:prstGeom>
            <a:noFill/>
          </p:spPr>
          <p:txBody>
            <a:bodyPr wrap="square" rtlCol="0">
              <a:spAutoFit/>
            </a:bodyPr>
            <a:lstStyle/>
            <a:p>
              <a:r>
                <a:rPr lang="en-US" dirty="0" smtClean="0">
                  <a:latin typeface="Symbol" pitchFamily="18" charset="2"/>
                </a:rPr>
                <a:t>Ì</a:t>
              </a:r>
              <a:endParaRPr lang="en-US" dirty="0">
                <a:latin typeface="Symbol" pitchFamily="18" charset="2"/>
              </a:endParaRPr>
            </a:p>
          </p:txBody>
        </p:sp>
        <p:sp>
          <p:nvSpPr>
            <p:cNvPr id="25" name="TextBox 24"/>
            <p:cNvSpPr txBox="1"/>
            <p:nvPr/>
          </p:nvSpPr>
          <p:spPr>
            <a:xfrm rot="20405378">
              <a:off x="4771476" y="2624523"/>
              <a:ext cx="349776" cy="369332"/>
            </a:xfrm>
            <a:prstGeom prst="rect">
              <a:avLst/>
            </a:prstGeom>
            <a:noFill/>
          </p:spPr>
          <p:txBody>
            <a:bodyPr wrap="square" rtlCol="0">
              <a:spAutoFit/>
            </a:bodyPr>
            <a:lstStyle/>
            <a:p>
              <a:r>
                <a:rPr lang="en-US" dirty="0" smtClean="0">
                  <a:latin typeface="Symbol" pitchFamily="18" charset="2"/>
                </a:rPr>
                <a:t>Ì</a:t>
              </a:r>
              <a:endParaRPr lang="en-US" dirty="0">
                <a:latin typeface="Symbol" pitchFamily="18" charset="2"/>
              </a:endParaRPr>
            </a:p>
          </p:txBody>
        </p:sp>
        <p:sp>
          <p:nvSpPr>
            <p:cNvPr id="30" name="Oval 14"/>
            <p:cNvSpPr>
              <a:spLocks noChangeArrowheads="1"/>
            </p:cNvSpPr>
            <p:nvPr/>
          </p:nvSpPr>
          <p:spPr bwMode="auto">
            <a:xfrm>
              <a:off x="5029200" y="1295400"/>
              <a:ext cx="958766" cy="384681"/>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u="sng" dirty="0" smtClean="0"/>
                <a:t>Email</a:t>
              </a:r>
              <a:endParaRPr kumimoji="0" lang="en-US" sz="1200" b="1" i="0" u="sng" strike="noStrike" cap="none" normalizeH="0" baseline="0" dirty="0" smtClean="0">
                <a:ln>
                  <a:noFill/>
                </a:ln>
                <a:solidFill>
                  <a:schemeClr val="tx1"/>
                </a:solidFill>
                <a:effectLst/>
              </a:endParaRPr>
            </a:p>
          </p:txBody>
        </p:sp>
        <p:sp>
          <p:nvSpPr>
            <p:cNvPr id="31" name="Oval 14"/>
            <p:cNvSpPr>
              <a:spLocks noChangeArrowheads="1"/>
            </p:cNvSpPr>
            <p:nvPr/>
          </p:nvSpPr>
          <p:spPr bwMode="auto">
            <a:xfrm>
              <a:off x="7696200" y="2971800"/>
              <a:ext cx="914400" cy="384681"/>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LastLogin</a:t>
              </a:r>
              <a:endParaRPr kumimoji="0" lang="en-US" sz="1200" b="1" i="0" u="none" strike="noStrike" cap="none" normalizeH="0" baseline="0" dirty="0" smtClean="0">
                <a:ln>
                  <a:noFill/>
                </a:ln>
                <a:solidFill>
                  <a:schemeClr val="tx1"/>
                </a:solidFill>
                <a:effectLst/>
              </a:endParaRPr>
            </a:p>
          </p:txBody>
        </p:sp>
        <p:cxnSp>
          <p:nvCxnSpPr>
            <p:cNvPr id="32" name="Straight Connector 31"/>
            <p:cNvCxnSpPr>
              <a:stCxn id="31" idx="2"/>
              <a:endCxn id="19" idx="3"/>
            </p:cNvCxnSpPr>
            <p:nvPr/>
          </p:nvCxnSpPr>
          <p:spPr>
            <a:xfrm flipH="1">
              <a:off x="7010400" y="3164141"/>
              <a:ext cx="685800" cy="362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14"/>
            <p:cNvSpPr>
              <a:spLocks noChangeArrowheads="1"/>
            </p:cNvSpPr>
            <p:nvPr/>
          </p:nvSpPr>
          <p:spPr bwMode="auto">
            <a:xfrm>
              <a:off x="6096000" y="1295400"/>
              <a:ext cx="958766" cy="384681"/>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t>Password</a:t>
              </a:r>
              <a:endParaRPr kumimoji="0" lang="en-US" sz="1200" b="1" i="0" u="none" strike="noStrike" cap="none" normalizeH="0" baseline="0" dirty="0" smtClean="0">
                <a:ln>
                  <a:noFill/>
                </a:ln>
                <a:solidFill>
                  <a:schemeClr val="tx1"/>
                </a:solidFill>
                <a:effectLst/>
              </a:endParaRPr>
            </a:p>
          </p:txBody>
        </p:sp>
        <p:sp>
          <p:nvSpPr>
            <p:cNvPr id="34" name="Oval 14"/>
            <p:cNvSpPr>
              <a:spLocks noChangeArrowheads="1"/>
            </p:cNvSpPr>
            <p:nvPr/>
          </p:nvSpPr>
          <p:spPr bwMode="auto">
            <a:xfrm>
              <a:off x="6248400" y="1905000"/>
              <a:ext cx="914400" cy="384681"/>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t>Name</a:t>
              </a:r>
              <a:endParaRPr kumimoji="0" lang="en-US" sz="1200" b="1" i="0" u="none" strike="noStrike" cap="none" normalizeH="0" baseline="0" dirty="0" smtClean="0">
                <a:ln>
                  <a:noFill/>
                </a:ln>
                <a:solidFill>
                  <a:schemeClr val="tx1"/>
                </a:solidFill>
                <a:effectLst/>
              </a:endParaRPr>
            </a:p>
          </p:txBody>
        </p:sp>
        <p:sp>
          <p:nvSpPr>
            <p:cNvPr id="35" name="Oval 14"/>
            <p:cNvSpPr>
              <a:spLocks noChangeArrowheads="1"/>
            </p:cNvSpPr>
            <p:nvPr/>
          </p:nvSpPr>
          <p:spPr bwMode="auto">
            <a:xfrm>
              <a:off x="7391400" y="1676400"/>
              <a:ext cx="914400" cy="384681"/>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FirstName</a:t>
              </a:r>
              <a:endParaRPr kumimoji="0" lang="en-US" sz="1200" b="1" i="0" u="none" strike="noStrike" cap="none" normalizeH="0" baseline="0" dirty="0" smtClean="0">
                <a:ln>
                  <a:noFill/>
                </a:ln>
                <a:solidFill>
                  <a:schemeClr val="tx1"/>
                </a:solidFill>
                <a:effectLst/>
              </a:endParaRPr>
            </a:p>
          </p:txBody>
        </p:sp>
        <p:sp>
          <p:nvSpPr>
            <p:cNvPr id="36" name="Oval 14"/>
            <p:cNvSpPr>
              <a:spLocks noChangeArrowheads="1"/>
            </p:cNvSpPr>
            <p:nvPr/>
          </p:nvSpPr>
          <p:spPr bwMode="auto">
            <a:xfrm>
              <a:off x="7391400" y="2209800"/>
              <a:ext cx="914400"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LastName</a:t>
              </a:r>
              <a:endParaRPr kumimoji="0" lang="en-US" sz="1200" b="1" i="0" u="none" strike="noStrike" cap="none" normalizeH="0" baseline="0" dirty="0" smtClean="0">
                <a:ln>
                  <a:noFill/>
                </a:ln>
                <a:solidFill>
                  <a:schemeClr val="tx1"/>
                </a:solidFill>
                <a:effectLst/>
              </a:endParaRPr>
            </a:p>
          </p:txBody>
        </p:sp>
        <p:cxnSp>
          <p:nvCxnSpPr>
            <p:cNvPr id="37" name="Straight Connector 36"/>
            <p:cNvCxnSpPr>
              <a:stCxn id="30" idx="4"/>
              <a:endCxn id="18" idx="0"/>
            </p:cNvCxnSpPr>
            <p:nvPr/>
          </p:nvCxnSpPr>
          <p:spPr>
            <a:xfrm flipH="1">
              <a:off x="5372100" y="1680081"/>
              <a:ext cx="136483" cy="224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3" idx="4"/>
              <a:endCxn id="18" idx="0"/>
            </p:cNvCxnSpPr>
            <p:nvPr/>
          </p:nvCxnSpPr>
          <p:spPr>
            <a:xfrm flipH="1">
              <a:off x="5372100" y="1680081"/>
              <a:ext cx="1203283" cy="224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4" idx="2"/>
              <a:endCxn id="18" idx="3"/>
            </p:cNvCxnSpPr>
            <p:nvPr/>
          </p:nvCxnSpPr>
          <p:spPr>
            <a:xfrm flipH="1" flipV="1">
              <a:off x="6019800" y="2057401"/>
              <a:ext cx="228600" cy="39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5" idx="2"/>
              <a:endCxn id="34" idx="6"/>
            </p:cNvCxnSpPr>
            <p:nvPr/>
          </p:nvCxnSpPr>
          <p:spPr>
            <a:xfrm flipH="1">
              <a:off x="7162800" y="1868741"/>
              <a:ext cx="2286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6" idx="2"/>
              <a:endCxn id="34" idx="6"/>
            </p:cNvCxnSpPr>
            <p:nvPr/>
          </p:nvCxnSpPr>
          <p:spPr>
            <a:xfrm flipH="1" flipV="1">
              <a:off x="7162800" y="2097341"/>
              <a:ext cx="228600" cy="302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138"/>
            <p:cNvGrpSpPr/>
            <p:nvPr/>
          </p:nvGrpSpPr>
          <p:grpSpPr>
            <a:xfrm>
              <a:off x="2362200" y="2133600"/>
              <a:ext cx="1066800" cy="457200"/>
              <a:chOff x="990600" y="2971800"/>
              <a:chExt cx="1679575" cy="1049337"/>
            </a:xfrm>
            <a:solidFill>
              <a:schemeClr val="bg2"/>
            </a:solidFill>
          </p:grpSpPr>
          <p:sp>
            <p:nvSpPr>
              <p:cNvPr id="46" name="Oval 45"/>
              <p:cNvSpPr>
                <a:spLocks noChangeArrowheads="1"/>
              </p:cNvSpPr>
              <p:nvPr/>
            </p:nvSpPr>
            <p:spPr bwMode="auto">
              <a:xfrm>
                <a:off x="990600" y="2971800"/>
                <a:ext cx="1679575" cy="1049337"/>
              </a:xfrm>
              <a:prstGeom prst="ellipse">
                <a:avLst/>
              </a:prstGeom>
              <a:grpFill/>
              <a:ln w="12700">
                <a:solidFill>
                  <a:schemeClr val="tx1"/>
                </a:solidFill>
                <a:round/>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smtClean="0">
                  <a:ln>
                    <a:noFill/>
                  </a:ln>
                  <a:solidFill>
                    <a:schemeClr val="tx1"/>
                  </a:solidFill>
                  <a:effectLst/>
                </a:endParaRPr>
              </a:p>
            </p:txBody>
          </p:sp>
          <p:sp>
            <p:nvSpPr>
              <p:cNvPr id="47" name="Oval 14"/>
              <p:cNvSpPr>
                <a:spLocks noChangeArrowheads="1"/>
              </p:cNvSpPr>
              <p:nvPr/>
            </p:nvSpPr>
            <p:spPr bwMode="auto">
              <a:xfrm>
                <a:off x="1069975" y="3079750"/>
                <a:ext cx="1520825" cy="835025"/>
              </a:xfrm>
              <a:prstGeom prst="ellipse">
                <a:avLst/>
              </a:prstGeom>
              <a:grp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t>Interests</a:t>
                </a:r>
                <a:endParaRPr kumimoji="0" lang="en-US" sz="1200" b="1" i="0" u="none" strike="noStrike" cap="none" normalizeH="0" baseline="0" dirty="0" smtClean="0">
                  <a:ln>
                    <a:noFill/>
                  </a:ln>
                  <a:solidFill>
                    <a:schemeClr val="tx1"/>
                  </a:solidFill>
                  <a:effectLst/>
                </a:endParaRPr>
              </a:p>
            </p:txBody>
          </p:sp>
        </p:grpSp>
        <p:sp>
          <p:nvSpPr>
            <p:cNvPr id="48" name="Oval 14"/>
            <p:cNvSpPr>
              <a:spLocks noChangeArrowheads="1"/>
            </p:cNvSpPr>
            <p:nvPr/>
          </p:nvSpPr>
          <p:spPr bwMode="auto">
            <a:xfrm>
              <a:off x="1600200" y="3352800"/>
              <a:ext cx="9587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CurrentCity</a:t>
              </a:r>
              <a:endParaRPr kumimoji="0" lang="en-US" sz="1200" b="1" i="0" u="none" strike="noStrike" cap="none" normalizeH="0" baseline="0" dirty="0" smtClean="0">
                <a:ln>
                  <a:noFill/>
                </a:ln>
                <a:solidFill>
                  <a:schemeClr val="tx1"/>
                </a:solidFill>
                <a:effectLst/>
              </a:endParaRPr>
            </a:p>
          </p:txBody>
        </p:sp>
        <p:sp>
          <p:nvSpPr>
            <p:cNvPr id="49" name="Oval 14"/>
            <p:cNvSpPr>
              <a:spLocks noChangeArrowheads="1"/>
            </p:cNvSpPr>
            <p:nvPr/>
          </p:nvSpPr>
          <p:spPr bwMode="auto">
            <a:xfrm>
              <a:off x="1600200" y="3810000"/>
              <a:ext cx="9587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HomeTown</a:t>
              </a:r>
              <a:endParaRPr kumimoji="0" lang="en-US" sz="1200" b="1" i="0" u="none" strike="noStrike" cap="none" normalizeH="0" baseline="0" dirty="0" smtClean="0">
                <a:ln>
                  <a:noFill/>
                </a:ln>
                <a:solidFill>
                  <a:schemeClr val="tx1"/>
                </a:solidFill>
                <a:effectLst/>
              </a:endParaRPr>
            </a:p>
          </p:txBody>
        </p:sp>
        <p:sp>
          <p:nvSpPr>
            <p:cNvPr id="50" name="Oval 14"/>
            <p:cNvSpPr>
              <a:spLocks noChangeArrowheads="1"/>
            </p:cNvSpPr>
            <p:nvPr/>
          </p:nvSpPr>
          <p:spPr bwMode="auto">
            <a:xfrm>
              <a:off x="1676400" y="2590800"/>
              <a:ext cx="9587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t>Sex</a:t>
              </a:r>
              <a:endParaRPr kumimoji="0" lang="en-US" sz="1200" b="1" i="0" u="none" strike="noStrike" cap="none" normalizeH="0" baseline="0" dirty="0" smtClean="0">
                <a:ln>
                  <a:noFill/>
                </a:ln>
                <a:solidFill>
                  <a:schemeClr val="tx1"/>
                </a:solidFill>
                <a:effectLst/>
              </a:endParaRPr>
            </a:p>
          </p:txBody>
        </p:sp>
        <p:cxnSp>
          <p:nvCxnSpPr>
            <p:cNvPr id="51" name="Straight Connector 50"/>
            <p:cNvCxnSpPr>
              <a:stCxn id="49" idx="6"/>
              <a:endCxn id="17" idx="1"/>
            </p:cNvCxnSpPr>
            <p:nvPr/>
          </p:nvCxnSpPr>
          <p:spPr>
            <a:xfrm flipV="1">
              <a:off x="2558966" y="3200401"/>
              <a:ext cx="1251034" cy="8000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8" idx="6"/>
              <a:endCxn id="17" idx="1"/>
            </p:cNvCxnSpPr>
            <p:nvPr/>
          </p:nvCxnSpPr>
          <p:spPr>
            <a:xfrm flipV="1">
              <a:off x="2558966" y="3200401"/>
              <a:ext cx="1251034" cy="3428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0" idx="6"/>
              <a:endCxn id="17" idx="1"/>
            </p:cNvCxnSpPr>
            <p:nvPr/>
          </p:nvCxnSpPr>
          <p:spPr>
            <a:xfrm>
              <a:off x="2635166" y="2781300"/>
              <a:ext cx="1174834" cy="4191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6" idx="6"/>
              <a:endCxn id="17" idx="1"/>
            </p:cNvCxnSpPr>
            <p:nvPr/>
          </p:nvCxnSpPr>
          <p:spPr>
            <a:xfrm>
              <a:off x="3429000" y="2362200"/>
              <a:ext cx="381000" cy="838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14"/>
            <p:cNvSpPr>
              <a:spLocks noChangeArrowheads="1"/>
            </p:cNvSpPr>
            <p:nvPr/>
          </p:nvSpPr>
          <p:spPr bwMode="auto">
            <a:xfrm>
              <a:off x="2209800" y="2971800"/>
              <a:ext cx="9587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Birthdate</a:t>
              </a:r>
              <a:endParaRPr kumimoji="0" lang="en-US" sz="1200" b="1" i="0" u="none" strike="noStrike" cap="none" normalizeH="0" baseline="0" dirty="0" smtClean="0">
                <a:ln>
                  <a:noFill/>
                </a:ln>
                <a:solidFill>
                  <a:schemeClr val="tx1"/>
                </a:solidFill>
                <a:effectLst/>
              </a:endParaRPr>
            </a:p>
          </p:txBody>
        </p:sp>
        <p:cxnSp>
          <p:nvCxnSpPr>
            <p:cNvPr id="57" name="Straight Connector 56"/>
            <p:cNvCxnSpPr>
              <a:stCxn id="56" idx="6"/>
              <a:endCxn id="17" idx="1"/>
            </p:cNvCxnSpPr>
            <p:nvPr/>
          </p:nvCxnSpPr>
          <p:spPr>
            <a:xfrm>
              <a:off x="3168566" y="3162300"/>
              <a:ext cx="641434" cy="381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524000" y="1524000"/>
              <a:ext cx="6858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Assumptions</a:t>
            </a:r>
            <a:endParaRPr lang="en-US" dirty="0"/>
          </a:p>
        </p:txBody>
      </p:sp>
      <p:sp>
        <p:nvSpPr>
          <p:cNvPr id="4" name="Content Placeholder 3"/>
          <p:cNvSpPr>
            <a:spLocks noGrp="1"/>
          </p:cNvSpPr>
          <p:nvPr>
            <p:ph idx="1"/>
          </p:nvPr>
        </p:nvSpPr>
        <p:spPr/>
        <p:txBody>
          <a:bodyPr>
            <a:normAutofit fontScale="85000" lnSpcReduction="20000"/>
          </a:bodyPr>
          <a:lstStyle/>
          <a:p>
            <a:r>
              <a:rPr lang="en-US" dirty="0" smtClean="0"/>
              <a:t>Business process is well-designed</a:t>
            </a:r>
          </a:p>
          <a:p>
            <a:r>
              <a:rPr lang="en-US" dirty="0" smtClean="0"/>
              <a:t>Documents are known</a:t>
            </a:r>
          </a:p>
          <a:p>
            <a:r>
              <a:rPr lang="en-US" dirty="0" smtClean="0"/>
              <a:t>Tasks are known</a:t>
            </a:r>
          </a:p>
          <a:p>
            <a:r>
              <a:rPr lang="en-US" dirty="0" smtClean="0"/>
              <a:t>System boundary is known</a:t>
            </a:r>
          </a:p>
          <a:p>
            <a:r>
              <a:rPr lang="en-US" dirty="0" smtClean="0"/>
              <a:t>One database schema unifying all views can be designed</a:t>
            </a:r>
          </a:p>
          <a:p>
            <a:pPr lvl="1"/>
            <a:r>
              <a:rPr lang="en-US" dirty="0" smtClean="0"/>
              <a:t>difficult: interests, goals, power, politics</a:t>
            </a:r>
          </a:p>
          <a:p>
            <a:pPr lvl="1"/>
            <a:r>
              <a:rPr lang="en-US" dirty="0" smtClean="0"/>
              <a:t>problems with the methodology?</a:t>
            </a:r>
          </a:p>
          <a:p>
            <a:pPr lvl="1"/>
            <a:r>
              <a:rPr lang="en-US" dirty="0" smtClean="0"/>
              <a:t>problems with the organization?</a:t>
            </a:r>
          </a:p>
          <a:p>
            <a:pPr lvl="1"/>
            <a:r>
              <a:rPr lang="en-US" dirty="0" smtClean="0"/>
              <a:t>or</a:t>
            </a:r>
            <a:r>
              <a:rPr lang="en-US" sz="2000" dirty="0" smtClean="0"/>
              <a:t>-</a:t>
            </a:r>
            <a:r>
              <a:rPr lang="en-US" dirty="0" err="1" smtClean="0"/>
              <a:t>ga</a:t>
            </a:r>
            <a:r>
              <a:rPr lang="en-US" dirty="0" smtClean="0"/>
              <a:t>-</a:t>
            </a:r>
            <a:r>
              <a:rPr lang="en-US" dirty="0" err="1" smtClean="0"/>
              <a:t>ni</a:t>
            </a:r>
            <a:r>
              <a:rPr lang="en-US" sz="2000" dirty="0" smtClean="0"/>
              <a:t>-</a:t>
            </a:r>
            <a:r>
              <a:rPr lang="en-US" dirty="0" err="1" smtClean="0"/>
              <a:t>za</a:t>
            </a:r>
            <a:r>
              <a:rPr lang="en-US" sz="2000" dirty="0" smtClean="0"/>
              <a:t>-</a:t>
            </a:r>
            <a:r>
              <a:rPr lang="en-US" dirty="0" err="1" smtClean="0"/>
              <a:t>tion</a:t>
            </a:r>
            <a:r>
              <a:rPr lang="en-US" dirty="0" smtClean="0"/>
              <a:t>: “an entity created to pursue a shared set of goals”</a:t>
            </a:r>
          </a:p>
          <a:p>
            <a:endParaRPr lang="en-US" dirty="0"/>
          </a:p>
        </p:txBody>
      </p:sp>
      <p:sp>
        <p:nvSpPr>
          <p:cNvPr id="5" name="Slide Number Placeholder 4"/>
          <p:cNvSpPr>
            <a:spLocks noGrp="1"/>
          </p:cNvSpPr>
          <p:nvPr>
            <p:ph type="sldNum" sz="quarter" idx="12"/>
          </p:nvPr>
        </p:nvSpPr>
        <p:spPr/>
        <p:txBody>
          <a:bodyPr/>
          <a:lstStyle/>
          <a:p>
            <a:fld id="{C262E101-C335-42F1-B61C-2CF6796493FD}"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76800" y="0"/>
            <a:ext cx="4267200" cy="2585323"/>
          </a:xfrm>
          <a:prstGeom prst="rect">
            <a:avLst/>
          </a:prstGeom>
          <a:noFill/>
        </p:spPr>
        <p:txBody>
          <a:bodyPr wrap="square" rtlCol="0">
            <a:spAutoFit/>
          </a:bodyPr>
          <a:lstStyle/>
          <a:p>
            <a:r>
              <a:rPr lang="en-US" dirty="0" smtClean="0"/>
              <a:t>[Requirements]: … A list of </a:t>
            </a:r>
            <a:r>
              <a:rPr lang="en-US" b="1" dirty="0" smtClean="0"/>
              <a:t>School</a:t>
            </a:r>
            <a:r>
              <a:rPr lang="en-US" dirty="0" smtClean="0"/>
              <a:t>s, from which the user can select, is maintained in the system. Assume that all </a:t>
            </a:r>
            <a:r>
              <a:rPr lang="en-US" b="1" dirty="0" smtClean="0"/>
              <a:t>School Names</a:t>
            </a:r>
            <a:r>
              <a:rPr lang="en-US" dirty="0" smtClean="0"/>
              <a:t> will be unique. A user can have any number of schools associated with him or her and can provide a </a:t>
            </a:r>
            <a:r>
              <a:rPr lang="en-US" b="1" dirty="0" smtClean="0"/>
              <a:t>Graduation Date</a:t>
            </a:r>
            <a:r>
              <a:rPr lang="en-US" dirty="0" smtClean="0"/>
              <a:t> for each school. ….. It is possible that the same school will appear multiple times with different graduation dates.</a:t>
            </a:r>
          </a:p>
        </p:txBody>
      </p:sp>
      <p:sp>
        <p:nvSpPr>
          <p:cNvPr id="11" name="Slide Number Placeholder 10"/>
          <p:cNvSpPr>
            <a:spLocks noGrp="1"/>
          </p:cNvSpPr>
          <p:nvPr>
            <p:ph type="sldNum" sz="quarter" idx="12"/>
          </p:nvPr>
        </p:nvSpPr>
        <p:spPr/>
        <p:txBody>
          <a:bodyPr/>
          <a:lstStyle/>
          <a:p>
            <a:fld id="{C262E101-C335-42F1-B61C-2CF6796493FD}" type="slidenum">
              <a:rPr lang="en-US" smtClean="0"/>
              <a:pPr/>
              <a:t>20</a:t>
            </a:fld>
            <a:endParaRPr lang="en-US"/>
          </a:p>
        </p:txBody>
      </p:sp>
      <p:graphicFrame>
        <p:nvGraphicFramePr>
          <p:cNvPr id="90113" name="Object 1"/>
          <p:cNvGraphicFramePr>
            <a:graphicFrameLocks noChangeAspect="1"/>
          </p:cNvGraphicFramePr>
          <p:nvPr/>
        </p:nvGraphicFramePr>
        <p:xfrm>
          <a:off x="152400" y="685800"/>
          <a:ext cx="4876800" cy="6172200"/>
        </p:xfrm>
        <a:graphic>
          <a:graphicData uri="http://schemas.openxmlformats.org/presentationml/2006/ole">
            <mc:AlternateContent xmlns:mc="http://schemas.openxmlformats.org/markup-compatibility/2006">
              <mc:Choice xmlns:v="urn:schemas-microsoft-com:vml" Requires="v">
                <p:oleObj spid="_x0000_s90118" r:id="rId3" imgW="7046730" imgH="8861215" progId="">
                  <p:embed/>
                </p:oleObj>
              </mc:Choice>
              <mc:Fallback>
                <p:oleObj r:id="rId3" imgW="7046730" imgH="8861215"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85800"/>
                        <a:ext cx="4876800" cy="617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 name="Group 33"/>
          <p:cNvGrpSpPr/>
          <p:nvPr/>
        </p:nvGrpSpPr>
        <p:grpSpPr>
          <a:xfrm>
            <a:off x="5791200" y="3429000"/>
            <a:ext cx="2635166" cy="2209800"/>
            <a:chOff x="6172200" y="2895601"/>
            <a:chExt cx="2635166" cy="2209800"/>
          </a:xfrm>
        </p:grpSpPr>
        <p:sp>
          <p:nvSpPr>
            <p:cNvPr id="13" name="Rectangle 12"/>
            <p:cNvSpPr>
              <a:spLocks noChangeArrowheads="1"/>
            </p:cNvSpPr>
            <p:nvPr/>
          </p:nvSpPr>
          <p:spPr bwMode="auto">
            <a:xfrm>
              <a:off x="6705601" y="4191000"/>
              <a:ext cx="301625" cy="33598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t>M</a:t>
              </a:r>
              <a:endParaRPr kumimoji="0" lang="en-US" sz="1600" b="1" i="0" u="none" strike="noStrike" cap="none" normalizeH="0" baseline="0" dirty="0" smtClean="0">
                <a:ln>
                  <a:noFill/>
                </a:ln>
                <a:solidFill>
                  <a:schemeClr val="tx1"/>
                </a:solidFill>
                <a:effectLst/>
              </a:endParaRPr>
            </a:p>
          </p:txBody>
        </p:sp>
        <p:sp>
          <p:nvSpPr>
            <p:cNvPr id="14" name="Rectangle 12"/>
            <p:cNvSpPr>
              <a:spLocks noChangeArrowheads="1"/>
            </p:cNvSpPr>
            <p:nvPr/>
          </p:nvSpPr>
          <p:spPr bwMode="auto">
            <a:xfrm>
              <a:off x="6705601" y="3200400"/>
              <a:ext cx="301625" cy="33598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N</a:t>
              </a:r>
            </a:p>
          </p:txBody>
        </p:sp>
        <p:sp>
          <p:nvSpPr>
            <p:cNvPr id="17" name="Rectangle 11"/>
            <p:cNvSpPr>
              <a:spLocks noChangeArrowheads="1"/>
            </p:cNvSpPr>
            <p:nvPr/>
          </p:nvSpPr>
          <p:spPr bwMode="auto">
            <a:xfrm>
              <a:off x="6172200" y="2895601"/>
              <a:ext cx="1219200" cy="304800"/>
            </a:xfrm>
            <a:prstGeom prst="rect">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chemeClr val="tx1"/>
                  </a:solidFill>
                  <a:effectLst/>
                </a:rPr>
                <a:t>RegularUser</a:t>
              </a:r>
              <a:endParaRPr kumimoji="0" lang="en-US" i="0" u="none" strike="noStrike" cap="none" normalizeH="0" baseline="0" dirty="0" smtClean="0">
                <a:ln>
                  <a:noFill/>
                </a:ln>
                <a:solidFill>
                  <a:schemeClr val="tx1"/>
                </a:solidFill>
                <a:effectLst/>
              </a:endParaRPr>
            </a:p>
          </p:txBody>
        </p:sp>
        <p:sp>
          <p:nvSpPr>
            <p:cNvPr id="18" name="Rectangle 11"/>
            <p:cNvSpPr>
              <a:spLocks noChangeArrowheads="1"/>
            </p:cNvSpPr>
            <p:nvPr/>
          </p:nvSpPr>
          <p:spPr bwMode="auto">
            <a:xfrm>
              <a:off x="6172200" y="4495801"/>
              <a:ext cx="1219200" cy="304800"/>
            </a:xfrm>
            <a:prstGeom prst="rect">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rPr>
                <a:t>School</a:t>
              </a:r>
            </a:p>
          </p:txBody>
        </p:sp>
        <p:sp>
          <p:nvSpPr>
            <p:cNvPr id="20" name="AutoShape 8"/>
            <p:cNvSpPr>
              <a:spLocks noChangeArrowheads="1"/>
            </p:cNvSpPr>
            <p:nvPr/>
          </p:nvSpPr>
          <p:spPr bwMode="auto">
            <a:xfrm>
              <a:off x="6400801" y="3505201"/>
              <a:ext cx="609599" cy="582726"/>
            </a:xfrm>
            <a:prstGeom prst="diamond">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endParaRPr>
            </a:p>
          </p:txBody>
        </p:sp>
        <p:cxnSp>
          <p:nvCxnSpPr>
            <p:cNvPr id="21" name="Straight Connector 20"/>
            <p:cNvCxnSpPr>
              <a:stCxn id="17" idx="2"/>
              <a:endCxn id="20" idx="0"/>
            </p:cNvCxnSpPr>
            <p:nvPr/>
          </p:nvCxnSpPr>
          <p:spPr>
            <a:xfrm flipH="1">
              <a:off x="6705601" y="3200401"/>
              <a:ext cx="76199"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20" idx="2"/>
              <a:endCxn id="18" idx="0"/>
            </p:cNvCxnSpPr>
            <p:nvPr/>
          </p:nvCxnSpPr>
          <p:spPr>
            <a:xfrm>
              <a:off x="6705601" y="4087927"/>
              <a:ext cx="76199" cy="407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71"/>
            <p:cNvGrpSpPr/>
            <p:nvPr/>
          </p:nvGrpSpPr>
          <p:grpSpPr>
            <a:xfrm>
              <a:off x="7467600" y="3962400"/>
              <a:ext cx="1143000" cy="457200"/>
              <a:chOff x="990600" y="2971800"/>
              <a:chExt cx="1679575" cy="1049337"/>
            </a:xfrm>
            <a:solidFill>
              <a:schemeClr val="bg2"/>
            </a:solidFill>
          </p:grpSpPr>
          <p:sp>
            <p:nvSpPr>
              <p:cNvPr id="26" name="Oval 45"/>
              <p:cNvSpPr>
                <a:spLocks noChangeArrowheads="1"/>
              </p:cNvSpPr>
              <p:nvPr/>
            </p:nvSpPr>
            <p:spPr bwMode="auto">
              <a:xfrm>
                <a:off x="990600" y="2971800"/>
                <a:ext cx="1679575" cy="1049337"/>
              </a:xfrm>
              <a:prstGeom prst="ellipse">
                <a:avLst/>
              </a:prstGeom>
              <a:grpFill/>
              <a:ln w="12700">
                <a:solidFill>
                  <a:schemeClr val="tx1"/>
                </a:solidFill>
                <a:round/>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smtClean="0">
                  <a:ln>
                    <a:noFill/>
                  </a:ln>
                  <a:solidFill>
                    <a:schemeClr val="tx1"/>
                  </a:solidFill>
                  <a:effectLst/>
                </a:endParaRPr>
              </a:p>
            </p:txBody>
          </p:sp>
          <p:sp>
            <p:nvSpPr>
              <p:cNvPr id="27" name="Oval 14"/>
              <p:cNvSpPr>
                <a:spLocks noChangeArrowheads="1"/>
              </p:cNvSpPr>
              <p:nvPr/>
            </p:nvSpPr>
            <p:spPr bwMode="auto">
              <a:xfrm>
                <a:off x="1069975" y="3079750"/>
                <a:ext cx="1520825" cy="835025"/>
              </a:xfrm>
              <a:prstGeom prst="ellipse">
                <a:avLst/>
              </a:prstGeom>
              <a:grp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YearGraduated</a:t>
                </a:r>
                <a:endParaRPr kumimoji="0" lang="en-US" sz="1200" b="1" i="0" u="none" strike="noStrike" cap="none" normalizeH="0" baseline="0" dirty="0" smtClean="0">
                  <a:ln>
                    <a:noFill/>
                  </a:ln>
                  <a:solidFill>
                    <a:schemeClr val="tx1"/>
                  </a:solidFill>
                  <a:effectLst/>
                </a:endParaRPr>
              </a:p>
            </p:txBody>
          </p:sp>
        </p:grpSp>
        <p:cxnSp>
          <p:nvCxnSpPr>
            <p:cNvPr id="28" name="Straight Connector 27"/>
            <p:cNvCxnSpPr>
              <a:stCxn id="26" idx="2"/>
              <a:endCxn id="20" idx="3"/>
            </p:cNvCxnSpPr>
            <p:nvPr/>
          </p:nvCxnSpPr>
          <p:spPr>
            <a:xfrm flipH="1" flipV="1">
              <a:off x="7010400" y="3796564"/>
              <a:ext cx="457200" cy="394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14"/>
            <p:cNvSpPr>
              <a:spLocks noChangeArrowheads="1"/>
            </p:cNvSpPr>
            <p:nvPr/>
          </p:nvSpPr>
          <p:spPr bwMode="auto">
            <a:xfrm>
              <a:off x="7772400" y="4724401"/>
              <a:ext cx="10349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SchoolName</a:t>
              </a:r>
              <a:endParaRPr kumimoji="0" lang="en-US" sz="1200" b="1" i="0" u="none" strike="noStrike" cap="none" normalizeH="0" baseline="0" dirty="0" smtClean="0">
                <a:ln>
                  <a:noFill/>
                </a:ln>
                <a:solidFill>
                  <a:schemeClr val="tx1"/>
                </a:solidFill>
                <a:effectLst/>
              </a:endParaRPr>
            </a:p>
          </p:txBody>
        </p:sp>
        <p:cxnSp>
          <p:nvCxnSpPr>
            <p:cNvPr id="31" name="Straight Connector 30"/>
            <p:cNvCxnSpPr>
              <a:stCxn id="30" idx="2"/>
              <a:endCxn id="18" idx="3"/>
            </p:cNvCxnSpPr>
            <p:nvPr/>
          </p:nvCxnSpPr>
          <p:spPr>
            <a:xfrm flipH="1" flipV="1">
              <a:off x="7391400" y="4648201"/>
              <a:ext cx="381000" cy="266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435" name="Object 3"/>
          <p:cNvGraphicFramePr>
            <a:graphicFrameLocks noChangeAspect="1"/>
          </p:cNvGraphicFramePr>
          <p:nvPr/>
        </p:nvGraphicFramePr>
        <p:xfrm>
          <a:off x="152400" y="152400"/>
          <a:ext cx="4667250" cy="2209800"/>
        </p:xfrm>
        <a:graphic>
          <a:graphicData uri="http://schemas.openxmlformats.org/presentationml/2006/ole">
            <mc:AlternateContent xmlns:mc="http://schemas.openxmlformats.org/markup-compatibility/2006">
              <mc:Choice xmlns:v="urn:schemas-microsoft-com:vml" Requires="v">
                <p:oleObj spid="_x0000_s18440" r:id="rId3" imgW="6363360" imgH="3000375" progId="">
                  <p:embed/>
                </p:oleObj>
              </mc:Choice>
              <mc:Fallback>
                <p:oleObj r:id="rId3" imgW="6363360" imgH="3000375"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466725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304800" y="2826127"/>
            <a:ext cx="4267200" cy="2031325"/>
          </a:xfrm>
          <a:prstGeom prst="rect">
            <a:avLst/>
          </a:prstGeom>
          <a:noFill/>
        </p:spPr>
        <p:txBody>
          <a:bodyPr wrap="square" rtlCol="0">
            <a:spAutoFit/>
          </a:bodyPr>
          <a:lstStyle/>
          <a:p>
            <a:r>
              <a:rPr lang="en-US" dirty="0" smtClean="0"/>
              <a:t>[Requirements]: ….. Each school must have a </a:t>
            </a:r>
            <a:r>
              <a:rPr lang="en-US" b="1" dirty="0" smtClean="0"/>
              <a:t>School Type</a:t>
            </a:r>
            <a:r>
              <a:rPr lang="en-US" dirty="0" smtClean="0"/>
              <a:t>. There are four possible types:  College/University, High School, Middle School, and Elementary School.  ….. It should be possible for the database administrator to add new school types from behind the scenes.</a:t>
            </a:r>
          </a:p>
        </p:txBody>
      </p:sp>
      <p:sp>
        <p:nvSpPr>
          <p:cNvPr id="14" name="Slide Number Placeholder 13"/>
          <p:cNvSpPr>
            <a:spLocks noGrp="1"/>
          </p:cNvSpPr>
          <p:nvPr>
            <p:ph type="sldNum" sz="quarter" idx="12"/>
          </p:nvPr>
        </p:nvSpPr>
        <p:spPr/>
        <p:txBody>
          <a:bodyPr/>
          <a:lstStyle/>
          <a:p>
            <a:fld id="{C262E101-C335-42F1-B61C-2CF6796493FD}" type="slidenum">
              <a:rPr lang="en-US" smtClean="0"/>
              <a:pPr/>
              <a:t>21</a:t>
            </a:fld>
            <a:endParaRPr lang="en-US"/>
          </a:p>
        </p:txBody>
      </p:sp>
      <p:grpSp>
        <p:nvGrpSpPr>
          <p:cNvPr id="37" name="Group 36"/>
          <p:cNvGrpSpPr/>
          <p:nvPr/>
        </p:nvGrpSpPr>
        <p:grpSpPr>
          <a:xfrm>
            <a:off x="5791200" y="1828801"/>
            <a:ext cx="2787566" cy="3581400"/>
            <a:chOff x="5791200" y="1828801"/>
            <a:chExt cx="2787566" cy="3581400"/>
          </a:xfrm>
        </p:grpSpPr>
        <p:sp>
          <p:nvSpPr>
            <p:cNvPr id="15" name="Rectangle 12"/>
            <p:cNvSpPr>
              <a:spLocks noChangeArrowheads="1"/>
            </p:cNvSpPr>
            <p:nvPr/>
          </p:nvSpPr>
          <p:spPr bwMode="auto">
            <a:xfrm>
              <a:off x="6400800" y="4724400"/>
              <a:ext cx="301625" cy="33598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t>M</a:t>
              </a:r>
              <a:endParaRPr kumimoji="0" lang="en-US" sz="1600" b="1" i="0" u="none" strike="noStrike" cap="none" normalizeH="0" baseline="0" dirty="0" smtClean="0">
                <a:ln>
                  <a:noFill/>
                </a:ln>
                <a:solidFill>
                  <a:schemeClr val="tx1"/>
                </a:solidFill>
                <a:effectLst/>
              </a:endParaRPr>
            </a:p>
          </p:txBody>
        </p:sp>
        <p:sp>
          <p:nvSpPr>
            <p:cNvPr id="16" name="Rectangle 12"/>
            <p:cNvSpPr>
              <a:spLocks noChangeArrowheads="1"/>
            </p:cNvSpPr>
            <p:nvPr/>
          </p:nvSpPr>
          <p:spPr bwMode="auto">
            <a:xfrm>
              <a:off x="6324601" y="3124200"/>
              <a:ext cx="301625" cy="33598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t>M</a:t>
              </a:r>
              <a:endParaRPr kumimoji="0" lang="en-US" sz="1600" b="1" i="0" u="none" strike="noStrike" cap="none" normalizeH="0" baseline="0" dirty="0" smtClean="0">
                <a:ln>
                  <a:noFill/>
                </a:ln>
                <a:solidFill>
                  <a:schemeClr val="tx1"/>
                </a:solidFill>
                <a:effectLst/>
              </a:endParaRPr>
            </a:p>
          </p:txBody>
        </p:sp>
        <p:sp>
          <p:nvSpPr>
            <p:cNvPr id="17" name="Rectangle 12"/>
            <p:cNvSpPr>
              <a:spLocks noChangeArrowheads="1"/>
            </p:cNvSpPr>
            <p:nvPr/>
          </p:nvSpPr>
          <p:spPr bwMode="auto">
            <a:xfrm>
              <a:off x="6324601" y="2133600"/>
              <a:ext cx="301625" cy="33598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N</a:t>
              </a:r>
            </a:p>
          </p:txBody>
        </p:sp>
        <p:sp>
          <p:nvSpPr>
            <p:cNvPr id="18" name="Rectangle 12"/>
            <p:cNvSpPr>
              <a:spLocks noChangeArrowheads="1"/>
            </p:cNvSpPr>
            <p:nvPr/>
          </p:nvSpPr>
          <p:spPr bwMode="auto">
            <a:xfrm>
              <a:off x="6400800" y="3733800"/>
              <a:ext cx="301625" cy="33598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N</a:t>
              </a:r>
            </a:p>
          </p:txBody>
        </p:sp>
        <p:sp>
          <p:nvSpPr>
            <p:cNvPr id="20" name="Rectangle 11"/>
            <p:cNvSpPr>
              <a:spLocks noChangeArrowheads="1"/>
            </p:cNvSpPr>
            <p:nvPr/>
          </p:nvSpPr>
          <p:spPr bwMode="auto">
            <a:xfrm>
              <a:off x="5791200" y="1828801"/>
              <a:ext cx="1219200" cy="304800"/>
            </a:xfrm>
            <a:prstGeom prst="rect">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chemeClr val="tx1"/>
                  </a:solidFill>
                  <a:effectLst/>
                </a:rPr>
                <a:t>RegularUser</a:t>
              </a:r>
              <a:endParaRPr kumimoji="0" lang="en-US" i="0" u="none" strike="noStrike" cap="none" normalizeH="0" baseline="0" dirty="0" smtClean="0">
                <a:ln>
                  <a:noFill/>
                </a:ln>
                <a:solidFill>
                  <a:schemeClr val="tx1"/>
                </a:solidFill>
                <a:effectLst/>
              </a:endParaRPr>
            </a:p>
          </p:txBody>
        </p:sp>
        <p:sp>
          <p:nvSpPr>
            <p:cNvPr id="21" name="Rectangle 11"/>
            <p:cNvSpPr>
              <a:spLocks noChangeArrowheads="1"/>
            </p:cNvSpPr>
            <p:nvPr/>
          </p:nvSpPr>
          <p:spPr bwMode="auto">
            <a:xfrm>
              <a:off x="5791200" y="3429001"/>
              <a:ext cx="1219200" cy="304800"/>
            </a:xfrm>
            <a:prstGeom prst="rect">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rPr>
                <a:t>School</a:t>
              </a:r>
            </a:p>
          </p:txBody>
        </p:sp>
        <p:sp>
          <p:nvSpPr>
            <p:cNvPr id="22" name="Rectangle 11"/>
            <p:cNvSpPr>
              <a:spLocks noChangeArrowheads="1"/>
            </p:cNvSpPr>
            <p:nvPr/>
          </p:nvSpPr>
          <p:spPr bwMode="auto">
            <a:xfrm>
              <a:off x="5791200" y="5029201"/>
              <a:ext cx="1219200" cy="304800"/>
            </a:xfrm>
            <a:prstGeom prst="rect">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chemeClr val="tx1"/>
                  </a:solidFill>
                  <a:effectLst/>
                </a:rPr>
                <a:t>SchoolType</a:t>
              </a:r>
              <a:endParaRPr kumimoji="0" lang="en-US" i="0" u="none" strike="noStrike" cap="none" normalizeH="0" baseline="0" dirty="0" smtClean="0">
                <a:ln>
                  <a:noFill/>
                </a:ln>
                <a:solidFill>
                  <a:schemeClr val="tx1"/>
                </a:solidFill>
                <a:effectLst/>
              </a:endParaRPr>
            </a:p>
          </p:txBody>
        </p:sp>
        <p:sp>
          <p:nvSpPr>
            <p:cNvPr id="23" name="AutoShape 8"/>
            <p:cNvSpPr>
              <a:spLocks noChangeArrowheads="1"/>
            </p:cNvSpPr>
            <p:nvPr/>
          </p:nvSpPr>
          <p:spPr bwMode="auto">
            <a:xfrm>
              <a:off x="6019801" y="2438401"/>
              <a:ext cx="609599" cy="582726"/>
            </a:xfrm>
            <a:prstGeom prst="diamond">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endParaRPr>
            </a:p>
          </p:txBody>
        </p:sp>
        <p:cxnSp>
          <p:nvCxnSpPr>
            <p:cNvPr id="24" name="Straight Connector 23"/>
            <p:cNvCxnSpPr>
              <a:stCxn id="20" idx="2"/>
              <a:endCxn id="23" idx="0"/>
            </p:cNvCxnSpPr>
            <p:nvPr/>
          </p:nvCxnSpPr>
          <p:spPr>
            <a:xfrm flipH="1">
              <a:off x="6324601" y="2133601"/>
              <a:ext cx="76199"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3" idx="2"/>
              <a:endCxn id="21" idx="0"/>
            </p:cNvCxnSpPr>
            <p:nvPr/>
          </p:nvCxnSpPr>
          <p:spPr>
            <a:xfrm>
              <a:off x="6324601" y="3021127"/>
              <a:ext cx="76199" cy="407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utoShape 8"/>
            <p:cNvSpPr>
              <a:spLocks noChangeArrowheads="1"/>
            </p:cNvSpPr>
            <p:nvPr/>
          </p:nvSpPr>
          <p:spPr bwMode="auto">
            <a:xfrm>
              <a:off x="6096000" y="4038600"/>
              <a:ext cx="637712" cy="609600"/>
            </a:xfrm>
            <a:prstGeom prst="diamond">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endParaRPr>
            </a:p>
          </p:txBody>
        </p:sp>
        <p:cxnSp>
          <p:nvCxnSpPr>
            <p:cNvPr id="27" name="Straight Connector 26"/>
            <p:cNvCxnSpPr>
              <a:stCxn id="26" idx="2"/>
            </p:cNvCxnSpPr>
            <p:nvPr/>
          </p:nvCxnSpPr>
          <p:spPr>
            <a:xfrm>
              <a:off x="6414856" y="4648200"/>
              <a:ext cx="62144" cy="380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71"/>
            <p:cNvGrpSpPr/>
            <p:nvPr/>
          </p:nvGrpSpPr>
          <p:grpSpPr>
            <a:xfrm>
              <a:off x="7086600" y="2895600"/>
              <a:ext cx="1143000" cy="457200"/>
              <a:chOff x="990600" y="2971800"/>
              <a:chExt cx="1679575" cy="1049337"/>
            </a:xfrm>
            <a:solidFill>
              <a:schemeClr val="bg2"/>
            </a:solidFill>
          </p:grpSpPr>
          <p:sp>
            <p:nvSpPr>
              <p:cNvPr id="29" name="Oval 45"/>
              <p:cNvSpPr>
                <a:spLocks noChangeArrowheads="1"/>
              </p:cNvSpPr>
              <p:nvPr/>
            </p:nvSpPr>
            <p:spPr bwMode="auto">
              <a:xfrm>
                <a:off x="990600" y="2971800"/>
                <a:ext cx="1679575" cy="1049337"/>
              </a:xfrm>
              <a:prstGeom prst="ellipse">
                <a:avLst/>
              </a:prstGeom>
              <a:grpFill/>
              <a:ln w="12700">
                <a:solidFill>
                  <a:schemeClr val="tx1"/>
                </a:solidFill>
                <a:round/>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smtClean="0">
                  <a:ln>
                    <a:noFill/>
                  </a:ln>
                  <a:solidFill>
                    <a:schemeClr val="tx1"/>
                  </a:solidFill>
                  <a:effectLst/>
                </a:endParaRPr>
              </a:p>
            </p:txBody>
          </p:sp>
          <p:sp>
            <p:nvSpPr>
              <p:cNvPr id="30" name="Oval 14"/>
              <p:cNvSpPr>
                <a:spLocks noChangeArrowheads="1"/>
              </p:cNvSpPr>
              <p:nvPr/>
            </p:nvSpPr>
            <p:spPr bwMode="auto">
              <a:xfrm>
                <a:off x="1069975" y="3079750"/>
                <a:ext cx="1520825" cy="835025"/>
              </a:xfrm>
              <a:prstGeom prst="ellipse">
                <a:avLst/>
              </a:prstGeom>
              <a:grp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YearGraduated</a:t>
                </a:r>
                <a:endParaRPr kumimoji="0" lang="en-US" sz="1200" b="1" i="0" u="none" strike="noStrike" cap="none" normalizeH="0" baseline="0" dirty="0" smtClean="0">
                  <a:ln>
                    <a:noFill/>
                  </a:ln>
                  <a:solidFill>
                    <a:schemeClr val="tx1"/>
                  </a:solidFill>
                  <a:effectLst/>
                </a:endParaRPr>
              </a:p>
            </p:txBody>
          </p:sp>
        </p:grpSp>
        <p:cxnSp>
          <p:nvCxnSpPr>
            <p:cNvPr id="31" name="Straight Connector 30"/>
            <p:cNvCxnSpPr>
              <a:stCxn id="29" idx="2"/>
              <a:endCxn id="23" idx="3"/>
            </p:cNvCxnSpPr>
            <p:nvPr/>
          </p:nvCxnSpPr>
          <p:spPr>
            <a:xfrm flipH="1" flipV="1">
              <a:off x="6629400" y="2729764"/>
              <a:ext cx="457200" cy="394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14"/>
            <p:cNvSpPr>
              <a:spLocks noChangeArrowheads="1"/>
            </p:cNvSpPr>
            <p:nvPr/>
          </p:nvSpPr>
          <p:spPr bwMode="auto">
            <a:xfrm>
              <a:off x="7543800" y="5029201"/>
              <a:ext cx="10349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TypeName</a:t>
              </a:r>
              <a:endParaRPr kumimoji="0" lang="en-US" sz="1200" b="1" i="0" u="none" strike="noStrike" cap="none" normalizeH="0" baseline="0" dirty="0" smtClean="0">
                <a:ln>
                  <a:noFill/>
                </a:ln>
                <a:solidFill>
                  <a:schemeClr val="tx1"/>
                </a:solidFill>
                <a:effectLst/>
              </a:endParaRPr>
            </a:p>
          </p:txBody>
        </p:sp>
        <p:sp>
          <p:nvSpPr>
            <p:cNvPr id="33" name="Oval 14"/>
            <p:cNvSpPr>
              <a:spLocks noChangeArrowheads="1"/>
            </p:cNvSpPr>
            <p:nvPr/>
          </p:nvSpPr>
          <p:spPr bwMode="auto">
            <a:xfrm>
              <a:off x="7391400" y="3657601"/>
              <a:ext cx="10349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SchoolName</a:t>
              </a:r>
              <a:endParaRPr kumimoji="0" lang="en-US" sz="1200" b="1" i="0" u="none" strike="noStrike" cap="none" normalizeH="0" baseline="0" dirty="0" smtClean="0">
                <a:ln>
                  <a:noFill/>
                </a:ln>
                <a:solidFill>
                  <a:schemeClr val="tx1"/>
                </a:solidFill>
                <a:effectLst/>
              </a:endParaRPr>
            </a:p>
          </p:txBody>
        </p:sp>
        <p:cxnSp>
          <p:nvCxnSpPr>
            <p:cNvPr id="34" name="Straight Connector 33"/>
            <p:cNvCxnSpPr>
              <a:stCxn id="33" idx="2"/>
              <a:endCxn id="21" idx="3"/>
            </p:cNvCxnSpPr>
            <p:nvPr/>
          </p:nvCxnSpPr>
          <p:spPr>
            <a:xfrm flipH="1" flipV="1">
              <a:off x="7010400" y="3581401"/>
              <a:ext cx="381000" cy="266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2" idx="2"/>
              <a:endCxn id="22" idx="3"/>
            </p:cNvCxnSpPr>
            <p:nvPr/>
          </p:nvCxnSpPr>
          <p:spPr>
            <a:xfrm flipH="1" flipV="1">
              <a:off x="7010400" y="5181601"/>
              <a:ext cx="5334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1" idx="2"/>
              <a:endCxn id="26" idx="0"/>
            </p:cNvCxnSpPr>
            <p:nvPr/>
          </p:nvCxnSpPr>
          <p:spPr>
            <a:xfrm>
              <a:off x="6400800" y="3733801"/>
              <a:ext cx="14056" cy="304799"/>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3581400"/>
            <a:ext cx="5715000" cy="923330"/>
          </a:xfrm>
          <a:prstGeom prst="rect">
            <a:avLst/>
          </a:prstGeom>
          <a:noFill/>
        </p:spPr>
        <p:txBody>
          <a:bodyPr wrap="square" rtlCol="0">
            <a:spAutoFit/>
          </a:bodyPr>
          <a:lstStyle/>
          <a:p>
            <a:r>
              <a:rPr lang="en-US" dirty="0" smtClean="0"/>
              <a:t>[Requirements]: ….. Administrators are responsible for managing the list of </a:t>
            </a:r>
            <a:r>
              <a:rPr lang="en-US" b="1" dirty="0" smtClean="0"/>
              <a:t>Employers</a:t>
            </a:r>
            <a:r>
              <a:rPr lang="en-US" dirty="0" smtClean="0"/>
              <a:t>. Assume that all Employers have a unique </a:t>
            </a:r>
            <a:r>
              <a:rPr lang="en-US" b="1" dirty="0" smtClean="0"/>
              <a:t>Name</a:t>
            </a:r>
            <a:r>
              <a:rPr lang="en-US" dirty="0" smtClean="0"/>
              <a:t>.  </a:t>
            </a:r>
            <a:endParaRPr lang="en-US" dirty="0"/>
          </a:p>
        </p:txBody>
      </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457" name="Object 1"/>
          <p:cNvGraphicFramePr>
            <a:graphicFrameLocks noChangeAspect="1"/>
          </p:cNvGraphicFramePr>
          <p:nvPr/>
        </p:nvGraphicFramePr>
        <p:xfrm>
          <a:off x="152400" y="990600"/>
          <a:ext cx="3676650" cy="2466975"/>
        </p:xfrm>
        <a:graphic>
          <a:graphicData uri="http://schemas.openxmlformats.org/presentationml/2006/ole">
            <mc:AlternateContent xmlns:mc="http://schemas.openxmlformats.org/markup-compatibility/2006">
              <mc:Choice xmlns:v="urn:schemas-microsoft-com:vml" Requires="v">
                <p:oleObj spid="_x0000_s19462" r:id="rId3" imgW="5093010" imgH="3419295" progId="">
                  <p:embed/>
                </p:oleObj>
              </mc:Choice>
              <mc:Fallback>
                <p:oleObj r:id="rId3" imgW="5093010" imgH="3419295"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90600"/>
                        <a:ext cx="3676650" cy="2466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304800" y="4724400"/>
            <a:ext cx="6781800" cy="1200329"/>
          </a:xfrm>
          <a:prstGeom prst="rect">
            <a:avLst/>
          </a:prstGeom>
          <a:noFill/>
        </p:spPr>
        <p:txBody>
          <a:bodyPr wrap="square" rtlCol="0">
            <a:spAutoFit/>
          </a:bodyPr>
          <a:lstStyle/>
          <a:p>
            <a:r>
              <a:rPr lang="en-US" dirty="0" smtClean="0"/>
              <a:t>[Requirements]: ….. The </a:t>
            </a:r>
            <a:r>
              <a:rPr lang="en-US" b="1" dirty="0" smtClean="0"/>
              <a:t>Job Title</a:t>
            </a:r>
            <a:r>
              <a:rPr lang="en-US" dirty="0" smtClean="0"/>
              <a:t> field is not managed by the administrator and can be any value provided by the user.  A profile can contain multiple </a:t>
            </a:r>
            <a:r>
              <a:rPr lang="en-US" b="1" dirty="0" smtClean="0"/>
              <a:t>Employers</a:t>
            </a:r>
            <a:r>
              <a:rPr lang="en-US" dirty="0" smtClean="0"/>
              <a:t> and the same </a:t>
            </a:r>
            <a:r>
              <a:rPr lang="en-US" b="1" dirty="0" smtClean="0"/>
              <a:t>Employer</a:t>
            </a:r>
            <a:r>
              <a:rPr lang="en-US" dirty="0" smtClean="0"/>
              <a:t> may even appear multiple times as long as the </a:t>
            </a:r>
            <a:r>
              <a:rPr lang="en-US" b="1" dirty="0" smtClean="0"/>
              <a:t>Job Title</a:t>
            </a:r>
            <a:r>
              <a:rPr lang="en-US" dirty="0" smtClean="0"/>
              <a:t> is different in each case. </a:t>
            </a:r>
            <a:endParaRPr lang="en-US" dirty="0"/>
          </a:p>
        </p:txBody>
      </p:sp>
      <p:sp>
        <p:nvSpPr>
          <p:cNvPr id="12" name="Slide Number Placeholder 11"/>
          <p:cNvSpPr>
            <a:spLocks noGrp="1"/>
          </p:cNvSpPr>
          <p:nvPr>
            <p:ph type="sldNum" sz="quarter" idx="12"/>
          </p:nvPr>
        </p:nvSpPr>
        <p:spPr/>
        <p:txBody>
          <a:bodyPr/>
          <a:lstStyle/>
          <a:p>
            <a:fld id="{C262E101-C335-42F1-B61C-2CF6796493FD}" type="slidenum">
              <a:rPr lang="en-US" smtClean="0"/>
              <a:pPr/>
              <a:t>22</a:t>
            </a:fld>
            <a:endParaRPr lang="en-US"/>
          </a:p>
        </p:txBody>
      </p:sp>
      <p:grpSp>
        <p:nvGrpSpPr>
          <p:cNvPr id="45" name="Group 44"/>
          <p:cNvGrpSpPr/>
          <p:nvPr/>
        </p:nvGrpSpPr>
        <p:grpSpPr>
          <a:xfrm>
            <a:off x="3200400" y="457200"/>
            <a:ext cx="5334000" cy="2667000"/>
            <a:chOff x="3810000" y="3048001"/>
            <a:chExt cx="5334000" cy="2667000"/>
          </a:xfrm>
        </p:grpSpPr>
        <p:sp>
          <p:nvSpPr>
            <p:cNvPr id="16" name="Rectangle 12"/>
            <p:cNvSpPr>
              <a:spLocks noChangeArrowheads="1"/>
            </p:cNvSpPr>
            <p:nvPr/>
          </p:nvSpPr>
          <p:spPr bwMode="auto">
            <a:xfrm>
              <a:off x="7239001" y="4343400"/>
              <a:ext cx="301625" cy="33598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t>M</a:t>
              </a:r>
              <a:endParaRPr kumimoji="0" lang="en-US" sz="1600" b="1" i="0" u="none" strike="noStrike" cap="none" normalizeH="0" baseline="0" dirty="0" smtClean="0">
                <a:ln>
                  <a:noFill/>
                </a:ln>
                <a:solidFill>
                  <a:schemeClr val="tx1"/>
                </a:solidFill>
                <a:effectLst/>
              </a:endParaRPr>
            </a:p>
          </p:txBody>
        </p:sp>
        <p:sp>
          <p:nvSpPr>
            <p:cNvPr id="17" name="Rectangle 12"/>
            <p:cNvSpPr>
              <a:spLocks noChangeArrowheads="1"/>
            </p:cNvSpPr>
            <p:nvPr/>
          </p:nvSpPr>
          <p:spPr bwMode="auto">
            <a:xfrm>
              <a:off x="5181600" y="3505200"/>
              <a:ext cx="301625" cy="33598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N</a:t>
              </a:r>
            </a:p>
          </p:txBody>
        </p:sp>
        <p:sp>
          <p:nvSpPr>
            <p:cNvPr id="18" name="Rectangle 11"/>
            <p:cNvSpPr>
              <a:spLocks noChangeArrowheads="1"/>
            </p:cNvSpPr>
            <p:nvPr/>
          </p:nvSpPr>
          <p:spPr bwMode="auto">
            <a:xfrm>
              <a:off x="3810000" y="3048001"/>
              <a:ext cx="1219200" cy="304800"/>
            </a:xfrm>
            <a:prstGeom prst="rect">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chemeClr val="tx1"/>
                  </a:solidFill>
                  <a:effectLst/>
                </a:rPr>
                <a:t>RegularUser</a:t>
              </a:r>
              <a:endParaRPr kumimoji="0" lang="en-US" i="0" u="none" strike="noStrike" cap="none" normalizeH="0" baseline="0" dirty="0" smtClean="0">
                <a:ln>
                  <a:noFill/>
                </a:ln>
                <a:solidFill>
                  <a:schemeClr val="tx1"/>
                </a:solidFill>
                <a:effectLst/>
              </a:endParaRPr>
            </a:p>
          </p:txBody>
        </p:sp>
        <p:sp>
          <p:nvSpPr>
            <p:cNvPr id="21" name="Rectangle 11"/>
            <p:cNvSpPr>
              <a:spLocks noChangeArrowheads="1"/>
            </p:cNvSpPr>
            <p:nvPr/>
          </p:nvSpPr>
          <p:spPr bwMode="auto">
            <a:xfrm>
              <a:off x="6781800" y="4648201"/>
              <a:ext cx="1219200" cy="304800"/>
            </a:xfrm>
            <a:prstGeom prst="rect">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rPr>
                <a:t>Employer</a:t>
              </a:r>
            </a:p>
          </p:txBody>
        </p:sp>
        <p:sp>
          <p:nvSpPr>
            <p:cNvPr id="26" name="AutoShape 8"/>
            <p:cNvSpPr>
              <a:spLocks noChangeArrowheads="1"/>
            </p:cNvSpPr>
            <p:nvPr/>
          </p:nvSpPr>
          <p:spPr bwMode="auto">
            <a:xfrm>
              <a:off x="6934201" y="3657601"/>
              <a:ext cx="637712" cy="609600"/>
            </a:xfrm>
            <a:prstGeom prst="diamond">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endParaRPr>
            </a:p>
          </p:txBody>
        </p:sp>
        <p:grpSp>
          <p:nvGrpSpPr>
            <p:cNvPr id="27" name="Group 64"/>
            <p:cNvGrpSpPr/>
            <p:nvPr/>
          </p:nvGrpSpPr>
          <p:grpSpPr>
            <a:xfrm>
              <a:off x="8001000" y="4114800"/>
              <a:ext cx="1143000" cy="457200"/>
              <a:chOff x="990600" y="2971800"/>
              <a:chExt cx="1679575" cy="1049337"/>
            </a:xfrm>
            <a:solidFill>
              <a:schemeClr val="bg2"/>
            </a:solidFill>
          </p:grpSpPr>
          <p:sp>
            <p:nvSpPr>
              <p:cNvPr id="28" name="Oval 45"/>
              <p:cNvSpPr>
                <a:spLocks noChangeArrowheads="1"/>
              </p:cNvSpPr>
              <p:nvPr/>
            </p:nvSpPr>
            <p:spPr bwMode="auto">
              <a:xfrm>
                <a:off x="990600" y="2971800"/>
                <a:ext cx="1679575" cy="1049337"/>
              </a:xfrm>
              <a:prstGeom prst="ellipse">
                <a:avLst/>
              </a:prstGeom>
              <a:grpFill/>
              <a:ln w="12700">
                <a:solidFill>
                  <a:schemeClr val="tx1"/>
                </a:solidFill>
                <a:round/>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smtClean="0">
                  <a:ln>
                    <a:noFill/>
                  </a:ln>
                  <a:solidFill>
                    <a:schemeClr val="tx1"/>
                  </a:solidFill>
                  <a:effectLst/>
                </a:endParaRPr>
              </a:p>
            </p:txBody>
          </p:sp>
          <p:sp>
            <p:nvSpPr>
              <p:cNvPr id="29" name="Oval 14"/>
              <p:cNvSpPr>
                <a:spLocks noChangeArrowheads="1"/>
              </p:cNvSpPr>
              <p:nvPr/>
            </p:nvSpPr>
            <p:spPr bwMode="auto">
              <a:xfrm>
                <a:off x="1069975" y="3079750"/>
                <a:ext cx="1520825" cy="835025"/>
              </a:xfrm>
              <a:prstGeom prst="ellipse">
                <a:avLst/>
              </a:prstGeom>
              <a:grp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JobTitle</a:t>
                </a:r>
                <a:endParaRPr kumimoji="0" lang="en-US" sz="1200" b="1" i="0" u="none" strike="noStrike" cap="none" normalizeH="0" baseline="0" dirty="0" smtClean="0">
                  <a:ln>
                    <a:noFill/>
                  </a:ln>
                  <a:solidFill>
                    <a:schemeClr val="tx1"/>
                  </a:solidFill>
                  <a:effectLst/>
                </a:endParaRPr>
              </a:p>
            </p:txBody>
          </p:sp>
        </p:grpSp>
        <p:cxnSp>
          <p:nvCxnSpPr>
            <p:cNvPr id="33" name="Straight Connector 32"/>
            <p:cNvCxnSpPr>
              <a:endCxn id="26" idx="1"/>
            </p:cNvCxnSpPr>
            <p:nvPr/>
          </p:nvCxnSpPr>
          <p:spPr>
            <a:xfrm>
              <a:off x="4876800" y="3352800"/>
              <a:ext cx="2057401" cy="609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6" idx="2"/>
            </p:cNvCxnSpPr>
            <p:nvPr/>
          </p:nvCxnSpPr>
          <p:spPr>
            <a:xfrm>
              <a:off x="7253057" y="4267201"/>
              <a:ext cx="62144" cy="380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8" idx="2"/>
              <a:endCxn id="26" idx="3"/>
            </p:cNvCxnSpPr>
            <p:nvPr/>
          </p:nvCxnSpPr>
          <p:spPr>
            <a:xfrm flipH="1" flipV="1">
              <a:off x="7571913" y="3962401"/>
              <a:ext cx="429087" cy="380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14"/>
            <p:cNvSpPr>
              <a:spLocks noChangeArrowheads="1"/>
            </p:cNvSpPr>
            <p:nvPr/>
          </p:nvSpPr>
          <p:spPr bwMode="auto">
            <a:xfrm>
              <a:off x="7696200" y="5334001"/>
              <a:ext cx="10349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EmployerName</a:t>
              </a:r>
              <a:endParaRPr kumimoji="0" lang="en-US" sz="1200" b="1" i="0" u="none" strike="noStrike" cap="none" normalizeH="0" baseline="0" dirty="0" smtClean="0">
                <a:ln>
                  <a:noFill/>
                </a:ln>
                <a:solidFill>
                  <a:schemeClr val="tx1"/>
                </a:solidFill>
                <a:effectLst/>
              </a:endParaRPr>
            </a:p>
          </p:txBody>
        </p:sp>
        <p:cxnSp>
          <p:nvCxnSpPr>
            <p:cNvPr id="42" name="Straight Connector 41"/>
            <p:cNvCxnSpPr>
              <a:stCxn id="37" idx="2"/>
              <a:endCxn id="21" idx="2"/>
            </p:cNvCxnSpPr>
            <p:nvPr/>
          </p:nvCxnSpPr>
          <p:spPr>
            <a:xfrm flipH="1" flipV="1">
              <a:off x="7391400" y="4953001"/>
              <a:ext cx="304800" cy="571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579" name="Object 3"/>
          <p:cNvGraphicFramePr>
            <a:graphicFrameLocks noChangeAspect="1"/>
          </p:cNvGraphicFramePr>
          <p:nvPr/>
        </p:nvGraphicFramePr>
        <p:xfrm>
          <a:off x="4191000" y="152400"/>
          <a:ext cx="4371975" cy="2447925"/>
        </p:xfrm>
        <a:graphic>
          <a:graphicData uri="http://schemas.openxmlformats.org/presentationml/2006/ole">
            <mc:AlternateContent xmlns:mc="http://schemas.openxmlformats.org/markup-compatibility/2006">
              <mc:Choice xmlns:v="urn:schemas-microsoft-com:vml" Requires="v">
                <p:oleObj spid="_x0000_s24590" r:id="rId3" imgW="5873580" imgH="3290977" progId="">
                  <p:embed/>
                </p:oleObj>
              </mc:Choice>
              <mc:Fallback>
                <p:oleObj r:id="rId3" imgW="5873580" imgH="3290977"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52400"/>
                        <a:ext cx="4371975" cy="244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581" name="Object 5"/>
          <p:cNvGraphicFramePr>
            <a:graphicFrameLocks noChangeAspect="1"/>
          </p:cNvGraphicFramePr>
          <p:nvPr/>
        </p:nvGraphicFramePr>
        <p:xfrm>
          <a:off x="152400" y="152400"/>
          <a:ext cx="4229100" cy="3543300"/>
        </p:xfrm>
        <a:graphic>
          <a:graphicData uri="http://schemas.openxmlformats.org/presentationml/2006/ole">
            <mc:AlternateContent xmlns:mc="http://schemas.openxmlformats.org/markup-compatibility/2006">
              <mc:Choice xmlns:v="urn:schemas-microsoft-com:vml" Requires="v">
                <p:oleObj spid="_x0000_s24591" r:id="rId5" imgW="6680070" imgH="5603935" progId="">
                  <p:embed/>
                </p:oleObj>
              </mc:Choice>
              <mc:Fallback>
                <p:oleObj r:id="rId5" imgW="6680070" imgH="5603935"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52400"/>
                        <a:ext cx="4229100" cy="354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152400" y="3886200"/>
            <a:ext cx="4114800" cy="1200329"/>
          </a:xfrm>
          <a:prstGeom prst="rect">
            <a:avLst/>
          </a:prstGeom>
          <a:noFill/>
        </p:spPr>
        <p:txBody>
          <a:bodyPr wrap="square" rtlCol="0">
            <a:spAutoFit/>
          </a:bodyPr>
          <a:lstStyle/>
          <a:p>
            <a:r>
              <a:rPr lang="en-US" i="1" dirty="0" smtClean="0"/>
              <a:t>[Requirements]: ….. friendship is not always reciprocal ….. </a:t>
            </a:r>
            <a:r>
              <a:rPr lang="en-US" dirty="0" smtClean="0"/>
              <a:t>just because Emily is friends with Sarah, this does not imply that Sarah is friends with Emily.  ….. </a:t>
            </a:r>
          </a:p>
        </p:txBody>
      </p:sp>
      <p:sp>
        <p:nvSpPr>
          <p:cNvPr id="17" name="TextBox 16"/>
          <p:cNvSpPr txBox="1"/>
          <p:nvPr/>
        </p:nvSpPr>
        <p:spPr>
          <a:xfrm>
            <a:off x="304800" y="5562600"/>
            <a:ext cx="3810000" cy="923330"/>
          </a:xfrm>
          <a:prstGeom prst="rect">
            <a:avLst/>
          </a:prstGeom>
          <a:noFill/>
        </p:spPr>
        <p:txBody>
          <a:bodyPr wrap="square" rtlCol="0">
            <a:spAutoFit/>
          </a:bodyPr>
          <a:lstStyle/>
          <a:p>
            <a:r>
              <a:rPr lang="en-US" dirty="0" smtClean="0"/>
              <a:t>….. the </a:t>
            </a:r>
            <a:r>
              <a:rPr lang="en-US" b="1" dirty="0" err="1" smtClean="0"/>
              <a:t>DateConnected</a:t>
            </a:r>
            <a:r>
              <a:rPr lang="en-US" dirty="0" smtClean="0"/>
              <a:t> field is set when the friend request is accepted, </a:t>
            </a:r>
            <a:r>
              <a:rPr lang="en-US" i="1" dirty="0" smtClean="0"/>
              <a:t>not</a:t>
            </a:r>
            <a:r>
              <a:rPr lang="en-US" dirty="0" smtClean="0"/>
              <a:t> when the request is originally sent.</a:t>
            </a:r>
          </a:p>
        </p:txBody>
      </p:sp>
      <p:sp>
        <p:nvSpPr>
          <p:cNvPr id="18" name="Slide Number Placeholder 17"/>
          <p:cNvSpPr>
            <a:spLocks noGrp="1"/>
          </p:cNvSpPr>
          <p:nvPr>
            <p:ph type="sldNum" sz="quarter" idx="12"/>
          </p:nvPr>
        </p:nvSpPr>
        <p:spPr/>
        <p:txBody>
          <a:bodyPr/>
          <a:lstStyle/>
          <a:p>
            <a:fld id="{C262E101-C335-42F1-B61C-2CF6796493FD}" type="slidenum">
              <a:rPr lang="en-US" smtClean="0"/>
              <a:pPr/>
              <a:t>23</a:t>
            </a:fld>
            <a:endParaRPr lang="en-US" dirty="0"/>
          </a:p>
        </p:txBody>
      </p:sp>
      <p:grpSp>
        <p:nvGrpSpPr>
          <p:cNvPr id="62" name="Group 61"/>
          <p:cNvGrpSpPr/>
          <p:nvPr/>
        </p:nvGrpSpPr>
        <p:grpSpPr>
          <a:xfrm>
            <a:off x="4800600" y="2895600"/>
            <a:ext cx="3886200" cy="3428999"/>
            <a:chOff x="4343400" y="2743200"/>
            <a:chExt cx="3886200" cy="3428999"/>
          </a:xfrm>
        </p:grpSpPr>
        <p:sp>
          <p:nvSpPr>
            <p:cNvPr id="23" name="Rectangle 11"/>
            <p:cNvSpPr>
              <a:spLocks noChangeArrowheads="1"/>
            </p:cNvSpPr>
            <p:nvPr/>
          </p:nvSpPr>
          <p:spPr bwMode="auto">
            <a:xfrm>
              <a:off x="7010400" y="2743200"/>
              <a:ext cx="1219200" cy="304800"/>
            </a:xfrm>
            <a:prstGeom prst="rect">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chemeClr val="tx1"/>
                  </a:solidFill>
                  <a:effectLst/>
                </a:rPr>
                <a:t>RegularUser</a:t>
              </a:r>
              <a:endParaRPr kumimoji="0" lang="en-US" i="0" u="none" strike="noStrike" cap="none" normalizeH="0" baseline="0" dirty="0" smtClean="0">
                <a:ln>
                  <a:noFill/>
                </a:ln>
                <a:solidFill>
                  <a:schemeClr val="tx1"/>
                </a:solidFill>
                <a:effectLst/>
              </a:endParaRPr>
            </a:p>
          </p:txBody>
        </p:sp>
        <p:grpSp>
          <p:nvGrpSpPr>
            <p:cNvPr id="32" name="Group 145"/>
            <p:cNvGrpSpPr/>
            <p:nvPr/>
          </p:nvGrpSpPr>
          <p:grpSpPr>
            <a:xfrm>
              <a:off x="5562600" y="5562599"/>
              <a:ext cx="1219200" cy="381000"/>
              <a:chOff x="838200" y="4267200"/>
              <a:chExt cx="1905000" cy="819150"/>
            </a:xfrm>
            <a:solidFill>
              <a:schemeClr val="bg2"/>
            </a:solidFill>
          </p:grpSpPr>
          <p:sp>
            <p:nvSpPr>
              <p:cNvPr id="33" name="Rectangle 1089"/>
              <p:cNvSpPr>
                <a:spLocks noChangeArrowheads="1"/>
              </p:cNvSpPr>
              <p:nvPr/>
            </p:nvSpPr>
            <p:spPr bwMode="auto">
              <a:xfrm>
                <a:off x="838200" y="4267200"/>
                <a:ext cx="1905000" cy="819150"/>
              </a:xfrm>
              <a:prstGeom prst="rect">
                <a:avLst/>
              </a:prstGeom>
              <a:grp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smtClean="0">
                  <a:ln>
                    <a:noFill/>
                  </a:ln>
                  <a:solidFill>
                    <a:schemeClr val="tx1"/>
                  </a:solidFill>
                  <a:effectLst/>
                </a:endParaRPr>
              </a:p>
            </p:txBody>
          </p:sp>
          <p:sp>
            <p:nvSpPr>
              <p:cNvPr id="34" name="Rectangle 1078"/>
              <p:cNvSpPr>
                <a:spLocks noChangeArrowheads="1"/>
              </p:cNvSpPr>
              <p:nvPr/>
            </p:nvSpPr>
            <p:spPr bwMode="auto">
              <a:xfrm>
                <a:off x="914400" y="4343400"/>
                <a:ext cx="1749425" cy="682625"/>
              </a:xfrm>
              <a:prstGeom prst="rect">
                <a:avLst/>
              </a:prstGeom>
              <a:grp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rPr>
                  <a:t>Friendship</a:t>
                </a:r>
              </a:p>
            </p:txBody>
          </p:sp>
        </p:grpSp>
        <p:cxnSp>
          <p:nvCxnSpPr>
            <p:cNvPr id="35" name="Straight Connector 34"/>
            <p:cNvCxnSpPr>
              <a:stCxn id="47" idx="2"/>
              <a:endCxn id="33" idx="0"/>
            </p:cNvCxnSpPr>
            <p:nvPr/>
          </p:nvCxnSpPr>
          <p:spPr>
            <a:xfrm>
              <a:off x="5791200" y="4660899"/>
              <a:ext cx="381000" cy="90170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4" idx="2"/>
            </p:cNvCxnSpPr>
            <p:nvPr/>
          </p:nvCxnSpPr>
          <p:spPr>
            <a:xfrm>
              <a:off x="6477000" y="5041899"/>
              <a:ext cx="0" cy="52070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3" idx="2"/>
              <a:endCxn id="44" idx="0"/>
            </p:cNvCxnSpPr>
            <p:nvPr/>
          </p:nvCxnSpPr>
          <p:spPr>
            <a:xfrm flipH="1">
              <a:off x="6477000" y="3048000"/>
              <a:ext cx="1143000" cy="1295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3" idx="1"/>
              <a:endCxn id="47" idx="0"/>
            </p:cNvCxnSpPr>
            <p:nvPr/>
          </p:nvCxnSpPr>
          <p:spPr>
            <a:xfrm flipH="1">
              <a:off x="5791200" y="2895600"/>
              <a:ext cx="1219200" cy="10667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12"/>
            <p:cNvSpPr>
              <a:spLocks noChangeArrowheads="1"/>
            </p:cNvSpPr>
            <p:nvPr/>
          </p:nvSpPr>
          <p:spPr bwMode="auto">
            <a:xfrm>
              <a:off x="6096000" y="3581399"/>
              <a:ext cx="301625" cy="33598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1</a:t>
              </a:r>
            </a:p>
          </p:txBody>
        </p:sp>
        <p:sp>
          <p:nvSpPr>
            <p:cNvPr id="40" name="Rectangle 12"/>
            <p:cNvSpPr>
              <a:spLocks noChangeArrowheads="1"/>
            </p:cNvSpPr>
            <p:nvPr/>
          </p:nvSpPr>
          <p:spPr bwMode="auto">
            <a:xfrm>
              <a:off x="6400800" y="5181599"/>
              <a:ext cx="301625" cy="33598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N</a:t>
              </a:r>
            </a:p>
          </p:txBody>
        </p:sp>
        <p:sp>
          <p:nvSpPr>
            <p:cNvPr id="41" name="Rectangle 12"/>
            <p:cNvSpPr>
              <a:spLocks noChangeArrowheads="1"/>
            </p:cNvSpPr>
            <p:nvPr/>
          </p:nvSpPr>
          <p:spPr bwMode="auto">
            <a:xfrm>
              <a:off x="5715000" y="5105399"/>
              <a:ext cx="301625" cy="33598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N</a:t>
              </a:r>
            </a:p>
          </p:txBody>
        </p:sp>
        <p:sp>
          <p:nvSpPr>
            <p:cNvPr id="42" name="Rectangle 12"/>
            <p:cNvSpPr>
              <a:spLocks noChangeArrowheads="1"/>
            </p:cNvSpPr>
            <p:nvPr/>
          </p:nvSpPr>
          <p:spPr bwMode="auto">
            <a:xfrm>
              <a:off x="6629400" y="3581399"/>
              <a:ext cx="301625" cy="33598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1</a:t>
              </a:r>
            </a:p>
          </p:txBody>
        </p:sp>
        <p:grpSp>
          <p:nvGrpSpPr>
            <p:cNvPr id="43" name="Group 122"/>
            <p:cNvGrpSpPr/>
            <p:nvPr/>
          </p:nvGrpSpPr>
          <p:grpSpPr>
            <a:xfrm>
              <a:off x="6096000" y="4343399"/>
              <a:ext cx="762000" cy="698500"/>
              <a:chOff x="685800" y="2819400"/>
              <a:chExt cx="914400" cy="838200"/>
            </a:xfrm>
            <a:solidFill>
              <a:schemeClr val="bg2"/>
            </a:solidFill>
          </p:grpSpPr>
          <p:sp>
            <p:nvSpPr>
              <p:cNvPr id="44" name="AutoShape 8"/>
              <p:cNvSpPr>
                <a:spLocks noChangeArrowheads="1"/>
              </p:cNvSpPr>
              <p:nvPr/>
            </p:nvSpPr>
            <p:spPr bwMode="auto">
              <a:xfrm>
                <a:off x="685800" y="2819400"/>
                <a:ext cx="914400" cy="838200"/>
              </a:xfrm>
              <a:prstGeom prst="diamond">
                <a:avLst/>
              </a:prstGeom>
              <a:grp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endParaRPr>
              </a:p>
            </p:txBody>
          </p:sp>
          <p:sp>
            <p:nvSpPr>
              <p:cNvPr id="45" name="AutoShape 8"/>
              <p:cNvSpPr>
                <a:spLocks noChangeArrowheads="1"/>
              </p:cNvSpPr>
              <p:nvPr/>
            </p:nvSpPr>
            <p:spPr bwMode="auto">
              <a:xfrm>
                <a:off x="762000" y="2885619"/>
                <a:ext cx="762000" cy="695782"/>
              </a:xfrm>
              <a:prstGeom prst="diamond">
                <a:avLst/>
              </a:prstGeom>
              <a:grp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endParaRPr>
              </a:p>
            </p:txBody>
          </p:sp>
        </p:grpSp>
        <p:grpSp>
          <p:nvGrpSpPr>
            <p:cNvPr id="46" name="Group 126"/>
            <p:cNvGrpSpPr/>
            <p:nvPr/>
          </p:nvGrpSpPr>
          <p:grpSpPr>
            <a:xfrm>
              <a:off x="5410200" y="3962399"/>
              <a:ext cx="762000" cy="698500"/>
              <a:chOff x="685800" y="2819400"/>
              <a:chExt cx="914400" cy="838200"/>
            </a:xfrm>
            <a:solidFill>
              <a:schemeClr val="bg2"/>
            </a:solidFill>
          </p:grpSpPr>
          <p:sp>
            <p:nvSpPr>
              <p:cNvPr id="47" name="AutoShape 8"/>
              <p:cNvSpPr>
                <a:spLocks noChangeArrowheads="1"/>
              </p:cNvSpPr>
              <p:nvPr/>
            </p:nvSpPr>
            <p:spPr bwMode="auto">
              <a:xfrm>
                <a:off x="685800" y="2819400"/>
                <a:ext cx="914400" cy="838200"/>
              </a:xfrm>
              <a:prstGeom prst="diamond">
                <a:avLst/>
              </a:prstGeom>
              <a:grp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endParaRPr>
              </a:p>
            </p:txBody>
          </p:sp>
          <p:sp>
            <p:nvSpPr>
              <p:cNvPr id="48" name="AutoShape 8"/>
              <p:cNvSpPr>
                <a:spLocks noChangeArrowheads="1"/>
              </p:cNvSpPr>
              <p:nvPr/>
            </p:nvSpPr>
            <p:spPr bwMode="auto">
              <a:xfrm>
                <a:off x="762000" y="2885619"/>
                <a:ext cx="762000" cy="695782"/>
              </a:xfrm>
              <a:prstGeom prst="diamond">
                <a:avLst/>
              </a:prstGeom>
              <a:grp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endParaRPr>
              </a:p>
            </p:txBody>
          </p:sp>
        </p:grpSp>
        <p:sp>
          <p:nvSpPr>
            <p:cNvPr id="55" name="Oval 14"/>
            <p:cNvSpPr>
              <a:spLocks noChangeArrowheads="1"/>
            </p:cNvSpPr>
            <p:nvPr/>
          </p:nvSpPr>
          <p:spPr bwMode="auto">
            <a:xfrm>
              <a:off x="4343400" y="5333999"/>
              <a:ext cx="9587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t>Relationship</a:t>
              </a:r>
              <a:endParaRPr kumimoji="0" lang="en-US" sz="1200" b="1" i="0" u="none" strike="noStrike" cap="none" normalizeH="0" baseline="0" dirty="0" smtClean="0">
                <a:ln>
                  <a:noFill/>
                </a:ln>
                <a:solidFill>
                  <a:schemeClr val="tx1"/>
                </a:solidFill>
                <a:effectLst/>
              </a:endParaRPr>
            </a:p>
          </p:txBody>
        </p:sp>
        <p:sp>
          <p:nvSpPr>
            <p:cNvPr id="56" name="Oval 14"/>
            <p:cNvSpPr>
              <a:spLocks noChangeArrowheads="1"/>
            </p:cNvSpPr>
            <p:nvPr/>
          </p:nvSpPr>
          <p:spPr bwMode="auto">
            <a:xfrm>
              <a:off x="4343400" y="5791199"/>
              <a:ext cx="9587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DateConnected</a:t>
              </a:r>
              <a:endParaRPr kumimoji="0" lang="en-US" sz="1200" b="1" i="0" u="none" strike="noStrike" cap="none" normalizeH="0" baseline="0" dirty="0" smtClean="0">
                <a:ln>
                  <a:noFill/>
                </a:ln>
                <a:solidFill>
                  <a:schemeClr val="tx1"/>
                </a:solidFill>
                <a:effectLst/>
              </a:endParaRPr>
            </a:p>
          </p:txBody>
        </p:sp>
        <p:cxnSp>
          <p:nvCxnSpPr>
            <p:cNvPr id="57" name="Straight Connector 56"/>
            <p:cNvCxnSpPr>
              <a:stCxn id="55" idx="6"/>
              <a:endCxn id="33" idx="1"/>
            </p:cNvCxnSpPr>
            <p:nvPr/>
          </p:nvCxnSpPr>
          <p:spPr>
            <a:xfrm>
              <a:off x="5302166" y="5524499"/>
              <a:ext cx="260434"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6" idx="6"/>
              <a:endCxn id="33" idx="1"/>
            </p:cNvCxnSpPr>
            <p:nvPr/>
          </p:nvCxnSpPr>
          <p:spPr>
            <a:xfrm flipV="1">
              <a:off x="5302166" y="5753099"/>
              <a:ext cx="260434"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019800" y="4495799"/>
              <a:ext cx="1143000" cy="381000"/>
            </a:xfrm>
            <a:prstGeom prst="rect">
              <a:avLst/>
            </a:prstGeom>
            <a:noFill/>
          </p:spPr>
          <p:txBody>
            <a:bodyPr wrap="square" rtlCol="0">
              <a:spAutoFit/>
            </a:bodyPr>
            <a:lstStyle/>
            <a:p>
              <a:r>
                <a:rPr lang="en-US" dirty="0" smtClean="0"/>
                <a:t>request</a:t>
              </a:r>
              <a:endParaRPr lang="en-US" dirty="0"/>
            </a:p>
          </p:txBody>
        </p:sp>
        <p:sp>
          <p:nvSpPr>
            <p:cNvPr id="60" name="TextBox 59"/>
            <p:cNvSpPr txBox="1"/>
            <p:nvPr/>
          </p:nvSpPr>
          <p:spPr>
            <a:xfrm>
              <a:off x="5410200" y="4114799"/>
              <a:ext cx="1143000" cy="381000"/>
            </a:xfrm>
            <a:prstGeom prst="rect">
              <a:avLst/>
            </a:prstGeom>
            <a:noFill/>
          </p:spPr>
          <p:txBody>
            <a:bodyPr wrap="square" rtlCol="0">
              <a:spAutoFit/>
            </a:bodyPr>
            <a:lstStyle/>
            <a:p>
              <a:r>
                <a:rPr lang="en-US" dirty="0" smtClean="0"/>
                <a:t>accept</a:t>
              </a:r>
              <a:endParaRPr lang="en-US" dirty="0"/>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 name="Group 130"/>
          <p:cNvGrpSpPr/>
          <p:nvPr/>
        </p:nvGrpSpPr>
        <p:grpSpPr>
          <a:xfrm>
            <a:off x="990600" y="1219200"/>
            <a:ext cx="8001000" cy="5334001"/>
            <a:chOff x="990600" y="1219200"/>
            <a:chExt cx="8001000" cy="5334001"/>
          </a:xfrm>
        </p:grpSpPr>
        <p:sp>
          <p:nvSpPr>
            <p:cNvPr id="50" name="Rectangle 12"/>
            <p:cNvSpPr>
              <a:spLocks noChangeArrowheads="1"/>
            </p:cNvSpPr>
            <p:nvPr/>
          </p:nvSpPr>
          <p:spPr bwMode="auto">
            <a:xfrm>
              <a:off x="4267200" y="5867400"/>
              <a:ext cx="301625" cy="33598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t>M</a:t>
              </a:r>
              <a:endParaRPr kumimoji="0" lang="en-US" sz="1600" b="1" i="0" u="none" strike="noStrike" cap="none" normalizeH="0" baseline="0" dirty="0" smtClean="0">
                <a:ln>
                  <a:noFill/>
                </a:ln>
                <a:solidFill>
                  <a:schemeClr val="tx1"/>
                </a:solidFill>
                <a:effectLst/>
              </a:endParaRPr>
            </a:p>
          </p:txBody>
        </p:sp>
        <p:sp>
          <p:nvSpPr>
            <p:cNvPr id="45" name="Rectangle 12"/>
            <p:cNvSpPr>
              <a:spLocks noChangeArrowheads="1"/>
            </p:cNvSpPr>
            <p:nvPr/>
          </p:nvSpPr>
          <p:spPr bwMode="auto">
            <a:xfrm>
              <a:off x="4191001" y="4267200"/>
              <a:ext cx="301625" cy="33598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t>M</a:t>
              </a:r>
              <a:endParaRPr kumimoji="0" lang="en-US" sz="1600" b="1" i="0" u="none" strike="noStrike" cap="none" normalizeH="0" baseline="0" dirty="0" smtClean="0">
                <a:ln>
                  <a:noFill/>
                </a:ln>
                <a:solidFill>
                  <a:schemeClr val="tx1"/>
                </a:solidFill>
                <a:effectLst/>
              </a:endParaRPr>
            </a:p>
          </p:txBody>
        </p:sp>
        <p:sp>
          <p:nvSpPr>
            <p:cNvPr id="46" name="Rectangle 12"/>
            <p:cNvSpPr>
              <a:spLocks noChangeArrowheads="1"/>
            </p:cNvSpPr>
            <p:nvPr/>
          </p:nvSpPr>
          <p:spPr bwMode="auto">
            <a:xfrm>
              <a:off x="4191001" y="3276600"/>
              <a:ext cx="301625" cy="33598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N</a:t>
              </a:r>
            </a:p>
          </p:txBody>
        </p:sp>
        <p:sp>
          <p:nvSpPr>
            <p:cNvPr id="51" name="Rectangle 12"/>
            <p:cNvSpPr>
              <a:spLocks noChangeArrowheads="1"/>
            </p:cNvSpPr>
            <p:nvPr/>
          </p:nvSpPr>
          <p:spPr bwMode="auto">
            <a:xfrm>
              <a:off x="4267200" y="4876800"/>
              <a:ext cx="301625" cy="33598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N</a:t>
              </a:r>
            </a:p>
          </p:txBody>
        </p:sp>
        <p:sp>
          <p:nvSpPr>
            <p:cNvPr id="57" name="Rectangle 12"/>
            <p:cNvSpPr>
              <a:spLocks noChangeArrowheads="1"/>
            </p:cNvSpPr>
            <p:nvPr/>
          </p:nvSpPr>
          <p:spPr bwMode="auto">
            <a:xfrm>
              <a:off x="7086601" y="4267200"/>
              <a:ext cx="301625" cy="33598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t>M</a:t>
              </a:r>
              <a:endParaRPr kumimoji="0" lang="en-US" sz="1600" b="1" i="0" u="none" strike="noStrike" cap="none" normalizeH="0" baseline="0" dirty="0" smtClean="0">
                <a:ln>
                  <a:noFill/>
                </a:ln>
                <a:solidFill>
                  <a:schemeClr val="tx1"/>
                </a:solidFill>
                <a:effectLst/>
              </a:endParaRPr>
            </a:p>
          </p:txBody>
        </p:sp>
        <p:sp>
          <p:nvSpPr>
            <p:cNvPr id="58" name="Rectangle 12"/>
            <p:cNvSpPr>
              <a:spLocks noChangeArrowheads="1"/>
            </p:cNvSpPr>
            <p:nvPr/>
          </p:nvSpPr>
          <p:spPr bwMode="auto">
            <a:xfrm>
              <a:off x="5029200" y="3429000"/>
              <a:ext cx="301625" cy="33598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N</a:t>
              </a:r>
            </a:p>
          </p:txBody>
        </p:sp>
        <p:sp>
          <p:nvSpPr>
            <p:cNvPr id="3" name="Rectangle 11"/>
            <p:cNvSpPr>
              <a:spLocks noChangeArrowheads="1"/>
            </p:cNvSpPr>
            <p:nvPr/>
          </p:nvSpPr>
          <p:spPr bwMode="auto">
            <a:xfrm>
              <a:off x="3657600" y="2971801"/>
              <a:ext cx="1219200" cy="304800"/>
            </a:xfrm>
            <a:prstGeom prst="rect">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chemeClr val="tx1"/>
                  </a:solidFill>
                  <a:effectLst/>
                </a:rPr>
                <a:t>RegularUser</a:t>
              </a:r>
              <a:endParaRPr kumimoji="0" lang="en-US" i="0" u="none" strike="noStrike" cap="none" normalizeH="0" baseline="0" dirty="0" smtClean="0">
                <a:ln>
                  <a:noFill/>
                </a:ln>
                <a:solidFill>
                  <a:schemeClr val="tx1"/>
                </a:solidFill>
                <a:effectLst/>
              </a:endParaRPr>
            </a:p>
          </p:txBody>
        </p:sp>
        <p:sp>
          <p:nvSpPr>
            <p:cNvPr id="4" name="Rectangle 11"/>
            <p:cNvSpPr>
              <a:spLocks noChangeArrowheads="1"/>
            </p:cNvSpPr>
            <p:nvPr/>
          </p:nvSpPr>
          <p:spPr bwMode="auto">
            <a:xfrm>
              <a:off x="4572000" y="1828801"/>
              <a:ext cx="1295400" cy="304800"/>
            </a:xfrm>
            <a:prstGeom prst="rect">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rPr>
                <a:t>User</a:t>
              </a:r>
            </a:p>
          </p:txBody>
        </p:sp>
        <p:sp>
          <p:nvSpPr>
            <p:cNvPr id="5" name="Rectangle 11"/>
            <p:cNvSpPr>
              <a:spLocks noChangeArrowheads="1"/>
            </p:cNvSpPr>
            <p:nvPr/>
          </p:nvSpPr>
          <p:spPr bwMode="auto">
            <a:xfrm>
              <a:off x="5638800" y="2971801"/>
              <a:ext cx="1219200" cy="304800"/>
            </a:xfrm>
            <a:prstGeom prst="rect">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chemeClr val="tx1"/>
                  </a:solidFill>
                  <a:effectLst/>
                </a:rPr>
                <a:t>AdminUser</a:t>
              </a:r>
              <a:endParaRPr kumimoji="0" lang="en-US" i="0" u="none" strike="noStrike" cap="none" normalizeH="0" baseline="0" dirty="0" smtClean="0">
                <a:ln>
                  <a:noFill/>
                </a:ln>
                <a:solidFill>
                  <a:schemeClr val="tx1"/>
                </a:solidFill>
                <a:effectLst/>
              </a:endParaRPr>
            </a:p>
          </p:txBody>
        </p:sp>
        <p:sp>
          <p:nvSpPr>
            <p:cNvPr id="6" name="Rectangle 11"/>
            <p:cNvSpPr>
              <a:spLocks noChangeArrowheads="1"/>
            </p:cNvSpPr>
            <p:nvPr/>
          </p:nvSpPr>
          <p:spPr bwMode="auto">
            <a:xfrm>
              <a:off x="3657600" y="4572001"/>
              <a:ext cx="1219200" cy="304800"/>
            </a:xfrm>
            <a:prstGeom prst="rect">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rPr>
                <a:t>School</a:t>
              </a:r>
            </a:p>
          </p:txBody>
        </p:sp>
        <p:sp>
          <p:nvSpPr>
            <p:cNvPr id="8" name="Rectangle 11"/>
            <p:cNvSpPr>
              <a:spLocks noChangeArrowheads="1"/>
            </p:cNvSpPr>
            <p:nvPr/>
          </p:nvSpPr>
          <p:spPr bwMode="auto">
            <a:xfrm>
              <a:off x="6629400" y="4572001"/>
              <a:ext cx="1219200" cy="304800"/>
            </a:xfrm>
            <a:prstGeom prst="rect">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rPr>
                <a:t>Employer</a:t>
              </a:r>
            </a:p>
          </p:txBody>
        </p:sp>
        <p:sp>
          <p:nvSpPr>
            <p:cNvPr id="9" name="Oval 9"/>
            <p:cNvSpPr>
              <a:spLocks noChangeArrowheads="1"/>
            </p:cNvSpPr>
            <p:nvPr/>
          </p:nvSpPr>
          <p:spPr bwMode="auto">
            <a:xfrm>
              <a:off x="5105401" y="2438400"/>
              <a:ext cx="225425" cy="225425"/>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d</a:t>
              </a:r>
            </a:p>
          </p:txBody>
        </p:sp>
        <p:cxnSp>
          <p:nvCxnSpPr>
            <p:cNvPr id="16" name="Straight Connector 15"/>
            <p:cNvCxnSpPr>
              <a:stCxn id="4" idx="2"/>
              <a:endCxn id="9" idx="0"/>
            </p:cNvCxnSpPr>
            <p:nvPr/>
          </p:nvCxnSpPr>
          <p:spPr>
            <a:xfrm flipH="1">
              <a:off x="5218114" y="2133601"/>
              <a:ext cx="1586" cy="304799"/>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3"/>
              <a:endCxn id="3" idx="0"/>
            </p:cNvCxnSpPr>
            <p:nvPr/>
          </p:nvCxnSpPr>
          <p:spPr>
            <a:xfrm flipH="1">
              <a:off x="4267200" y="2630812"/>
              <a:ext cx="871214" cy="340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0"/>
              <a:endCxn id="9" idx="5"/>
            </p:cNvCxnSpPr>
            <p:nvPr/>
          </p:nvCxnSpPr>
          <p:spPr>
            <a:xfrm flipH="1" flipV="1">
              <a:off x="5297813" y="2630812"/>
              <a:ext cx="950587" cy="340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2157640">
              <a:off x="5466268" y="2594721"/>
              <a:ext cx="349776" cy="369332"/>
            </a:xfrm>
            <a:prstGeom prst="rect">
              <a:avLst/>
            </a:prstGeom>
            <a:noFill/>
          </p:spPr>
          <p:txBody>
            <a:bodyPr wrap="square" rtlCol="0">
              <a:spAutoFit/>
            </a:bodyPr>
            <a:lstStyle/>
            <a:p>
              <a:r>
                <a:rPr lang="en-US" dirty="0" smtClean="0">
                  <a:latin typeface="Symbol" pitchFamily="18" charset="2"/>
                </a:rPr>
                <a:t>Ì</a:t>
              </a:r>
              <a:endParaRPr lang="en-US" dirty="0">
                <a:latin typeface="Symbol" pitchFamily="18" charset="2"/>
              </a:endParaRPr>
            </a:p>
          </p:txBody>
        </p:sp>
        <p:sp>
          <p:nvSpPr>
            <p:cNvPr id="29" name="TextBox 28"/>
            <p:cNvSpPr txBox="1"/>
            <p:nvPr/>
          </p:nvSpPr>
          <p:spPr>
            <a:xfrm rot="20405378">
              <a:off x="4619076" y="2548323"/>
              <a:ext cx="349776" cy="369332"/>
            </a:xfrm>
            <a:prstGeom prst="rect">
              <a:avLst/>
            </a:prstGeom>
            <a:noFill/>
          </p:spPr>
          <p:txBody>
            <a:bodyPr wrap="square" rtlCol="0">
              <a:spAutoFit/>
            </a:bodyPr>
            <a:lstStyle/>
            <a:p>
              <a:r>
                <a:rPr lang="en-US" dirty="0" smtClean="0">
                  <a:latin typeface="Symbol" pitchFamily="18" charset="2"/>
                </a:rPr>
                <a:t>Ì</a:t>
              </a:r>
              <a:endParaRPr lang="en-US" dirty="0">
                <a:latin typeface="Symbol" pitchFamily="18" charset="2"/>
              </a:endParaRPr>
            </a:p>
          </p:txBody>
        </p:sp>
        <p:sp>
          <p:nvSpPr>
            <p:cNvPr id="30" name="Rectangle 11"/>
            <p:cNvSpPr>
              <a:spLocks noChangeArrowheads="1"/>
            </p:cNvSpPr>
            <p:nvPr/>
          </p:nvSpPr>
          <p:spPr bwMode="auto">
            <a:xfrm>
              <a:off x="3657600" y="6172201"/>
              <a:ext cx="1219200" cy="304800"/>
            </a:xfrm>
            <a:prstGeom prst="rect">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chemeClr val="tx1"/>
                  </a:solidFill>
                  <a:effectLst/>
                </a:rPr>
                <a:t>SchoolType</a:t>
              </a:r>
              <a:endParaRPr kumimoji="0" lang="en-US" i="0" u="none" strike="noStrike" cap="none" normalizeH="0" baseline="0" dirty="0" smtClean="0">
                <a:ln>
                  <a:noFill/>
                </a:ln>
                <a:solidFill>
                  <a:schemeClr val="tx1"/>
                </a:solidFill>
                <a:effectLst/>
              </a:endParaRPr>
            </a:p>
          </p:txBody>
        </p:sp>
        <p:sp>
          <p:nvSpPr>
            <p:cNvPr id="33" name="AutoShape 8"/>
            <p:cNvSpPr>
              <a:spLocks noChangeArrowheads="1"/>
            </p:cNvSpPr>
            <p:nvPr/>
          </p:nvSpPr>
          <p:spPr bwMode="auto">
            <a:xfrm>
              <a:off x="3886201" y="3581401"/>
              <a:ext cx="609599" cy="582726"/>
            </a:xfrm>
            <a:prstGeom prst="diamond">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endParaRPr>
            </a:p>
          </p:txBody>
        </p:sp>
        <p:cxnSp>
          <p:nvCxnSpPr>
            <p:cNvPr id="35" name="Straight Connector 34"/>
            <p:cNvCxnSpPr>
              <a:stCxn id="3" idx="2"/>
              <a:endCxn id="33" idx="0"/>
            </p:cNvCxnSpPr>
            <p:nvPr/>
          </p:nvCxnSpPr>
          <p:spPr>
            <a:xfrm flipH="1">
              <a:off x="4191001" y="3276601"/>
              <a:ext cx="76199"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2"/>
              <a:endCxn id="6" idx="0"/>
            </p:cNvCxnSpPr>
            <p:nvPr/>
          </p:nvCxnSpPr>
          <p:spPr>
            <a:xfrm>
              <a:off x="4191001" y="4164127"/>
              <a:ext cx="76199" cy="407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AutoShape 8"/>
            <p:cNvSpPr>
              <a:spLocks noChangeArrowheads="1"/>
            </p:cNvSpPr>
            <p:nvPr/>
          </p:nvSpPr>
          <p:spPr bwMode="auto">
            <a:xfrm>
              <a:off x="3962400" y="5181600"/>
              <a:ext cx="637712" cy="609600"/>
            </a:xfrm>
            <a:prstGeom prst="diamond">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endParaRPr>
            </a:p>
          </p:txBody>
        </p:sp>
        <p:cxnSp>
          <p:nvCxnSpPr>
            <p:cNvPr id="49" name="Straight Connector 48"/>
            <p:cNvCxnSpPr>
              <a:stCxn id="47" idx="2"/>
            </p:cNvCxnSpPr>
            <p:nvPr/>
          </p:nvCxnSpPr>
          <p:spPr>
            <a:xfrm>
              <a:off x="4281256" y="5791200"/>
              <a:ext cx="62144" cy="380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AutoShape 8"/>
            <p:cNvSpPr>
              <a:spLocks noChangeArrowheads="1"/>
            </p:cNvSpPr>
            <p:nvPr/>
          </p:nvSpPr>
          <p:spPr bwMode="auto">
            <a:xfrm>
              <a:off x="6781801" y="3581401"/>
              <a:ext cx="637712" cy="609600"/>
            </a:xfrm>
            <a:prstGeom prst="diamond">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endParaRPr>
            </a:p>
          </p:txBody>
        </p:sp>
        <p:grpSp>
          <p:nvGrpSpPr>
            <p:cNvPr id="65" name="Group 64"/>
            <p:cNvGrpSpPr/>
            <p:nvPr/>
          </p:nvGrpSpPr>
          <p:grpSpPr>
            <a:xfrm>
              <a:off x="7848600" y="4038600"/>
              <a:ext cx="1143000" cy="457200"/>
              <a:chOff x="990600" y="2971800"/>
              <a:chExt cx="1679575" cy="1049337"/>
            </a:xfrm>
            <a:solidFill>
              <a:schemeClr val="bg2"/>
            </a:solidFill>
          </p:grpSpPr>
          <p:sp>
            <p:nvSpPr>
              <p:cNvPr id="64" name="Oval 45"/>
              <p:cNvSpPr>
                <a:spLocks noChangeArrowheads="1"/>
              </p:cNvSpPr>
              <p:nvPr/>
            </p:nvSpPr>
            <p:spPr bwMode="auto">
              <a:xfrm>
                <a:off x="990600" y="2971800"/>
                <a:ext cx="1679575" cy="1049337"/>
              </a:xfrm>
              <a:prstGeom prst="ellipse">
                <a:avLst/>
              </a:prstGeom>
              <a:grpFill/>
              <a:ln w="12700">
                <a:solidFill>
                  <a:schemeClr val="tx1"/>
                </a:solidFill>
                <a:round/>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smtClean="0">
                  <a:ln>
                    <a:noFill/>
                  </a:ln>
                  <a:solidFill>
                    <a:schemeClr val="tx1"/>
                  </a:solidFill>
                  <a:effectLst/>
                </a:endParaRPr>
              </a:p>
            </p:txBody>
          </p:sp>
          <p:sp>
            <p:nvSpPr>
              <p:cNvPr id="63" name="Oval 14"/>
              <p:cNvSpPr>
                <a:spLocks noChangeArrowheads="1"/>
              </p:cNvSpPr>
              <p:nvPr/>
            </p:nvSpPr>
            <p:spPr bwMode="auto">
              <a:xfrm>
                <a:off x="1069975" y="3079750"/>
                <a:ext cx="1520825" cy="835025"/>
              </a:xfrm>
              <a:prstGeom prst="ellipse">
                <a:avLst/>
              </a:prstGeom>
              <a:grp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JobTitle</a:t>
                </a:r>
                <a:endParaRPr kumimoji="0" lang="en-US" sz="1200" b="1" i="0" u="none" strike="noStrike" cap="none" normalizeH="0" baseline="0" dirty="0" smtClean="0">
                  <a:ln>
                    <a:noFill/>
                  </a:ln>
                  <a:solidFill>
                    <a:schemeClr val="tx1"/>
                  </a:solidFill>
                  <a:effectLst/>
                </a:endParaRPr>
              </a:p>
            </p:txBody>
          </p:sp>
        </p:grpSp>
        <p:grpSp>
          <p:nvGrpSpPr>
            <p:cNvPr id="72" name="Group 71"/>
            <p:cNvGrpSpPr/>
            <p:nvPr/>
          </p:nvGrpSpPr>
          <p:grpSpPr>
            <a:xfrm>
              <a:off x="4953000" y="4038600"/>
              <a:ext cx="1143000" cy="457200"/>
              <a:chOff x="990600" y="2971800"/>
              <a:chExt cx="1679575" cy="1049337"/>
            </a:xfrm>
            <a:solidFill>
              <a:schemeClr val="bg2"/>
            </a:solidFill>
          </p:grpSpPr>
          <p:sp>
            <p:nvSpPr>
              <p:cNvPr id="74" name="Oval 45"/>
              <p:cNvSpPr>
                <a:spLocks noChangeArrowheads="1"/>
              </p:cNvSpPr>
              <p:nvPr/>
            </p:nvSpPr>
            <p:spPr bwMode="auto">
              <a:xfrm>
                <a:off x="990600" y="2971800"/>
                <a:ext cx="1679575" cy="1049337"/>
              </a:xfrm>
              <a:prstGeom prst="ellipse">
                <a:avLst/>
              </a:prstGeom>
              <a:grpFill/>
              <a:ln w="12700">
                <a:solidFill>
                  <a:schemeClr val="tx1"/>
                </a:solidFill>
                <a:round/>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smtClean="0">
                  <a:ln>
                    <a:noFill/>
                  </a:ln>
                  <a:solidFill>
                    <a:schemeClr val="tx1"/>
                  </a:solidFill>
                  <a:effectLst/>
                </a:endParaRPr>
              </a:p>
            </p:txBody>
          </p:sp>
          <p:sp>
            <p:nvSpPr>
              <p:cNvPr id="73" name="Oval 14"/>
              <p:cNvSpPr>
                <a:spLocks noChangeArrowheads="1"/>
              </p:cNvSpPr>
              <p:nvPr/>
            </p:nvSpPr>
            <p:spPr bwMode="auto">
              <a:xfrm>
                <a:off x="1069975" y="3079750"/>
                <a:ext cx="1520825" cy="835025"/>
              </a:xfrm>
              <a:prstGeom prst="ellipse">
                <a:avLst/>
              </a:prstGeom>
              <a:grp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YearGraduated</a:t>
                </a:r>
                <a:endParaRPr kumimoji="0" lang="en-US" sz="1200" b="1" i="0" u="none" strike="noStrike" cap="none" normalizeH="0" baseline="0" dirty="0" smtClean="0">
                  <a:ln>
                    <a:noFill/>
                  </a:ln>
                  <a:solidFill>
                    <a:schemeClr val="tx1"/>
                  </a:solidFill>
                  <a:effectLst/>
                </a:endParaRPr>
              </a:p>
            </p:txBody>
          </p:sp>
        </p:grpSp>
        <p:cxnSp>
          <p:nvCxnSpPr>
            <p:cNvPr id="55" name="Straight Connector 54"/>
            <p:cNvCxnSpPr>
              <a:endCxn id="54" idx="1"/>
            </p:cNvCxnSpPr>
            <p:nvPr/>
          </p:nvCxnSpPr>
          <p:spPr>
            <a:xfrm>
              <a:off x="4724400" y="3276600"/>
              <a:ext cx="2057401" cy="609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4" idx="2"/>
            </p:cNvCxnSpPr>
            <p:nvPr/>
          </p:nvCxnSpPr>
          <p:spPr>
            <a:xfrm>
              <a:off x="7100657" y="4191001"/>
              <a:ext cx="62144" cy="380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74" idx="2"/>
              <a:endCxn id="33" idx="3"/>
            </p:cNvCxnSpPr>
            <p:nvPr/>
          </p:nvCxnSpPr>
          <p:spPr>
            <a:xfrm flipH="1" flipV="1">
              <a:off x="4495800" y="3872764"/>
              <a:ext cx="457200" cy="394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4" idx="2"/>
              <a:endCxn id="54" idx="3"/>
            </p:cNvCxnSpPr>
            <p:nvPr/>
          </p:nvCxnSpPr>
          <p:spPr>
            <a:xfrm flipH="1" flipV="1">
              <a:off x="7419513" y="3886201"/>
              <a:ext cx="429087" cy="380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14"/>
            <p:cNvSpPr>
              <a:spLocks noChangeArrowheads="1"/>
            </p:cNvSpPr>
            <p:nvPr/>
          </p:nvSpPr>
          <p:spPr bwMode="auto">
            <a:xfrm>
              <a:off x="5410200" y="6172201"/>
              <a:ext cx="10349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TypeName</a:t>
              </a:r>
              <a:endParaRPr kumimoji="0" lang="en-US" sz="1200" b="1" i="0" u="none" strike="noStrike" cap="none" normalizeH="0" baseline="0" dirty="0" smtClean="0">
                <a:ln>
                  <a:noFill/>
                </a:ln>
                <a:solidFill>
                  <a:schemeClr val="tx1"/>
                </a:solidFill>
                <a:effectLst/>
              </a:endParaRPr>
            </a:p>
          </p:txBody>
        </p:sp>
        <p:sp>
          <p:nvSpPr>
            <p:cNvPr id="86" name="Oval 14"/>
            <p:cNvSpPr>
              <a:spLocks noChangeArrowheads="1"/>
            </p:cNvSpPr>
            <p:nvPr/>
          </p:nvSpPr>
          <p:spPr bwMode="auto">
            <a:xfrm>
              <a:off x="4876800" y="1219200"/>
              <a:ext cx="958766" cy="384681"/>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u="sng" dirty="0" smtClean="0"/>
                <a:t>Email</a:t>
              </a:r>
              <a:endParaRPr kumimoji="0" lang="en-US" sz="1200" b="1" i="0" u="sng" strike="noStrike" cap="none" normalizeH="0" baseline="0" dirty="0" smtClean="0">
                <a:ln>
                  <a:noFill/>
                </a:ln>
                <a:solidFill>
                  <a:schemeClr val="tx1"/>
                </a:solidFill>
                <a:effectLst/>
              </a:endParaRPr>
            </a:p>
          </p:txBody>
        </p:sp>
        <p:sp>
          <p:nvSpPr>
            <p:cNvPr id="87" name="Oval 14"/>
            <p:cNvSpPr>
              <a:spLocks noChangeArrowheads="1"/>
            </p:cNvSpPr>
            <p:nvPr/>
          </p:nvSpPr>
          <p:spPr bwMode="auto">
            <a:xfrm>
              <a:off x="7543800" y="5257801"/>
              <a:ext cx="10349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EmployerName</a:t>
              </a:r>
              <a:endParaRPr kumimoji="0" lang="en-US" sz="1200" b="1" i="0" u="none" strike="noStrike" cap="none" normalizeH="0" baseline="0" dirty="0" smtClean="0">
                <a:ln>
                  <a:noFill/>
                </a:ln>
                <a:solidFill>
                  <a:schemeClr val="tx1"/>
                </a:solidFill>
                <a:effectLst/>
              </a:endParaRPr>
            </a:p>
          </p:txBody>
        </p:sp>
        <p:sp>
          <p:nvSpPr>
            <p:cNvPr id="88" name="Oval 14"/>
            <p:cNvSpPr>
              <a:spLocks noChangeArrowheads="1"/>
            </p:cNvSpPr>
            <p:nvPr/>
          </p:nvSpPr>
          <p:spPr bwMode="auto">
            <a:xfrm>
              <a:off x="5257800" y="4800601"/>
              <a:ext cx="10349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SchoolName</a:t>
              </a:r>
              <a:endParaRPr kumimoji="0" lang="en-US" sz="1200" b="1" i="0" u="none" strike="noStrike" cap="none" normalizeH="0" baseline="0" dirty="0" smtClean="0">
                <a:ln>
                  <a:noFill/>
                </a:ln>
                <a:solidFill>
                  <a:schemeClr val="tx1"/>
                </a:solidFill>
                <a:effectLst/>
              </a:endParaRPr>
            </a:p>
          </p:txBody>
        </p:sp>
        <p:sp>
          <p:nvSpPr>
            <p:cNvPr id="89" name="Oval 14"/>
            <p:cNvSpPr>
              <a:spLocks noChangeArrowheads="1"/>
            </p:cNvSpPr>
            <p:nvPr/>
          </p:nvSpPr>
          <p:spPr bwMode="auto">
            <a:xfrm>
              <a:off x="7543800" y="2895600"/>
              <a:ext cx="914400" cy="384681"/>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LastLogin</a:t>
              </a:r>
              <a:endParaRPr kumimoji="0" lang="en-US" sz="1200" b="1" i="0" u="none" strike="noStrike" cap="none" normalizeH="0" baseline="0" dirty="0" smtClean="0">
                <a:ln>
                  <a:noFill/>
                </a:ln>
                <a:solidFill>
                  <a:schemeClr val="tx1"/>
                </a:solidFill>
                <a:effectLst/>
              </a:endParaRPr>
            </a:p>
          </p:txBody>
        </p:sp>
        <p:cxnSp>
          <p:nvCxnSpPr>
            <p:cNvPr id="91" name="Straight Connector 90"/>
            <p:cNvCxnSpPr>
              <a:stCxn id="89" idx="2"/>
              <a:endCxn id="5" idx="3"/>
            </p:cNvCxnSpPr>
            <p:nvPr/>
          </p:nvCxnSpPr>
          <p:spPr>
            <a:xfrm flipH="1">
              <a:off x="6858000" y="3087941"/>
              <a:ext cx="685800" cy="362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88" idx="2"/>
              <a:endCxn id="6" idx="3"/>
            </p:cNvCxnSpPr>
            <p:nvPr/>
          </p:nvCxnSpPr>
          <p:spPr>
            <a:xfrm flipH="1" flipV="1">
              <a:off x="4876800" y="4724401"/>
              <a:ext cx="381000" cy="266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4" idx="2"/>
              <a:endCxn id="30" idx="3"/>
            </p:cNvCxnSpPr>
            <p:nvPr/>
          </p:nvCxnSpPr>
          <p:spPr>
            <a:xfrm flipH="1" flipV="1">
              <a:off x="4876800" y="6324601"/>
              <a:ext cx="5334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87" idx="2"/>
              <a:endCxn id="8" idx="2"/>
            </p:cNvCxnSpPr>
            <p:nvPr/>
          </p:nvCxnSpPr>
          <p:spPr>
            <a:xfrm flipH="1" flipV="1">
              <a:off x="7239000" y="4876801"/>
              <a:ext cx="304800" cy="571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Oval 14"/>
            <p:cNvSpPr>
              <a:spLocks noChangeArrowheads="1"/>
            </p:cNvSpPr>
            <p:nvPr/>
          </p:nvSpPr>
          <p:spPr bwMode="auto">
            <a:xfrm>
              <a:off x="5943600" y="1219200"/>
              <a:ext cx="958766" cy="384681"/>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t>Password</a:t>
              </a:r>
              <a:endParaRPr kumimoji="0" lang="en-US" sz="1200" b="1" i="0" u="none" strike="noStrike" cap="none" normalizeH="0" baseline="0" dirty="0" smtClean="0">
                <a:ln>
                  <a:noFill/>
                </a:ln>
                <a:solidFill>
                  <a:schemeClr val="tx1"/>
                </a:solidFill>
                <a:effectLst/>
              </a:endParaRPr>
            </a:p>
          </p:txBody>
        </p:sp>
        <p:sp>
          <p:nvSpPr>
            <p:cNvPr id="103" name="Oval 14"/>
            <p:cNvSpPr>
              <a:spLocks noChangeArrowheads="1"/>
            </p:cNvSpPr>
            <p:nvPr/>
          </p:nvSpPr>
          <p:spPr bwMode="auto">
            <a:xfrm>
              <a:off x="6096000" y="1828800"/>
              <a:ext cx="914400" cy="384681"/>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t>Name</a:t>
              </a:r>
              <a:endParaRPr kumimoji="0" lang="en-US" sz="1200" b="1" i="0" u="none" strike="noStrike" cap="none" normalizeH="0" baseline="0" dirty="0" smtClean="0">
                <a:ln>
                  <a:noFill/>
                </a:ln>
                <a:solidFill>
                  <a:schemeClr val="tx1"/>
                </a:solidFill>
                <a:effectLst/>
              </a:endParaRPr>
            </a:p>
          </p:txBody>
        </p:sp>
        <p:sp>
          <p:nvSpPr>
            <p:cNvPr id="104" name="Oval 14"/>
            <p:cNvSpPr>
              <a:spLocks noChangeArrowheads="1"/>
            </p:cNvSpPr>
            <p:nvPr/>
          </p:nvSpPr>
          <p:spPr bwMode="auto">
            <a:xfrm>
              <a:off x="7239000" y="1600200"/>
              <a:ext cx="914400" cy="384681"/>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FirstName</a:t>
              </a:r>
              <a:endParaRPr kumimoji="0" lang="en-US" sz="1200" b="1" i="0" u="none" strike="noStrike" cap="none" normalizeH="0" baseline="0" dirty="0" smtClean="0">
                <a:ln>
                  <a:noFill/>
                </a:ln>
                <a:solidFill>
                  <a:schemeClr val="tx1"/>
                </a:solidFill>
                <a:effectLst/>
              </a:endParaRPr>
            </a:p>
          </p:txBody>
        </p:sp>
        <p:sp>
          <p:nvSpPr>
            <p:cNvPr id="105" name="Oval 14"/>
            <p:cNvSpPr>
              <a:spLocks noChangeArrowheads="1"/>
            </p:cNvSpPr>
            <p:nvPr/>
          </p:nvSpPr>
          <p:spPr bwMode="auto">
            <a:xfrm>
              <a:off x="7239000" y="2133600"/>
              <a:ext cx="914400"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LastName</a:t>
              </a:r>
              <a:endParaRPr kumimoji="0" lang="en-US" sz="1200" b="1" i="0" u="none" strike="noStrike" cap="none" normalizeH="0" baseline="0" dirty="0" smtClean="0">
                <a:ln>
                  <a:noFill/>
                </a:ln>
                <a:solidFill>
                  <a:schemeClr val="tx1"/>
                </a:solidFill>
                <a:effectLst/>
              </a:endParaRPr>
            </a:p>
          </p:txBody>
        </p:sp>
        <p:cxnSp>
          <p:nvCxnSpPr>
            <p:cNvPr id="107" name="Straight Connector 106"/>
            <p:cNvCxnSpPr>
              <a:stCxn id="86" idx="4"/>
              <a:endCxn id="4" idx="0"/>
            </p:cNvCxnSpPr>
            <p:nvPr/>
          </p:nvCxnSpPr>
          <p:spPr>
            <a:xfrm flipH="1">
              <a:off x="5219700" y="1603881"/>
              <a:ext cx="136483" cy="224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1" idx="4"/>
              <a:endCxn id="4" idx="0"/>
            </p:cNvCxnSpPr>
            <p:nvPr/>
          </p:nvCxnSpPr>
          <p:spPr>
            <a:xfrm flipH="1">
              <a:off x="5219700" y="1603881"/>
              <a:ext cx="1203283" cy="224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3" idx="2"/>
              <a:endCxn id="4" idx="3"/>
            </p:cNvCxnSpPr>
            <p:nvPr/>
          </p:nvCxnSpPr>
          <p:spPr>
            <a:xfrm flipH="1" flipV="1">
              <a:off x="5867400" y="1981201"/>
              <a:ext cx="228600" cy="39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4" idx="2"/>
              <a:endCxn id="103" idx="6"/>
            </p:cNvCxnSpPr>
            <p:nvPr/>
          </p:nvCxnSpPr>
          <p:spPr>
            <a:xfrm flipH="1">
              <a:off x="7010400" y="1792541"/>
              <a:ext cx="2286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5" idx="2"/>
              <a:endCxn id="103" idx="6"/>
            </p:cNvCxnSpPr>
            <p:nvPr/>
          </p:nvCxnSpPr>
          <p:spPr>
            <a:xfrm flipH="1" flipV="1">
              <a:off x="7010400" y="2021141"/>
              <a:ext cx="228600" cy="302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6" name="Group 145"/>
            <p:cNvGrpSpPr/>
            <p:nvPr/>
          </p:nvGrpSpPr>
          <p:grpSpPr>
            <a:xfrm>
              <a:off x="2209800" y="5791200"/>
              <a:ext cx="1219200" cy="381000"/>
              <a:chOff x="838200" y="4267200"/>
              <a:chExt cx="1905000" cy="819150"/>
            </a:xfrm>
            <a:solidFill>
              <a:schemeClr val="bg2"/>
            </a:solidFill>
          </p:grpSpPr>
          <p:sp>
            <p:nvSpPr>
              <p:cNvPr id="145" name="Rectangle 1089"/>
              <p:cNvSpPr>
                <a:spLocks noChangeArrowheads="1"/>
              </p:cNvSpPr>
              <p:nvPr/>
            </p:nvSpPr>
            <p:spPr bwMode="auto">
              <a:xfrm>
                <a:off x="838200" y="4267200"/>
                <a:ext cx="1905000" cy="819150"/>
              </a:xfrm>
              <a:prstGeom prst="rect">
                <a:avLst/>
              </a:prstGeom>
              <a:grp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smtClean="0">
                  <a:ln>
                    <a:noFill/>
                  </a:ln>
                  <a:solidFill>
                    <a:schemeClr val="tx1"/>
                  </a:solidFill>
                  <a:effectLst/>
                </a:endParaRPr>
              </a:p>
            </p:txBody>
          </p:sp>
          <p:sp>
            <p:nvSpPr>
              <p:cNvPr id="144" name="Rectangle 1078"/>
              <p:cNvSpPr>
                <a:spLocks noChangeArrowheads="1"/>
              </p:cNvSpPr>
              <p:nvPr/>
            </p:nvSpPr>
            <p:spPr bwMode="auto">
              <a:xfrm>
                <a:off x="914400" y="4343400"/>
                <a:ext cx="1749425" cy="682625"/>
              </a:xfrm>
              <a:prstGeom prst="rect">
                <a:avLst/>
              </a:prstGeom>
              <a:grp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rPr>
                  <a:t>Friendship</a:t>
                </a:r>
              </a:p>
            </p:txBody>
          </p:sp>
        </p:grpSp>
        <p:cxnSp>
          <p:nvCxnSpPr>
            <p:cNvPr id="69" name="Straight Connector 68"/>
            <p:cNvCxnSpPr>
              <a:stCxn id="129" idx="2"/>
              <a:endCxn id="145" idx="0"/>
            </p:cNvCxnSpPr>
            <p:nvPr/>
          </p:nvCxnSpPr>
          <p:spPr>
            <a:xfrm>
              <a:off x="2438400" y="4889500"/>
              <a:ext cx="381000" cy="90170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122" idx="2"/>
            </p:cNvCxnSpPr>
            <p:nvPr/>
          </p:nvCxnSpPr>
          <p:spPr>
            <a:xfrm>
              <a:off x="3124200" y="5270500"/>
              <a:ext cx="0" cy="52070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3" idx="2"/>
              <a:endCxn id="122" idx="0"/>
            </p:cNvCxnSpPr>
            <p:nvPr/>
          </p:nvCxnSpPr>
          <p:spPr>
            <a:xfrm flipH="1">
              <a:off x="3124200" y="3276601"/>
              <a:ext cx="1143000" cy="1295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3" idx="1"/>
              <a:endCxn id="129" idx="0"/>
            </p:cNvCxnSpPr>
            <p:nvPr/>
          </p:nvCxnSpPr>
          <p:spPr>
            <a:xfrm flipH="1">
              <a:off x="2438400" y="3124201"/>
              <a:ext cx="1219200" cy="10667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12"/>
            <p:cNvSpPr>
              <a:spLocks noChangeArrowheads="1"/>
            </p:cNvSpPr>
            <p:nvPr/>
          </p:nvSpPr>
          <p:spPr bwMode="auto">
            <a:xfrm>
              <a:off x="2743200" y="3810000"/>
              <a:ext cx="301625" cy="33598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1</a:t>
              </a:r>
            </a:p>
          </p:txBody>
        </p:sp>
        <p:sp>
          <p:nvSpPr>
            <p:cNvPr id="119" name="Rectangle 12"/>
            <p:cNvSpPr>
              <a:spLocks noChangeArrowheads="1"/>
            </p:cNvSpPr>
            <p:nvPr/>
          </p:nvSpPr>
          <p:spPr bwMode="auto">
            <a:xfrm>
              <a:off x="3048000" y="5410200"/>
              <a:ext cx="301625" cy="33598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N</a:t>
              </a:r>
            </a:p>
          </p:txBody>
        </p:sp>
        <p:sp>
          <p:nvSpPr>
            <p:cNvPr id="120" name="Rectangle 12"/>
            <p:cNvSpPr>
              <a:spLocks noChangeArrowheads="1"/>
            </p:cNvSpPr>
            <p:nvPr/>
          </p:nvSpPr>
          <p:spPr bwMode="auto">
            <a:xfrm>
              <a:off x="2362200" y="5334000"/>
              <a:ext cx="301625" cy="33598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N</a:t>
              </a:r>
            </a:p>
          </p:txBody>
        </p:sp>
        <p:sp>
          <p:nvSpPr>
            <p:cNvPr id="121" name="Rectangle 12"/>
            <p:cNvSpPr>
              <a:spLocks noChangeArrowheads="1"/>
            </p:cNvSpPr>
            <p:nvPr/>
          </p:nvSpPr>
          <p:spPr bwMode="auto">
            <a:xfrm>
              <a:off x="3276600" y="3810000"/>
              <a:ext cx="301625" cy="335989"/>
            </a:xfrm>
            <a:prstGeom prst="rect">
              <a:avLst/>
            </a:prstGeom>
            <a:noFill/>
            <a:ln w="12700">
              <a:noFill/>
              <a:miter lim="800000"/>
              <a:headEnd/>
              <a:tailEnd/>
            </a:ln>
          </p:spPr>
          <p:txBody>
            <a:bodyPr vert="horz" wrap="square" lIns="90487" tIns="44450" rIns="90487" bIns="4445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1</a:t>
              </a:r>
            </a:p>
          </p:txBody>
        </p:sp>
        <p:grpSp>
          <p:nvGrpSpPr>
            <p:cNvPr id="139" name="Group 138"/>
            <p:cNvGrpSpPr/>
            <p:nvPr/>
          </p:nvGrpSpPr>
          <p:grpSpPr>
            <a:xfrm>
              <a:off x="2209800" y="2057400"/>
              <a:ext cx="1066800" cy="457200"/>
              <a:chOff x="990600" y="2971800"/>
              <a:chExt cx="1679575" cy="1049337"/>
            </a:xfrm>
            <a:solidFill>
              <a:schemeClr val="bg2"/>
            </a:solidFill>
          </p:grpSpPr>
          <p:sp>
            <p:nvSpPr>
              <p:cNvPr id="147" name="Oval 45"/>
              <p:cNvSpPr>
                <a:spLocks noChangeArrowheads="1"/>
              </p:cNvSpPr>
              <p:nvPr/>
            </p:nvSpPr>
            <p:spPr bwMode="auto">
              <a:xfrm>
                <a:off x="990600" y="2971800"/>
                <a:ext cx="1679575" cy="1049337"/>
              </a:xfrm>
              <a:prstGeom prst="ellipse">
                <a:avLst/>
              </a:prstGeom>
              <a:grpFill/>
              <a:ln w="12700">
                <a:solidFill>
                  <a:schemeClr val="tx1"/>
                </a:solidFill>
                <a:round/>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smtClean="0">
                  <a:ln>
                    <a:noFill/>
                  </a:ln>
                  <a:solidFill>
                    <a:schemeClr val="tx1"/>
                  </a:solidFill>
                  <a:effectLst/>
                </a:endParaRPr>
              </a:p>
            </p:txBody>
          </p:sp>
          <p:sp>
            <p:nvSpPr>
              <p:cNvPr id="143" name="Oval 14"/>
              <p:cNvSpPr>
                <a:spLocks noChangeArrowheads="1"/>
              </p:cNvSpPr>
              <p:nvPr/>
            </p:nvSpPr>
            <p:spPr bwMode="auto">
              <a:xfrm>
                <a:off x="1069975" y="3079750"/>
                <a:ext cx="1520825" cy="835025"/>
              </a:xfrm>
              <a:prstGeom prst="ellipse">
                <a:avLst/>
              </a:prstGeom>
              <a:grp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t>Interests</a:t>
                </a:r>
                <a:endParaRPr kumimoji="0" lang="en-US" sz="1200" b="1" i="0" u="none" strike="noStrike" cap="none" normalizeH="0" baseline="0" dirty="0" smtClean="0">
                  <a:ln>
                    <a:noFill/>
                  </a:ln>
                  <a:solidFill>
                    <a:schemeClr val="tx1"/>
                  </a:solidFill>
                  <a:effectLst/>
                </a:endParaRPr>
              </a:p>
            </p:txBody>
          </p:sp>
        </p:grpSp>
        <p:grpSp>
          <p:nvGrpSpPr>
            <p:cNvPr id="123" name="Group 122"/>
            <p:cNvGrpSpPr/>
            <p:nvPr/>
          </p:nvGrpSpPr>
          <p:grpSpPr>
            <a:xfrm>
              <a:off x="2743200" y="4572000"/>
              <a:ext cx="762000" cy="698500"/>
              <a:chOff x="685800" y="2819400"/>
              <a:chExt cx="914400" cy="838200"/>
            </a:xfrm>
            <a:solidFill>
              <a:schemeClr val="bg2"/>
            </a:solidFill>
          </p:grpSpPr>
          <p:sp>
            <p:nvSpPr>
              <p:cNvPr id="122" name="AutoShape 8"/>
              <p:cNvSpPr>
                <a:spLocks noChangeArrowheads="1"/>
              </p:cNvSpPr>
              <p:nvPr/>
            </p:nvSpPr>
            <p:spPr bwMode="auto">
              <a:xfrm>
                <a:off x="685800" y="2819400"/>
                <a:ext cx="914400" cy="838200"/>
              </a:xfrm>
              <a:prstGeom prst="diamond">
                <a:avLst/>
              </a:prstGeom>
              <a:grp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endParaRPr>
              </a:p>
            </p:txBody>
          </p:sp>
          <p:sp>
            <p:nvSpPr>
              <p:cNvPr id="66" name="AutoShape 8"/>
              <p:cNvSpPr>
                <a:spLocks noChangeArrowheads="1"/>
              </p:cNvSpPr>
              <p:nvPr/>
            </p:nvSpPr>
            <p:spPr bwMode="auto">
              <a:xfrm>
                <a:off x="762000" y="2885619"/>
                <a:ext cx="762000" cy="695782"/>
              </a:xfrm>
              <a:prstGeom prst="diamond">
                <a:avLst/>
              </a:prstGeom>
              <a:grp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endParaRPr>
              </a:p>
            </p:txBody>
          </p:sp>
        </p:grpSp>
        <p:grpSp>
          <p:nvGrpSpPr>
            <p:cNvPr id="127" name="Group 126"/>
            <p:cNvGrpSpPr/>
            <p:nvPr/>
          </p:nvGrpSpPr>
          <p:grpSpPr>
            <a:xfrm>
              <a:off x="2057400" y="4191000"/>
              <a:ext cx="762000" cy="698500"/>
              <a:chOff x="685800" y="2819400"/>
              <a:chExt cx="914400" cy="838200"/>
            </a:xfrm>
            <a:solidFill>
              <a:schemeClr val="bg2"/>
            </a:solidFill>
          </p:grpSpPr>
          <p:sp>
            <p:nvSpPr>
              <p:cNvPr id="129" name="AutoShape 8"/>
              <p:cNvSpPr>
                <a:spLocks noChangeArrowheads="1"/>
              </p:cNvSpPr>
              <p:nvPr/>
            </p:nvSpPr>
            <p:spPr bwMode="auto">
              <a:xfrm>
                <a:off x="685800" y="2819400"/>
                <a:ext cx="914400" cy="838200"/>
              </a:xfrm>
              <a:prstGeom prst="diamond">
                <a:avLst/>
              </a:prstGeom>
              <a:grp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endParaRPr>
              </a:p>
            </p:txBody>
          </p:sp>
          <p:sp>
            <p:nvSpPr>
              <p:cNvPr id="128" name="AutoShape 8"/>
              <p:cNvSpPr>
                <a:spLocks noChangeArrowheads="1"/>
              </p:cNvSpPr>
              <p:nvPr/>
            </p:nvSpPr>
            <p:spPr bwMode="auto">
              <a:xfrm>
                <a:off x="762000" y="2885619"/>
                <a:ext cx="762000" cy="695782"/>
              </a:xfrm>
              <a:prstGeom prst="diamond">
                <a:avLst/>
              </a:prstGeom>
              <a:grp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endParaRPr>
              </a:p>
            </p:txBody>
          </p:sp>
        </p:grpSp>
        <p:sp>
          <p:nvSpPr>
            <p:cNvPr id="164" name="Oval 14"/>
            <p:cNvSpPr>
              <a:spLocks noChangeArrowheads="1"/>
            </p:cNvSpPr>
            <p:nvPr/>
          </p:nvSpPr>
          <p:spPr bwMode="auto">
            <a:xfrm>
              <a:off x="1447800" y="3276600"/>
              <a:ext cx="9587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CurrentCity</a:t>
              </a:r>
              <a:endParaRPr kumimoji="0" lang="en-US" sz="1200" b="1" i="0" u="none" strike="noStrike" cap="none" normalizeH="0" baseline="0" dirty="0" smtClean="0">
                <a:ln>
                  <a:noFill/>
                </a:ln>
                <a:solidFill>
                  <a:schemeClr val="tx1"/>
                </a:solidFill>
                <a:effectLst/>
              </a:endParaRPr>
            </a:p>
          </p:txBody>
        </p:sp>
        <p:sp>
          <p:nvSpPr>
            <p:cNvPr id="167" name="Oval 14"/>
            <p:cNvSpPr>
              <a:spLocks noChangeArrowheads="1"/>
            </p:cNvSpPr>
            <p:nvPr/>
          </p:nvSpPr>
          <p:spPr bwMode="auto">
            <a:xfrm>
              <a:off x="1447800" y="3733800"/>
              <a:ext cx="9587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HomeTown</a:t>
              </a:r>
              <a:endParaRPr kumimoji="0" lang="en-US" sz="1200" b="1" i="0" u="none" strike="noStrike" cap="none" normalizeH="0" baseline="0" dirty="0" smtClean="0">
                <a:ln>
                  <a:noFill/>
                </a:ln>
                <a:solidFill>
                  <a:schemeClr val="tx1"/>
                </a:solidFill>
                <a:effectLst/>
              </a:endParaRPr>
            </a:p>
          </p:txBody>
        </p:sp>
        <p:sp>
          <p:nvSpPr>
            <p:cNvPr id="168" name="Oval 14"/>
            <p:cNvSpPr>
              <a:spLocks noChangeArrowheads="1"/>
            </p:cNvSpPr>
            <p:nvPr/>
          </p:nvSpPr>
          <p:spPr bwMode="auto">
            <a:xfrm>
              <a:off x="1524000" y="2514600"/>
              <a:ext cx="9587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t>Sex</a:t>
              </a:r>
              <a:endParaRPr kumimoji="0" lang="en-US" sz="1200" b="1" i="0" u="none" strike="noStrike" cap="none" normalizeH="0" baseline="0" dirty="0" smtClean="0">
                <a:ln>
                  <a:noFill/>
                </a:ln>
                <a:solidFill>
                  <a:schemeClr val="tx1"/>
                </a:solidFill>
                <a:effectLst/>
              </a:endParaRPr>
            </a:p>
          </p:txBody>
        </p:sp>
        <p:cxnSp>
          <p:nvCxnSpPr>
            <p:cNvPr id="178" name="Straight Connector 177"/>
            <p:cNvCxnSpPr>
              <a:stCxn id="167" idx="6"/>
              <a:endCxn id="3" idx="1"/>
            </p:cNvCxnSpPr>
            <p:nvPr/>
          </p:nvCxnSpPr>
          <p:spPr>
            <a:xfrm flipV="1">
              <a:off x="2406566" y="3124201"/>
              <a:ext cx="1251034" cy="8000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a:stCxn id="164" idx="6"/>
              <a:endCxn id="3" idx="1"/>
            </p:cNvCxnSpPr>
            <p:nvPr/>
          </p:nvCxnSpPr>
          <p:spPr>
            <a:xfrm flipV="1">
              <a:off x="2406566" y="3124201"/>
              <a:ext cx="1251034" cy="3428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68" idx="6"/>
              <a:endCxn id="3" idx="1"/>
            </p:cNvCxnSpPr>
            <p:nvPr/>
          </p:nvCxnSpPr>
          <p:spPr>
            <a:xfrm>
              <a:off x="2482766" y="2705100"/>
              <a:ext cx="1174834" cy="4191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a:stCxn id="147" idx="6"/>
              <a:endCxn id="3" idx="1"/>
            </p:cNvCxnSpPr>
            <p:nvPr/>
          </p:nvCxnSpPr>
          <p:spPr>
            <a:xfrm>
              <a:off x="3276600" y="2286000"/>
              <a:ext cx="381000" cy="838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 name="Oval 14"/>
            <p:cNvSpPr>
              <a:spLocks noChangeArrowheads="1"/>
            </p:cNvSpPr>
            <p:nvPr/>
          </p:nvSpPr>
          <p:spPr bwMode="auto">
            <a:xfrm>
              <a:off x="2057400" y="2895600"/>
              <a:ext cx="9587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Birthdate</a:t>
              </a:r>
              <a:endParaRPr kumimoji="0" lang="en-US" sz="1200" b="1" i="0" u="none" strike="noStrike" cap="none" normalizeH="0" baseline="0" dirty="0" smtClean="0">
                <a:ln>
                  <a:noFill/>
                </a:ln>
                <a:solidFill>
                  <a:schemeClr val="tx1"/>
                </a:solidFill>
                <a:effectLst/>
              </a:endParaRPr>
            </a:p>
          </p:txBody>
        </p:sp>
        <p:cxnSp>
          <p:nvCxnSpPr>
            <p:cNvPr id="278" name="Straight Connector 277"/>
            <p:cNvCxnSpPr>
              <a:stCxn id="276" idx="6"/>
              <a:endCxn id="3" idx="1"/>
            </p:cNvCxnSpPr>
            <p:nvPr/>
          </p:nvCxnSpPr>
          <p:spPr>
            <a:xfrm>
              <a:off x="3016166" y="3086100"/>
              <a:ext cx="641434" cy="381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3" name="Oval 14"/>
            <p:cNvSpPr>
              <a:spLocks noChangeArrowheads="1"/>
            </p:cNvSpPr>
            <p:nvPr/>
          </p:nvSpPr>
          <p:spPr bwMode="auto">
            <a:xfrm>
              <a:off x="990600" y="5562600"/>
              <a:ext cx="9587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t>Relationship</a:t>
              </a:r>
              <a:endParaRPr kumimoji="0" lang="en-US" sz="1200" b="1" i="0" u="none" strike="noStrike" cap="none" normalizeH="0" baseline="0" dirty="0" smtClean="0">
                <a:ln>
                  <a:noFill/>
                </a:ln>
                <a:solidFill>
                  <a:schemeClr val="tx1"/>
                </a:solidFill>
                <a:effectLst/>
              </a:endParaRPr>
            </a:p>
          </p:txBody>
        </p:sp>
        <p:sp>
          <p:nvSpPr>
            <p:cNvPr id="344" name="Oval 14"/>
            <p:cNvSpPr>
              <a:spLocks noChangeArrowheads="1"/>
            </p:cNvSpPr>
            <p:nvPr/>
          </p:nvSpPr>
          <p:spPr bwMode="auto">
            <a:xfrm>
              <a:off x="990600" y="6019800"/>
              <a:ext cx="9587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DateConnected</a:t>
              </a:r>
              <a:endParaRPr kumimoji="0" lang="en-US" sz="1200" b="1" i="0" u="none" strike="noStrike" cap="none" normalizeH="0" baseline="0" dirty="0" smtClean="0">
                <a:ln>
                  <a:noFill/>
                </a:ln>
                <a:solidFill>
                  <a:schemeClr val="tx1"/>
                </a:solidFill>
                <a:effectLst/>
              </a:endParaRPr>
            </a:p>
          </p:txBody>
        </p:sp>
        <p:cxnSp>
          <p:nvCxnSpPr>
            <p:cNvPr id="347" name="Straight Connector 346"/>
            <p:cNvCxnSpPr>
              <a:stCxn id="343" idx="6"/>
              <a:endCxn id="145" idx="1"/>
            </p:cNvCxnSpPr>
            <p:nvPr/>
          </p:nvCxnSpPr>
          <p:spPr>
            <a:xfrm>
              <a:off x="1949366" y="5753100"/>
              <a:ext cx="260434"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a:stCxn id="344" idx="6"/>
              <a:endCxn id="145" idx="1"/>
            </p:cNvCxnSpPr>
            <p:nvPr/>
          </p:nvCxnSpPr>
          <p:spPr>
            <a:xfrm flipV="1">
              <a:off x="1949366" y="5981700"/>
              <a:ext cx="260434"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667000" y="4724400"/>
              <a:ext cx="1143000" cy="381000"/>
            </a:xfrm>
            <a:prstGeom prst="rect">
              <a:avLst/>
            </a:prstGeom>
            <a:noFill/>
          </p:spPr>
          <p:txBody>
            <a:bodyPr wrap="square" rtlCol="0">
              <a:spAutoFit/>
            </a:bodyPr>
            <a:lstStyle/>
            <a:p>
              <a:r>
                <a:rPr lang="en-US" dirty="0" smtClean="0"/>
                <a:t>request</a:t>
              </a:r>
              <a:endParaRPr lang="en-US" dirty="0"/>
            </a:p>
          </p:txBody>
        </p:sp>
        <p:sp>
          <p:nvSpPr>
            <p:cNvPr id="112" name="TextBox 111"/>
            <p:cNvSpPr txBox="1"/>
            <p:nvPr/>
          </p:nvSpPr>
          <p:spPr>
            <a:xfrm>
              <a:off x="2057400" y="4343400"/>
              <a:ext cx="1143000" cy="381000"/>
            </a:xfrm>
            <a:prstGeom prst="rect">
              <a:avLst/>
            </a:prstGeom>
            <a:noFill/>
          </p:spPr>
          <p:txBody>
            <a:bodyPr wrap="square" rtlCol="0">
              <a:spAutoFit/>
            </a:bodyPr>
            <a:lstStyle/>
            <a:p>
              <a:r>
                <a:rPr lang="en-US" dirty="0" smtClean="0"/>
                <a:t>accept</a:t>
              </a:r>
              <a:endParaRPr lang="en-US" dirty="0"/>
            </a:p>
          </p:txBody>
        </p:sp>
        <p:cxnSp>
          <p:nvCxnSpPr>
            <p:cNvPr id="133" name="Straight Connector 132"/>
            <p:cNvCxnSpPr>
              <a:stCxn id="6" idx="2"/>
              <a:endCxn id="47" idx="0"/>
            </p:cNvCxnSpPr>
            <p:nvPr/>
          </p:nvCxnSpPr>
          <p:spPr>
            <a:xfrm>
              <a:off x="4267200" y="4876801"/>
              <a:ext cx="14056" cy="304799"/>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8" name="Title 8"/>
          <p:cNvSpPr txBox="1">
            <a:spLocks/>
          </p:cNvSpPr>
          <p:nvPr/>
        </p:nvSpPr>
        <p:spPr>
          <a:xfrm>
            <a:off x="381000" y="609600"/>
            <a:ext cx="3124200" cy="762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EER Diagram</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0" name="Slide Number Placeholder 129"/>
          <p:cNvSpPr>
            <a:spLocks noGrp="1"/>
          </p:cNvSpPr>
          <p:nvPr>
            <p:ph type="sldNum" sz="quarter" idx="12"/>
          </p:nvPr>
        </p:nvSpPr>
        <p:spPr/>
        <p:txBody>
          <a:bodyPr/>
          <a:lstStyle/>
          <a:p>
            <a:fld id="{C262E101-C335-42F1-B61C-2CF6796493FD}"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890" name="Object 2"/>
          <p:cNvGraphicFramePr>
            <a:graphicFrameLocks noChangeAspect="1"/>
          </p:cNvGraphicFramePr>
          <p:nvPr/>
        </p:nvGraphicFramePr>
        <p:xfrm>
          <a:off x="7010400" y="152401"/>
          <a:ext cx="3733800" cy="2687692"/>
        </p:xfrm>
        <a:graphic>
          <a:graphicData uri="http://schemas.openxmlformats.org/presentationml/2006/ole">
            <mc:AlternateContent xmlns:mc="http://schemas.openxmlformats.org/markup-compatibility/2006">
              <mc:Choice xmlns:v="urn:schemas-microsoft-com:vml" Requires="v">
                <p:oleObj spid="_x0000_s165895" r:id="rId3" imgW="6140340" imgH="4416725" progId="">
                  <p:embed/>
                </p:oleObj>
              </mc:Choice>
              <mc:Fallback>
                <p:oleObj r:id="rId3" imgW="6140340" imgH="4416725"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152401"/>
                        <a:ext cx="3733800" cy="26876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262E101-C335-42F1-B61C-2CF6796493FD}" type="slidenum">
              <a:rPr lang="en-US" smtClean="0"/>
              <a:pPr/>
              <a:t>25</a:t>
            </a:fld>
            <a:endParaRPr lang="en-US"/>
          </a:p>
        </p:txBody>
      </p:sp>
      <p:grpSp>
        <p:nvGrpSpPr>
          <p:cNvPr id="52" name="Group 51"/>
          <p:cNvGrpSpPr/>
          <p:nvPr/>
        </p:nvGrpSpPr>
        <p:grpSpPr>
          <a:xfrm>
            <a:off x="152400" y="762000"/>
            <a:ext cx="6705600" cy="2895600"/>
            <a:chOff x="1447800" y="1219200"/>
            <a:chExt cx="6705600" cy="2895600"/>
          </a:xfrm>
        </p:grpSpPr>
        <p:sp>
          <p:nvSpPr>
            <p:cNvPr id="5" name="Rectangle 11"/>
            <p:cNvSpPr>
              <a:spLocks noChangeArrowheads="1"/>
            </p:cNvSpPr>
            <p:nvPr/>
          </p:nvSpPr>
          <p:spPr bwMode="auto">
            <a:xfrm>
              <a:off x="3657600" y="2971801"/>
              <a:ext cx="1219200" cy="304800"/>
            </a:xfrm>
            <a:prstGeom prst="rect">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chemeClr val="tx1"/>
                  </a:solidFill>
                  <a:effectLst/>
                </a:rPr>
                <a:t>RegularUser</a:t>
              </a:r>
              <a:endParaRPr kumimoji="0" lang="en-US" i="0" u="none" strike="noStrike" cap="none" normalizeH="0" baseline="0" dirty="0" smtClean="0">
                <a:ln>
                  <a:noFill/>
                </a:ln>
                <a:solidFill>
                  <a:schemeClr val="tx1"/>
                </a:solidFill>
                <a:effectLst/>
              </a:endParaRPr>
            </a:p>
          </p:txBody>
        </p:sp>
        <p:sp>
          <p:nvSpPr>
            <p:cNvPr id="6" name="Rectangle 11"/>
            <p:cNvSpPr>
              <a:spLocks noChangeArrowheads="1"/>
            </p:cNvSpPr>
            <p:nvPr/>
          </p:nvSpPr>
          <p:spPr bwMode="auto">
            <a:xfrm>
              <a:off x="4572000" y="1828801"/>
              <a:ext cx="1295400" cy="304800"/>
            </a:xfrm>
            <a:prstGeom prst="rect">
              <a:avLst/>
            </a:prstGeom>
            <a:solidFill>
              <a:schemeClr val="bg2"/>
            </a:solidFill>
            <a:ln w="12700">
              <a:solidFill>
                <a:schemeClr val="tx1"/>
              </a:solidFill>
              <a:miter lim="800000"/>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rPr>
                <a:t>User</a:t>
              </a:r>
            </a:p>
          </p:txBody>
        </p:sp>
        <p:sp>
          <p:nvSpPr>
            <p:cNvPr id="8" name="Oval 9"/>
            <p:cNvSpPr>
              <a:spLocks noChangeArrowheads="1"/>
            </p:cNvSpPr>
            <p:nvPr/>
          </p:nvSpPr>
          <p:spPr bwMode="auto">
            <a:xfrm>
              <a:off x="5105401" y="2438400"/>
              <a:ext cx="225425" cy="225425"/>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d</a:t>
              </a:r>
            </a:p>
          </p:txBody>
        </p:sp>
        <p:cxnSp>
          <p:nvCxnSpPr>
            <p:cNvPr id="9" name="Straight Connector 8"/>
            <p:cNvCxnSpPr>
              <a:stCxn id="6" idx="2"/>
              <a:endCxn id="8" idx="0"/>
            </p:cNvCxnSpPr>
            <p:nvPr/>
          </p:nvCxnSpPr>
          <p:spPr>
            <a:xfrm flipH="1">
              <a:off x="5218114" y="2133601"/>
              <a:ext cx="1586" cy="304799"/>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3"/>
              <a:endCxn id="5" idx="0"/>
            </p:cNvCxnSpPr>
            <p:nvPr/>
          </p:nvCxnSpPr>
          <p:spPr>
            <a:xfrm flipH="1">
              <a:off x="4267200" y="2630812"/>
              <a:ext cx="871214" cy="340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20405378">
              <a:off x="4619076" y="2548323"/>
              <a:ext cx="349776" cy="369332"/>
            </a:xfrm>
            <a:prstGeom prst="rect">
              <a:avLst/>
            </a:prstGeom>
            <a:noFill/>
          </p:spPr>
          <p:txBody>
            <a:bodyPr wrap="square" rtlCol="0">
              <a:spAutoFit/>
            </a:bodyPr>
            <a:lstStyle/>
            <a:p>
              <a:r>
                <a:rPr lang="en-US" dirty="0" smtClean="0">
                  <a:latin typeface="Symbol" pitchFamily="18" charset="2"/>
                </a:rPr>
                <a:t>Ì</a:t>
              </a:r>
              <a:endParaRPr lang="en-US" dirty="0">
                <a:latin typeface="Symbol" pitchFamily="18" charset="2"/>
              </a:endParaRPr>
            </a:p>
          </p:txBody>
        </p:sp>
        <p:sp>
          <p:nvSpPr>
            <p:cNvPr id="16" name="Oval 14"/>
            <p:cNvSpPr>
              <a:spLocks noChangeArrowheads="1"/>
            </p:cNvSpPr>
            <p:nvPr/>
          </p:nvSpPr>
          <p:spPr bwMode="auto">
            <a:xfrm>
              <a:off x="4876800" y="1219200"/>
              <a:ext cx="958766" cy="384681"/>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u="sng" dirty="0" smtClean="0"/>
                <a:t>Email</a:t>
              </a:r>
              <a:endParaRPr kumimoji="0" lang="en-US" sz="1200" b="1" i="0" u="sng" strike="noStrike" cap="none" normalizeH="0" baseline="0" dirty="0" smtClean="0">
                <a:ln>
                  <a:noFill/>
                </a:ln>
                <a:solidFill>
                  <a:schemeClr val="tx1"/>
                </a:solidFill>
                <a:effectLst/>
              </a:endParaRPr>
            </a:p>
          </p:txBody>
        </p:sp>
        <p:sp>
          <p:nvSpPr>
            <p:cNvPr id="19" name="Oval 14"/>
            <p:cNvSpPr>
              <a:spLocks noChangeArrowheads="1"/>
            </p:cNvSpPr>
            <p:nvPr/>
          </p:nvSpPr>
          <p:spPr bwMode="auto">
            <a:xfrm>
              <a:off x="5943600" y="1219200"/>
              <a:ext cx="958766" cy="384681"/>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t>Password</a:t>
              </a:r>
              <a:endParaRPr kumimoji="0" lang="en-US" sz="1200" b="1" i="0" u="none" strike="noStrike" cap="none" normalizeH="0" baseline="0" dirty="0" smtClean="0">
                <a:ln>
                  <a:noFill/>
                </a:ln>
                <a:solidFill>
                  <a:schemeClr val="tx1"/>
                </a:solidFill>
                <a:effectLst/>
              </a:endParaRPr>
            </a:p>
          </p:txBody>
        </p:sp>
        <p:sp>
          <p:nvSpPr>
            <p:cNvPr id="20" name="Oval 14"/>
            <p:cNvSpPr>
              <a:spLocks noChangeArrowheads="1"/>
            </p:cNvSpPr>
            <p:nvPr/>
          </p:nvSpPr>
          <p:spPr bwMode="auto">
            <a:xfrm>
              <a:off x="6096000" y="1828800"/>
              <a:ext cx="914400" cy="384681"/>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t>Name</a:t>
              </a:r>
              <a:endParaRPr kumimoji="0" lang="en-US" sz="1200" b="1" i="0" u="none" strike="noStrike" cap="none" normalizeH="0" baseline="0" dirty="0" smtClean="0">
                <a:ln>
                  <a:noFill/>
                </a:ln>
                <a:solidFill>
                  <a:schemeClr val="tx1"/>
                </a:solidFill>
                <a:effectLst/>
              </a:endParaRPr>
            </a:p>
          </p:txBody>
        </p:sp>
        <p:sp>
          <p:nvSpPr>
            <p:cNvPr id="21" name="Oval 14"/>
            <p:cNvSpPr>
              <a:spLocks noChangeArrowheads="1"/>
            </p:cNvSpPr>
            <p:nvPr/>
          </p:nvSpPr>
          <p:spPr bwMode="auto">
            <a:xfrm>
              <a:off x="7239000" y="1600200"/>
              <a:ext cx="914400" cy="384681"/>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FirstName</a:t>
              </a:r>
              <a:endParaRPr kumimoji="0" lang="en-US" sz="1200" b="1" i="0" u="none" strike="noStrike" cap="none" normalizeH="0" baseline="0" dirty="0" smtClean="0">
                <a:ln>
                  <a:noFill/>
                </a:ln>
                <a:solidFill>
                  <a:schemeClr val="tx1"/>
                </a:solidFill>
                <a:effectLst/>
              </a:endParaRPr>
            </a:p>
          </p:txBody>
        </p:sp>
        <p:sp>
          <p:nvSpPr>
            <p:cNvPr id="22" name="Oval 14"/>
            <p:cNvSpPr>
              <a:spLocks noChangeArrowheads="1"/>
            </p:cNvSpPr>
            <p:nvPr/>
          </p:nvSpPr>
          <p:spPr bwMode="auto">
            <a:xfrm>
              <a:off x="7239000" y="2133600"/>
              <a:ext cx="914400"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LastName</a:t>
              </a:r>
              <a:endParaRPr kumimoji="0" lang="en-US" sz="1200" b="1" i="0" u="none" strike="noStrike" cap="none" normalizeH="0" baseline="0" dirty="0" smtClean="0">
                <a:ln>
                  <a:noFill/>
                </a:ln>
                <a:solidFill>
                  <a:schemeClr val="tx1"/>
                </a:solidFill>
                <a:effectLst/>
              </a:endParaRPr>
            </a:p>
          </p:txBody>
        </p:sp>
        <p:cxnSp>
          <p:nvCxnSpPr>
            <p:cNvPr id="23" name="Straight Connector 22"/>
            <p:cNvCxnSpPr>
              <a:stCxn id="16" idx="4"/>
              <a:endCxn id="6" idx="0"/>
            </p:cNvCxnSpPr>
            <p:nvPr/>
          </p:nvCxnSpPr>
          <p:spPr>
            <a:xfrm flipH="1">
              <a:off x="5219700" y="1603881"/>
              <a:ext cx="136483" cy="224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4"/>
              <a:endCxn id="6" idx="0"/>
            </p:cNvCxnSpPr>
            <p:nvPr/>
          </p:nvCxnSpPr>
          <p:spPr>
            <a:xfrm flipH="1">
              <a:off x="5219700" y="1603881"/>
              <a:ext cx="1203283" cy="224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6" idx="3"/>
            </p:cNvCxnSpPr>
            <p:nvPr/>
          </p:nvCxnSpPr>
          <p:spPr>
            <a:xfrm flipH="1" flipV="1">
              <a:off x="5867400" y="1981201"/>
              <a:ext cx="228600" cy="39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1" idx="2"/>
              <a:endCxn id="20" idx="6"/>
            </p:cNvCxnSpPr>
            <p:nvPr/>
          </p:nvCxnSpPr>
          <p:spPr>
            <a:xfrm flipH="1">
              <a:off x="7010400" y="1792541"/>
              <a:ext cx="2286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2" idx="2"/>
              <a:endCxn id="20" idx="6"/>
            </p:cNvCxnSpPr>
            <p:nvPr/>
          </p:nvCxnSpPr>
          <p:spPr>
            <a:xfrm flipH="1" flipV="1">
              <a:off x="7010400" y="2021141"/>
              <a:ext cx="228600" cy="302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2209800" y="2057400"/>
              <a:ext cx="1066800" cy="457200"/>
              <a:chOff x="990600" y="2971800"/>
              <a:chExt cx="1679575" cy="1049337"/>
            </a:xfrm>
            <a:solidFill>
              <a:schemeClr val="bg2"/>
            </a:solidFill>
          </p:grpSpPr>
          <p:sp>
            <p:nvSpPr>
              <p:cNvPr id="29" name="Oval 45"/>
              <p:cNvSpPr>
                <a:spLocks noChangeArrowheads="1"/>
              </p:cNvSpPr>
              <p:nvPr/>
            </p:nvSpPr>
            <p:spPr bwMode="auto">
              <a:xfrm>
                <a:off x="990600" y="2971800"/>
                <a:ext cx="1679575" cy="1049337"/>
              </a:xfrm>
              <a:prstGeom prst="ellipse">
                <a:avLst/>
              </a:prstGeom>
              <a:grpFill/>
              <a:ln w="12700">
                <a:solidFill>
                  <a:schemeClr val="tx1"/>
                </a:solidFill>
                <a:round/>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smtClean="0">
                  <a:ln>
                    <a:noFill/>
                  </a:ln>
                  <a:solidFill>
                    <a:schemeClr val="tx1"/>
                  </a:solidFill>
                  <a:effectLst/>
                </a:endParaRPr>
              </a:p>
            </p:txBody>
          </p:sp>
          <p:sp>
            <p:nvSpPr>
              <p:cNvPr id="30" name="Oval 14"/>
              <p:cNvSpPr>
                <a:spLocks noChangeArrowheads="1"/>
              </p:cNvSpPr>
              <p:nvPr/>
            </p:nvSpPr>
            <p:spPr bwMode="auto">
              <a:xfrm>
                <a:off x="1069975" y="3079750"/>
                <a:ext cx="1520825" cy="835025"/>
              </a:xfrm>
              <a:prstGeom prst="ellipse">
                <a:avLst/>
              </a:prstGeom>
              <a:grp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t>Interests</a:t>
                </a:r>
                <a:endParaRPr kumimoji="0" lang="en-US" sz="1200" b="1" i="0" u="none" strike="noStrike" cap="none" normalizeH="0" baseline="0" dirty="0" smtClean="0">
                  <a:ln>
                    <a:noFill/>
                  </a:ln>
                  <a:solidFill>
                    <a:schemeClr val="tx1"/>
                  </a:solidFill>
                  <a:effectLst/>
                </a:endParaRPr>
              </a:p>
            </p:txBody>
          </p:sp>
        </p:grpSp>
        <p:sp>
          <p:nvSpPr>
            <p:cNvPr id="31" name="Oval 14"/>
            <p:cNvSpPr>
              <a:spLocks noChangeArrowheads="1"/>
            </p:cNvSpPr>
            <p:nvPr/>
          </p:nvSpPr>
          <p:spPr bwMode="auto">
            <a:xfrm>
              <a:off x="1447800" y="3276600"/>
              <a:ext cx="9587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CurrentCity</a:t>
              </a:r>
              <a:endParaRPr kumimoji="0" lang="en-US" sz="1200" b="1" i="0" u="none" strike="noStrike" cap="none" normalizeH="0" baseline="0" dirty="0" smtClean="0">
                <a:ln>
                  <a:noFill/>
                </a:ln>
                <a:solidFill>
                  <a:schemeClr val="tx1"/>
                </a:solidFill>
                <a:effectLst/>
              </a:endParaRPr>
            </a:p>
          </p:txBody>
        </p:sp>
        <p:sp>
          <p:nvSpPr>
            <p:cNvPr id="32" name="Oval 14"/>
            <p:cNvSpPr>
              <a:spLocks noChangeArrowheads="1"/>
            </p:cNvSpPr>
            <p:nvPr/>
          </p:nvSpPr>
          <p:spPr bwMode="auto">
            <a:xfrm>
              <a:off x="1447800" y="3733800"/>
              <a:ext cx="9587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HomeTown</a:t>
              </a:r>
              <a:endParaRPr kumimoji="0" lang="en-US" sz="1200" b="1" i="0" u="none" strike="noStrike" cap="none" normalizeH="0" baseline="0" dirty="0" smtClean="0">
                <a:ln>
                  <a:noFill/>
                </a:ln>
                <a:solidFill>
                  <a:schemeClr val="tx1"/>
                </a:solidFill>
                <a:effectLst/>
              </a:endParaRPr>
            </a:p>
          </p:txBody>
        </p:sp>
        <p:sp>
          <p:nvSpPr>
            <p:cNvPr id="33" name="Oval 14"/>
            <p:cNvSpPr>
              <a:spLocks noChangeArrowheads="1"/>
            </p:cNvSpPr>
            <p:nvPr/>
          </p:nvSpPr>
          <p:spPr bwMode="auto">
            <a:xfrm>
              <a:off x="1524000" y="2514600"/>
              <a:ext cx="9587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t>Sex</a:t>
              </a:r>
              <a:endParaRPr kumimoji="0" lang="en-US" sz="1200" b="1" i="0" u="none" strike="noStrike" cap="none" normalizeH="0" baseline="0" dirty="0" smtClean="0">
                <a:ln>
                  <a:noFill/>
                </a:ln>
                <a:solidFill>
                  <a:schemeClr val="tx1"/>
                </a:solidFill>
                <a:effectLst/>
              </a:endParaRPr>
            </a:p>
          </p:txBody>
        </p:sp>
        <p:cxnSp>
          <p:nvCxnSpPr>
            <p:cNvPr id="34" name="Straight Connector 33"/>
            <p:cNvCxnSpPr>
              <a:stCxn id="32" idx="6"/>
              <a:endCxn id="5" idx="1"/>
            </p:cNvCxnSpPr>
            <p:nvPr/>
          </p:nvCxnSpPr>
          <p:spPr>
            <a:xfrm flipV="1">
              <a:off x="2406566" y="3124201"/>
              <a:ext cx="1251034" cy="8000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1" idx="6"/>
              <a:endCxn id="5" idx="1"/>
            </p:cNvCxnSpPr>
            <p:nvPr/>
          </p:nvCxnSpPr>
          <p:spPr>
            <a:xfrm flipV="1">
              <a:off x="2406566" y="3124201"/>
              <a:ext cx="1251034" cy="3428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3" idx="6"/>
              <a:endCxn id="5" idx="1"/>
            </p:cNvCxnSpPr>
            <p:nvPr/>
          </p:nvCxnSpPr>
          <p:spPr>
            <a:xfrm>
              <a:off x="2482766" y="2705100"/>
              <a:ext cx="1174834" cy="4191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6"/>
              <a:endCxn id="5" idx="1"/>
            </p:cNvCxnSpPr>
            <p:nvPr/>
          </p:nvCxnSpPr>
          <p:spPr>
            <a:xfrm>
              <a:off x="3276600" y="2286000"/>
              <a:ext cx="381000" cy="838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14"/>
            <p:cNvSpPr>
              <a:spLocks noChangeArrowheads="1"/>
            </p:cNvSpPr>
            <p:nvPr/>
          </p:nvSpPr>
          <p:spPr bwMode="auto">
            <a:xfrm>
              <a:off x="2057400" y="2895600"/>
              <a:ext cx="958766" cy="381000"/>
            </a:xfrm>
            <a:prstGeom prst="ellipse">
              <a:avLst/>
            </a:prstGeom>
            <a:solidFill>
              <a:schemeClr val="bg2"/>
            </a:solidFill>
            <a:ln w="12700">
              <a:solidFill>
                <a:schemeClr val="tx1"/>
              </a:solidFill>
              <a:round/>
              <a:headEnd/>
              <a:tailEnd/>
            </a:ln>
          </p:spPr>
          <p:txBody>
            <a:bodyPr vert="horz" wrap="none" lIns="90487" tIns="44450" rIns="90487" bIns="4445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err="1" smtClean="0"/>
                <a:t>Birthdate</a:t>
              </a:r>
              <a:endParaRPr kumimoji="0" lang="en-US" sz="1200" b="1" i="0" u="none" strike="noStrike" cap="none" normalizeH="0" baseline="0" dirty="0" smtClean="0">
                <a:ln>
                  <a:noFill/>
                </a:ln>
                <a:solidFill>
                  <a:schemeClr val="tx1"/>
                </a:solidFill>
                <a:effectLst/>
              </a:endParaRPr>
            </a:p>
          </p:txBody>
        </p:sp>
        <p:cxnSp>
          <p:nvCxnSpPr>
            <p:cNvPr id="40" name="Straight Connector 39"/>
            <p:cNvCxnSpPr>
              <a:stCxn id="39" idx="6"/>
              <a:endCxn id="5" idx="1"/>
            </p:cNvCxnSpPr>
            <p:nvPr/>
          </p:nvCxnSpPr>
          <p:spPr>
            <a:xfrm>
              <a:off x="3016166" y="3086100"/>
              <a:ext cx="641434" cy="381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Title 1"/>
          <p:cNvSpPr txBox="1">
            <a:spLocks/>
          </p:cNvSpPr>
          <p:nvPr/>
        </p:nvSpPr>
        <p:spPr>
          <a:xfrm>
            <a:off x="152400" y="152400"/>
            <a:ext cx="3276600" cy="8382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Data Formats</a:t>
            </a:r>
            <a:endParaRPr lang="en-US" sz="240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i="1" dirty="0" smtClean="0">
                <a:latin typeface="+mj-lt"/>
                <a:ea typeface="+mj-ea"/>
                <a:cs typeface="+mj-cs"/>
              </a:rPr>
              <a:t>- beg, steal, borrow</a:t>
            </a:r>
            <a:endParaRPr kumimoji="0" lang="en-US" sz="2800" b="1" i="1" u="none" strike="noStrike" kern="1200" cap="none" spc="0" normalizeH="0" baseline="0" noProof="0" dirty="0">
              <a:ln>
                <a:noFill/>
              </a:ln>
              <a:solidFill>
                <a:srgbClr val="FF0000"/>
              </a:solidFill>
              <a:effectLst/>
              <a:uLnTx/>
              <a:uFillTx/>
              <a:latin typeface="+mj-lt"/>
              <a:ea typeface="+mj-ea"/>
              <a:cs typeface="+mj-cs"/>
            </a:endParaRPr>
          </a:p>
        </p:txBody>
      </p:sp>
      <p:sp>
        <p:nvSpPr>
          <p:cNvPr id="54" name="Content Placeholder 2"/>
          <p:cNvSpPr txBox="1">
            <a:spLocks/>
          </p:cNvSpPr>
          <p:nvPr/>
        </p:nvSpPr>
        <p:spPr>
          <a:xfrm>
            <a:off x="3733800" y="2590800"/>
            <a:ext cx="5410200" cy="3505200"/>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1" i="0" u="none" strike="noStrike" kern="1200" cap="none" spc="0" normalizeH="0" baseline="0" noProof="0" dirty="0" smtClean="0">
                <a:ln>
                  <a:noFill/>
                </a:ln>
                <a:solidFill>
                  <a:schemeClr val="tx1"/>
                </a:solidFill>
                <a:effectLst/>
                <a:uLnTx/>
                <a:uFillTx/>
                <a:latin typeface="+mn-lt"/>
                <a:ea typeface="+mn-ea"/>
                <a:cs typeface="+mn-cs"/>
              </a:rPr>
              <a:t>User:</a:t>
            </a:r>
          </a:p>
          <a:p>
            <a:pPr marL="342900" indent="-342900">
              <a:spcBef>
                <a:spcPct val="20000"/>
              </a:spcBef>
              <a:buFont typeface="Arial" pitchFamily="34" charset="0"/>
              <a:buChar cha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Email: max 36 chars. Example:</a:t>
            </a:r>
            <a:r>
              <a:rPr kumimoji="0" lang="en-US" sz="1600" b="0" i="0" u="none" strike="noStrike" kern="1200" cap="none" spc="0" normalizeH="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smtClean="0">
                <a:ln>
                  <a:noFill/>
                </a:ln>
                <a:solidFill>
                  <a:schemeClr val="tx1"/>
                </a:solidFill>
                <a:effectLst/>
                <a:uLnTx/>
                <a:uFillTx/>
                <a:latin typeface="+mn-lt"/>
                <a:ea typeface="+mn-ea"/>
                <a:cs typeface="+mn-cs"/>
                <a:hlinkClick r:id="rId5"/>
              </a:rPr>
              <a:t>leomark@cc.gt.edu</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indent="-342900">
              <a:spcBef>
                <a:spcPct val="20000"/>
              </a:spcBef>
              <a:buFont typeface="Arial" pitchFamily="34" charset="0"/>
              <a:buChar char="•"/>
            </a:pPr>
            <a:r>
              <a:rPr lang="en-US" sz="1600" dirty="0" smtClean="0"/>
              <a:t>Password: max 20 chars. Example: qwerty</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indent="-342900">
              <a:spcBef>
                <a:spcPct val="20000"/>
              </a:spcBef>
              <a:buFont typeface="Arial" pitchFamily="34" charset="0"/>
              <a:buChar cha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Name: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FirstName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max 25 chars; Last: max 40 chars</a:t>
            </a:r>
          </a:p>
          <a:p>
            <a:pPr marL="342900" indent="-342900">
              <a:spcBef>
                <a:spcPct val="20000"/>
              </a:spcBef>
              <a:buFont typeface="Arial" pitchFamily="34" charset="0"/>
              <a:buChar cha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Addresses (when needed) are very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very</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difficult.</a:t>
            </a:r>
            <a:r>
              <a:rPr kumimoji="0" lang="en-US" sz="1600" b="0" i="0" u="none" strike="noStrike" kern="1200" cap="none" spc="0" normalizeH="0" noProof="0" dirty="0" smtClean="0">
                <a:ln>
                  <a:noFill/>
                </a:ln>
                <a:solidFill>
                  <a:schemeClr val="tx1"/>
                </a:solidFill>
                <a:effectLst/>
                <a:uLnTx/>
                <a:uFillTx/>
                <a:latin typeface="+mn-lt"/>
                <a:ea typeface="+mn-ea"/>
                <a:cs typeface="+mn-cs"/>
              </a:rPr>
              <a:t>            </a:t>
            </a:r>
            <a:r>
              <a:rPr lang="en-US" sz="1600" dirty="0" smtClean="0"/>
              <a:t>E.g., l</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ook</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the 208 page guideline at http://pe.usps.com/cpim/ftp/pubs/pub28/pub28.pdf</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1" i="0" u="none" strike="noStrike" kern="1200" cap="none" spc="0" normalizeH="0" baseline="0" noProof="0" dirty="0" err="1" smtClean="0">
                <a:ln>
                  <a:noFill/>
                </a:ln>
                <a:solidFill>
                  <a:schemeClr val="tx1"/>
                </a:solidFill>
                <a:effectLst/>
                <a:uLnTx/>
                <a:uFillTx/>
                <a:latin typeface="+mn-lt"/>
                <a:ea typeface="+mn-ea"/>
                <a:cs typeface="+mn-cs"/>
              </a:rPr>
              <a:t>RegularUser</a:t>
            </a:r>
            <a:r>
              <a:rPr kumimoji="0" lang="en-US"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Birthdate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Date: 'YYYY-MM-DD'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Sex: {M, F}</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CurrentCity</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HomeTown</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max</a:t>
            </a:r>
            <a:r>
              <a:rPr kumimoji="0" lang="en-US" sz="1600" b="0" i="0" u="none" strike="noStrike" kern="1200" cap="none" spc="0" normalizeH="0" noProof="0" dirty="0" smtClean="0">
                <a:ln>
                  <a:noFill/>
                </a:ln>
                <a:solidFill>
                  <a:schemeClr val="tx1"/>
                </a:solidFill>
                <a:effectLst/>
                <a:uLnTx/>
                <a:uFillTx/>
                <a:latin typeface="+mn-lt"/>
                <a:ea typeface="+mn-ea"/>
                <a:cs typeface="+mn-cs"/>
              </a:rPr>
              <a:t> 20 chars, each</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Interests: multi-value with 16 chars, each</a:t>
            </a:r>
            <a:r>
              <a:rPr kumimoji="0" lang="en-US" sz="1600" b="1" i="0" u="none" strike="noStrike" kern="1200" cap="none" spc="0" normalizeH="0" baseline="0" noProof="0" dirty="0" smtClean="0">
                <a:ln>
                  <a:noFill/>
                </a:ln>
                <a:solidFill>
                  <a:schemeClr val="tx1"/>
                </a:solidFill>
                <a:effectLst/>
                <a:uLnTx/>
                <a:uFillTx/>
                <a:latin typeface="+mn-lt"/>
                <a:ea typeface="+mn-ea"/>
                <a:cs typeface="+mn-cs"/>
              </a:rPr>
              <a:t/>
            </a:r>
            <a:br>
              <a:rPr kumimoji="0" lang="en-US" sz="1600" b="1" i="0" u="none" strike="noStrike" kern="1200" cap="none" spc="0" normalizeH="0" baseline="0" noProof="0" dirty="0" smtClean="0">
                <a:ln>
                  <a:noFill/>
                </a:ln>
                <a:solidFill>
                  <a:schemeClr val="tx1"/>
                </a:solidFill>
                <a:effectLst/>
                <a:uLnTx/>
                <a:uFillTx/>
                <a:latin typeface="+mn-lt"/>
                <a:ea typeface="+mn-ea"/>
                <a:cs typeface="+mn-cs"/>
              </a:rPr>
            </a:br>
            <a:r>
              <a:rPr kumimoji="0" lang="en-US" sz="1600" b="1" i="0" u="none" strike="noStrike" kern="1200" cap="none" spc="0" normalizeH="0" baseline="0" noProof="0" dirty="0" smtClean="0">
                <a:ln>
                  <a:noFill/>
                </a:ln>
                <a:solidFill>
                  <a:schemeClr val="tx1"/>
                </a:solidFill>
                <a:effectLst/>
                <a:uLnTx/>
                <a:uFillTx/>
                <a:latin typeface="+mn-lt"/>
                <a:ea typeface="+mn-ea"/>
                <a:cs typeface="+mn-cs"/>
              </a:rPr>
              <a:t/>
            </a:r>
            <a:br>
              <a:rPr kumimoji="0" lang="en-US" sz="1600" b="1" i="0" u="none" strike="noStrike" kern="1200" cap="none" spc="0" normalizeH="0" baseline="0" noProof="0" dirty="0" smtClean="0">
                <a:ln>
                  <a:noFill/>
                </a:ln>
                <a:solidFill>
                  <a:schemeClr val="tx1"/>
                </a:solidFill>
                <a:effectLst/>
                <a:uLnTx/>
                <a:uFillTx/>
                <a:latin typeface="+mn-lt"/>
                <a:ea typeface="+mn-ea"/>
                <a:cs typeface="+mn-cs"/>
              </a:rPr>
            </a:b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pic>
        <p:nvPicPr>
          <p:cNvPr id="56" name="Picture 3"/>
          <p:cNvPicPr>
            <a:picLocks noChangeAspect="1" noChangeArrowheads="1"/>
          </p:cNvPicPr>
          <p:nvPr/>
        </p:nvPicPr>
        <p:blipFill>
          <a:blip r:embed="rId6" cstate="print"/>
          <a:srcRect/>
          <a:stretch>
            <a:fillRect/>
          </a:stretch>
        </p:blipFill>
        <p:spPr bwMode="auto">
          <a:xfrm>
            <a:off x="152400" y="3962400"/>
            <a:ext cx="3429000" cy="19276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Constraints</a:t>
            </a:r>
            <a:endParaRPr lang="en-US" dirty="0">
              <a:solidFill>
                <a:srgbClr val="FF0000"/>
              </a:solidFill>
            </a:endParaRPr>
          </a:p>
        </p:txBody>
      </p:sp>
      <p:sp>
        <p:nvSpPr>
          <p:cNvPr id="3" name="Content Placeholder 2"/>
          <p:cNvSpPr>
            <a:spLocks noGrp="1"/>
          </p:cNvSpPr>
          <p:nvPr>
            <p:ph idx="1"/>
          </p:nvPr>
        </p:nvSpPr>
        <p:spPr>
          <a:xfrm>
            <a:off x="228600" y="1600200"/>
            <a:ext cx="8915400" cy="4525963"/>
          </a:xfrm>
        </p:spPr>
        <p:txBody>
          <a:bodyPr>
            <a:normAutofit fontScale="92500"/>
          </a:bodyPr>
          <a:lstStyle/>
          <a:p>
            <a:pPr>
              <a:buNone/>
            </a:pPr>
            <a:r>
              <a:rPr lang="en-US" dirty="0" smtClean="0"/>
              <a:t>Examples:</a:t>
            </a:r>
          </a:p>
          <a:p>
            <a:r>
              <a:rPr lang="en-US" dirty="0" err="1" smtClean="0"/>
              <a:t>DateConnected</a:t>
            </a:r>
            <a:r>
              <a:rPr lang="en-US" dirty="0" smtClean="0"/>
              <a:t> is NULL until request is accepted.</a:t>
            </a:r>
          </a:p>
          <a:p>
            <a:r>
              <a:rPr lang="en-US" dirty="0" smtClean="0"/>
              <a:t>Cannot be Friend with yourself.</a:t>
            </a:r>
          </a:p>
          <a:p>
            <a:r>
              <a:rPr lang="en-US" dirty="0" smtClean="0"/>
              <a:t>Can only comment on Status of Friends.</a:t>
            </a:r>
          </a:p>
          <a:p>
            <a:pPr>
              <a:buNone/>
            </a:pPr>
            <a:endParaRPr lang="en-US" dirty="0" smtClean="0"/>
          </a:p>
          <a:p>
            <a:pPr>
              <a:buNone/>
            </a:pPr>
            <a:r>
              <a:rPr lang="en-US" dirty="0" smtClean="0"/>
              <a:t>Ignore:</a:t>
            </a:r>
          </a:p>
          <a:p>
            <a:r>
              <a:rPr lang="en-US" dirty="0" smtClean="0"/>
              <a:t>Data formatting constraints</a:t>
            </a:r>
          </a:p>
          <a:p>
            <a:r>
              <a:rPr lang="en-US" dirty="0" smtClean="0"/>
              <a:t>Constraints that can be expressed in the EER Diagram</a:t>
            </a:r>
          </a:p>
          <a:p>
            <a:endParaRPr lang="en-US" dirty="0" smtClean="0"/>
          </a:p>
        </p:txBody>
      </p:sp>
      <p:sp>
        <p:nvSpPr>
          <p:cNvPr id="4" name="Slide Number Placeholder 3"/>
          <p:cNvSpPr>
            <a:spLocks noGrp="1"/>
          </p:cNvSpPr>
          <p:nvPr>
            <p:ph type="sldNum" sz="quarter" idx="12"/>
          </p:nvPr>
        </p:nvSpPr>
        <p:spPr/>
        <p:txBody>
          <a:bodyPr/>
          <a:lstStyle/>
          <a:p>
            <a:fld id="{C262E101-C335-42F1-B61C-2CF6796493FD}" type="slidenum">
              <a:rPr lang="en-US" smtClean="0"/>
              <a:pPr/>
              <a:t>26</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lvl="0"/>
            <a:r>
              <a:rPr lang="en-US" dirty="0" smtClean="0"/>
              <a:t>The Software Process</a:t>
            </a:r>
            <a:endParaRPr lang="en-US" dirty="0"/>
          </a:p>
        </p:txBody>
      </p:sp>
      <p:sp>
        <p:nvSpPr>
          <p:cNvPr id="3" name="Content Placeholder 2"/>
          <p:cNvSpPr>
            <a:spLocks noGrp="1"/>
          </p:cNvSpPr>
          <p:nvPr>
            <p:ph idx="1"/>
          </p:nvPr>
        </p:nvSpPr>
        <p:spPr>
          <a:xfrm>
            <a:off x="2895600" y="1600200"/>
            <a:ext cx="5486400" cy="4525963"/>
          </a:xfrm>
        </p:spPr>
        <p:txBody>
          <a:bodyPr>
            <a:normAutofit lnSpcReduction="10000"/>
          </a:bodyPr>
          <a:lstStyle/>
          <a:p>
            <a:pPr lvl="0">
              <a:defRPr/>
            </a:pPr>
            <a:r>
              <a:rPr lang="en-US" dirty="0" smtClean="0">
                <a:solidFill>
                  <a:schemeClr val="bg1">
                    <a:lumMod val="75000"/>
                  </a:schemeClr>
                </a:solidFill>
              </a:rPr>
              <a:t>Business process (re-)design</a:t>
            </a:r>
          </a:p>
          <a:p>
            <a:pPr lvl="0">
              <a:defRPr/>
            </a:pPr>
            <a:r>
              <a:rPr lang="en-US" dirty="0" smtClean="0"/>
              <a:t>Analysis</a:t>
            </a:r>
          </a:p>
          <a:p>
            <a:pPr lvl="0">
              <a:defRPr/>
            </a:pPr>
            <a:r>
              <a:rPr lang="en-US" dirty="0" smtClean="0"/>
              <a:t>Specification</a:t>
            </a:r>
          </a:p>
          <a:p>
            <a:pPr lvl="0">
              <a:defRPr/>
            </a:pPr>
            <a:r>
              <a:rPr lang="en-US" dirty="0" smtClean="0"/>
              <a:t>Design</a:t>
            </a:r>
          </a:p>
          <a:p>
            <a:pPr lvl="0">
              <a:defRPr/>
            </a:pPr>
            <a:r>
              <a:rPr lang="en-US" dirty="0" smtClean="0"/>
              <a:t>Implementation</a:t>
            </a:r>
          </a:p>
          <a:p>
            <a:pPr lvl="0">
              <a:defRPr/>
            </a:pPr>
            <a:r>
              <a:rPr lang="en-US" dirty="0" smtClean="0">
                <a:solidFill>
                  <a:schemeClr val="bg1">
                    <a:lumMod val="75000"/>
                  </a:schemeClr>
                </a:solidFill>
              </a:rPr>
              <a:t>Testing</a:t>
            </a:r>
          </a:p>
          <a:p>
            <a:pPr lvl="0">
              <a:defRPr/>
            </a:pPr>
            <a:r>
              <a:rPr lang="en-US" dirty="0" smtClean="0">
                <a:solidFill>
                  <a:schemeClr val="bg1">
                    <a:lumMod val="75000"/>
                  </a:schemeClr>
                </a:solidFill>
              </a:rPr>
              <a:t>Operation</a:t>
            </a:r>
          </a:p>
          <a:p>
            <a:pPr lvl="0">
              <a:defRPr/>
            </a:pPr>
            <a:r>
              <a:rPr lang="en-US" dirty="0" smtClean="0">
                <a:solidFill>
                  <a:schemeClr val="bg1">
                    <a:lumMod val="75000"/>
                  </a:schemeClr>
                </a:solidFill>
              </a:rPr>
              <a:t>Maintenance</a:t>
            </a:r>
          </a:p>
          <a:p>
            <a:endParaRPr lang="en-US" dirty="0"/>
          </a:p>
        </p:txBody>
      </p:sp>
      <p:sp>
        <p:nvSpPr>
          <p:cNvPr id="6" name="Rectangle 4"/>
          <p:cNvSpPr txBox="1">
            <a:spLocks noChangeArrowheads="1"/>
          </p:cNvSpPr>
          <p:nvPr/>
        </p:nvSpPr>
        <p:spPr>
          <a:xfrm>
            <a:off x="3200400" y="2514600"/>
            <a:ext cx="5791200" cy="4216400"/>
          </a:xfrm>
          <a:prstGeom prst="rect">
            <a:avLst/>
          </a:prstGeom>
          <a:no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bg2"/>
              </a:solidFill>
              <a:effectLst/>
              <a:uLnTx/>
              <a:uFillTx/>
              <a:latin typeface="+mn-lt"/>
              <a:ea typeface="+mn-ea"/>
              <a:cs typeface="+mn-cs"/>
            </a:endParaRPr>
          </a:p>
        </p:txBody>
      </p:sp>
      <p:sp>
        <p:nvSpPr>
          <p:cNvPr id="8" name="Rectangle 5"/>
          <p:cNvSpPr>
            <a:spLocks noChangeArrowheads="1"/>
          </p:cNvSpPr>
          <p:nvPr/>
        </p:nvSpPr>
        <p:spPr bwMode="auto">
          <a:xfrm rot="5400000" flipH="1">
            <a:off x="6432550" y="3543300"/>
            <a:ext cx="4111625" cy="515938"/>
          </a:xfrm>
          <a:prstGeom prst="rect">
            <a:avLst/>
          </a:prstGeom>
          <a:noFill/>
          <a:ln w="12700">
            <a:noFill/>
            <a:miter lim="800000"/>
            <a:headEnd/>
            <a:tailEnd/>
          </a:ln>
          <a:effectLst/>
        </p:spPr>
        <p:txBody>
          <a:bodyPr lIns="90487" tIns="44450" rIns="90487" bIns="44450">
            <a:spAutoFit/>
          </a:bodyPr>
          <a:lstStyle/>
          <a:p>
            <a:pPr>
              <a:spcBef>
                <a:spcPct val="50000"/>
              </a:spcBef>
            </a:pPr>
            <a:r>
              <a:rPr lang="en-US" sz="2800" dirty="0">
                <a:solidFill>
                  <a:schemeClr val="bg1">
                    <a:lumMod val="75000"/>
                  </a:schemeClr>
                </a:solidFill>
              </a:rPr>
              <a:t>      </a:t>
            </a:r>
            <a:r>
              <a:rPr lang="en-US" sz="2800" dirty="0" smtClean="0">
                <a:solidFill>
                  <a:schemeClr val="bg1">
                    <a:lumMod val="75000"/>
                  </a:schemeClr>
                </a:solidFill>
              </a:rPr>
              <a:t>  Management</a:t>
            </a:r>
            <a:endParaRPr lang="en-US" sz="2800" dirty="0">
              <a:solidFill>
                <a:schemeClr val="bg1">
                  <a:lumMod val="75000"/>
                </a:schemeClr>
              </a:solidFill>
            </a:endParaRPr>
          </a:p>
        </p:txBody>
      </p:sp>
      <p:sp>
        <p:nvSpPr>
          <p:cNvPr id="15" name="Left Brace 14"/>
          <p:cNvSpPr/>
          <p:nvPr/>
        </p:nvSpPr>
        <p:spPr>
          <a:xfrm>
            <a:off x="2590800" y="2209800"/>
            <a:ext cx="457200" cy="1981200"/>
          </a:xfrm>
          <a:prstGeom prst="leftBrace">
            <a:avLst>
              <a:gd name="adj1" fmla="val 8333"/>
              <a:gd name="adj2" fmla="val 4945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rot="2086774">
            <a:off x="-8056" y="2613266"/>
            <a:ext cx="2743568" cy="830997"/>
          </a:xfrm>
          <a:prstGeom prst="rect">
            <a:avLst/>
          </a:prstGeom>
          <a:noFill/>
        </p:spPr>
        <p:txBody>
          <a:bodyPr wrap="square" rtlCol="0">
            <a:spAutoFit/>
          </a:bodyPr>
          <a:lstStyle/>
          <a:p>
            <a:r>
              <a:rPr lang="en-US" sz="2400" dirty="0" smtClean="0"/>
              <a:t>Unique for Database Methodology</a:t>
            </a:r>
            <a:endParaRPr lang="en-US" sz="2400" dirty="0"/>
          </a:p>
        </p:txBody>
      </p:sp>
      <p:sp>
        <p:nvSpPr>
          <p:cNvPr id="17" name="Down Arrow 16"/>
          <p:cNvSpPr/>
          <p:nvPr/>
        </p:nvSpPr>
        <p:spPr>
          <a:xfrm>
            <a:off x="8382000" y="4495800"/>
            <a:ext cx="152400" cy="8382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flipV="1">
            <a:off x="8382000" y="1600200"/>
            <a:ext cx="152400" cy="83820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lide Number Placeholder 18"/>
          <p:cNvSpPr>
            <a:spLocks noGrp="1"/>
          </p:cNvSpPr>
          <p:nvPr>
            <p:ph type="sldNum" sz="quarter" idx="12"/>
          </p:nvPr>
        </p:nvSpPr>
        <p:spPr/>
        <p:txBody>
          <a:bodyPr/>
          <a:lstStyle/>
          <a:p>
            <a:fld id="{C262E101-C335-42F1-B61C-2CF6796493F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fontScale="90000"/>
          </a:bodyPr>
          <a:lstStyle/>
          <a:p>
            <a:pPr lvl="0"/>
            <a:r>
              <a:rPr lang="en-US" sz="4900" dirty="0" smtClean="0"/>
              <a:t>Overview of the Methodology</a:t>
            </a:r>
            <a:r>
              <a:rPr lang="en-US" dirty="0" smtClean="0"/>
              <a:t/>
            </a:r>
            <a:br>
              <a:rPr lang="en-US" dirty="0" smtClean="0"/>
            </a:br>
            <a:r>
              <a:rPr lang="en-US" sz="3600" dirty="0" smtClean="0"/>
              <a:t>- data first!!</a:t>
            </a:r>
            <a:endParaRPr lang="en-US" sz="3600" dirty="0"/>
          </a:p>
        </p:txBody>
      </p:sp>
      <p:sp>
        <p:nvSpPr>
          <p:cNvPr id="4" name="Rectangle 3"/>
          <p:cNvSpPr txBox="1">
            <a:spLocks noChangeArrowheads="1"/>
          </p:cNvSpPr>
          <p:nvPr/>
        </p:nvSpPr>
        <p:spPr>
          <a:xfrm>
            <a:off x="3581400" y="4327525"/>
            <a:ext cx="3581400" cy="2286000"/>
          </a:xfrm>
          <a:prstGeom prst="rect">
            <a:avLst/>
          </a:prstGeom>
          <a:noFill/>
          <a:ln/>
        </p:spPr>
        <p:txBody>
          <a:bodyPr/>
          <a:lstStyle/>
          <a:p>
            <a:pPr marL="342900" marR="0" lvl="0" indent="-342900" algn="l" defTabSz="914400" rtl="0" eaLnBrk="1" fontAlgn="auto" latinLnBrk="0" hangingPunct="1">
              <a:lnSpc>
                <a:spcPct val="105000"/>
              </a:lnSpc>
              <a:spcBef>
                <a:spcPct val="2000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Analysis</a:t>
            </a:r>
          </a:p>
          <a:p>
            <a:pPr marL="342900" marR="0" lvl="0" indent="-342900" algn="l" defTabSz="914400" rtl="0" eaLnBrk="1" fontAlgn="auto" latinLnBrk="0" hangingPunct="1">
              <a:lnSpc>
                <a:spcPct val="105000"/>
              </a:lnSpc>
              <a:spcBef>
                <a:spcPct val="2000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Specification</a:t>
            </a:r>
          </a:p>
          <a:p>
            <a:pPr marL="342900" marR="0" lvl="0" indent="-342900" algn="l" defTabSz="914400" rtl="0" eaLnBrk="1" fontAlgn="auto" latinLnBrk="0" hangingPunct="1">
              <a:lnSpc>
                <a:spcPct val="105000"/>
              </a:lnSpc>
              <a:spcBef>
                <a:spcPct val="2000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Design</a:t>
            </a:r>
          </a:p>
          <a:p>
            <a:pPr marL="342900" marR="0" lvl="0" indent="-342900" algn="l" defTabSz="914400" rtl="0" eaLnBrk="1" fontAlgn="auto" latinLnBrk="0" hangingPunct="1">
              <a:lnSpc>
                <a:spcPct val="105000"/>
              </a:lnSpc>
              <a:spcBef>
                <a:spcPct val="2000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Implementation</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Oval 4"/>
          <p:cNvSpPr>
            <a:spLocks noChangeArrowheads="1"/>
          </p:cNvSpPr>
          <p:nvPr/>
        </p:nvSpPr>
        <p:spPr bwMode="auto">
          <a:xfrm>
            <a:off x="2971800" y="4403725"/>
            <a:ext cx="368300" cy="368300"/>
          </a:xfrm>
          <a:prstGeom prst="ellipse">
            <a:avLst/>
          </a:prstGeom>
          <a:solidFill>
            <a:srgbClr val="EEECE1"/>
          </a:solidFill>
          <a:ln w="12700">
            <a:solidFill>
              <a:schemeClr val="tx1"/>
            </a:solidFill>
            <a:round/>
            <a:headEnd/>
            <a:tailEnd/>
          </a:ln>
          <a:effectLst/>
        </p:spPr>
        <p:txBody>
          <a:bodyPr wrap="none" lIns="90487" tIns="44450" rIns="90487" bIns="44450" anchor="ctr"/>
          <a:lstStyle/>
          <a:p>
            <a:pPr algn="ctr"/>
            <a:r>
              <a:rPr lang="en-US"/>
              <a:t>1</a:t>
            </a:r>
          </a:p>
        </p:txBody>
      </p:sp>
      <p:sp>
        <p:nvSpPr>
          <p:cNvPr id="6" name="Oval 5"/>
          <p:cNvSpPr>
            <a:spLocks noChangeArrowheads="1"/>
          </p:cNvSpPr>
          <p:nvPr/>
        </p:nvSpPr>
        <p:spPr bwMode="auto">
          <a:xfrm>
            <a:off x="2971800" y="4937125"/>
            <a:ext cx="368300" cy="368300"/>
          </a:xfrm>
          <a:prstGeom prst="ellipse">
            <a:avLst/>
          </a:prstGeom>
          <a:solidFill>
            <a:srgbClr val="EEECE1"/>
          </a:solidFill>
          <a:ln w="12700">
            <a:solidFill>
              <a:schemeClr val="tx1"/>
            </a:solidFill>
            <a:round/>
            <a:headEnd/>
            <a:tailEnd/>
          </a:ln>
          <a:effectLst/>
        </p:spPr>
        <p:txBody>
          <a:bodyPr wrap="none" lIns="90487" tIns="44450" rIns="90487" bIns="44450" anchor="ctr"/>
          <a:lstStyle/>
          <a:p>
            <a:pPr algn="ctr"/>
            <a:r>
              <a:rPr lang="en-US"/>
              <a:t>2</a:t>
            </a:r>
          </a:p>
        </p:txBody>
      </p:sp>
      <p:sp>
        <p:nvSpPr>
          <p:cNvPr id="7" name="Oval 6"/>
          <p:cNvSpPr>
            <a:spLocks noChangeArrowheads="1"/>
          </p:cNvSpPr>
          <p:nvPr/>
        </p:nvSpPr>
        <p:spPr bwMode="auto">
          <a:xfrm>
            <a:off x="2971800" y="5470525"/>
            <a:ext cx="368300" cy="368300"/>
          </a:xfrm>
          <a:prstGeom prst="ellipse">
            <a:avLst/>
          </a:prstGeom>
          <a:solidFill>
            <a:srgbClr val="EEECE1"/>
          </a:solidFill>
          <a:ln w="12700">
            <a:solidFill>
              <a:schemeClr val="tx1"/>
            </a:solidFill>
            <a:round/>
            <a:headEnd/>
            <a:tailEnd/>
          </a:ln>
          <a:effectLst/>
        </p:spPr>
        <p:txBody>
          <a:bodyPr wrap="none" lIns="90487" tIns="44450" rIns="90487" bIns="44450" anchor="ctr"/>
          <a:lstStyle/>
          <a:p>
            <a:pPr algn="ctr"/>
            <a:r>
              <a:rPr lang="en-US"/>
              <a:t>3</a:t>
            </a:r>
          </a:p>
        </p:txBody>
      </p:sp>
      <p:sp>
        <p:nvSpPr>
          <p:cNvPr id="8" name="Oval 7"/>
          <p:cNvSpPr>
            <a:spLocks noChangeArrowheads="1"/>
          </p:cNvSpPr>
          <p:nvPr/>
        </p:nvSpPr>
        <p:spPr bwMode="auto">
          <a:xfrm>
            <a:off x="2971800" y="6003925"/>
            <a:ext cx="368300" cy="368300"/>
          </a:xfrm>
          <a:prstGeom prst="ellipse">
            <a:avLst/>
          </a:prstGeom>
          <a:solidFill>
            <a:srgbClr val="EEECE1"/>
          </a:solidFill>
          <a:ln w="12700">
            <a:solidFill>
              <a:schemeClr val="tx1"/>
            </a:solidFill>
            <a:round/>
            <a:headEnd/>
            <a:tailEnd/>
          </a:ln>
          <a:effectLst/>
        </p:spPr>
        <p:txBody>
          <a:bodyPr wrap="none" lIns="90487" tIns="44450" rIns="90487" bIns="44450" anchor="ctr"/>
          <a:lstStyle/>
          <a:p>
            <a:pPr algn="ctr"/>
            <a:r>
              <a:rPr lang="en-US"/>
              <a:t>4</a:t>
            </a:r>
          </a:p>
        </p:txBody>
      </p:sp>
      <p:grpSp>
        <p:nvGrpSpPr>
          <p:cNvPr id="9" name="Group 32"/>
          <p:cNvGrpSpPr>
            <a:grpSpLocks/>
          </p:cNvGrpSpPr>
          <p:nvPr/>
        </p:nvGrpSpPr>
        <p:grpSpPr bwMode="auto">
          <a:xfrm>
            <a:off x="762000" y="1905000"/>
            <a:ext cx="7315200" cy="2273300"/>
            <a:chOff x="4" y="868"/>
            <a:chExt cx="4168" cy="1432"/>
          </a:xfrm>
          <a:solidFill>
            <a:srgbClr val="EEECE1"/>
          </a:solidFill>
        </p:grpSpPr>
        <p:sp>
          <p:nvSpPr>
            <p:cNvPr id="10" name="Rectangle 8"/>
            <p:cNvSpPr>
              <a:spLocks noChangeArrowheads="1"/>
            </p:cNvSpPr>
            <p:nvPr/>
          </p:nvSpPr>
          <p:spPr bwMode="auto">
            <a:xfrm>
              <a:off x="340" y="868"/>
              <a:ext cx="664" cy="1432"/>
            </a:xfrm>
            <a:prstGeom prst="rect">
              <a:avLst/>
            </a:prstGeom>
            <a:grpFill/>
            <a:ln w="12700">
              <a:solidFill>
                <a:schemeClr val="tx1"/>
              </a:solidFill>
              <a:miter lim="800000"/>
              <a:headEnd/>
              <a:tailEnd/>
            </a:ln>
            <a:effectLst/>
          </p:spPr>
          <p:txBody>
            <a:bodyPr wrap="none" lIns="90487" tIns="44450" rIns="90487" bIns="44450" anchor="ctr"/>
            <a:lstStyle/>
            <a:p>
              <a:pPr algn="ctr"/>
              <a:r>
                <a:rPr lang="en-US"/>
                <a:t>Information</a:t>
              </a:r>
            </a:p>
            <a:p>
              <a:pPr algn="ctr"/>
              <a:r>
                <a:rPr lang="en-US"/>
                <a:t>Flow</a:t>
              </a:r>
            </a:p>
            <a:p>
              <a:pPr algn="ctr"/>
              <a:r>
                <a:rPr lang="en-US"/>
                <a:t>Diagram</a:t>
              </a:r>
            </a:p>
          </p:txBody>
        </p:sp>
        <p:sp>
          <p:nvSpPr>
            <p:cNvPr id="11" name="Rectangle 9"/>
            <p:cNvSpPr>
              <a:spLocks noChangeArrowheads="1"/>
            </p:cNvSpPr>
            <p:nvPr/>
          </p:nvSpPr>
          <p:spPr bwMode="auto">
            <a:xfrm>
              <a:off x="1396" y="868"/>
              <a:ext cx="664" cy="1432"/>
            </a:xfrm>
            <a:prstGeom prst="rect">
              <a:avLst/>
            </a:prstGeom>
            <a:grpFill/>
            <a:ln w="12700">
              <a:solidFill>
                <a:schemeClr val="tx1"/>
              </a:solidFill>
              <a:miter lim="800000"/>
              <a:headEnd/>
              <a:tailEnd/>
            </a:ln>
            <a:effectLst/>
          </p:spPr>
          <p:txBody>
            <a:bodyPr wrap="none" anchor="ctr"/>
            <a:lstStyle/>
            <a:p>
              <a:endParaRPr lang="en-US"/>
            </a:p>
          </p:txBody>
        </p:sp>
        <p:sp>
          <p:nvSpPr>
            <p:cNvPr id="12" name="Rectangle 10"/>
            <p:cNvSpPr>
              <a:spLocks noChangeArrowheads="1"/>
            </p:cNvSpPr>
            <p:nvPr/>
          </p:nvSpPr>
          <p:spPr bwMode="auto">
            <a:xfrm>
              <a:off x="2452" y="868"/>
              <a:ext cx="664" cy="1432"/>
            </a:xfrm>
            <a:prstGeom prst="rect">
              <a:avLst/>
            </a:prstGeom>
            <a:grpFill/>
            <a:ln w="12700">
              <a:solidFill>
                <a:schemeClr val="tx1"/>
              </a:solidFill>
              <a:miter lim="800000"/>
              <a:headEnd/>
              <a:tailEnd/>
            </a:ln>
            <a:effectLst/>
          </p:spPr>
          <p:txBody>
            <a:bodyPr wrap="none" anchor="ctr"/>
            <a:lstStyle/>
            <a:p>
              <a:endParaRPr lang="en-US"/>
            </a:p>
          </p:txBody>
        </p:sp>
        <p:sp>
          <p:nvSpPr>
            <p:cNvPr id="13" name="Rectangle 11"/>
            <p:cNvSpPr>
              <a:spLocks noChangeArrowheads="1"/>
            </p:cNvSpPr>
            <p:nvPr/>
          </p:nvSpPr>
          <p:spPr bwMode="auto">
            <a:xfrm>
              <a:off x="3508" y="868"/>
              <a:ext cx="664" cy="1432"/>
            </a:xfrm>
            <a:prstGeom prst="rect">
              <a:avLst/>
            </a:prstGeom>
            <a:grpFill/>
            <a:ln w="12700">
              <a:solidFill>
                <a:schemeClr val="tx1"/>
              </a:solidFill>
              <a:miter lim="800000"/>
              <a:headEnd/>
              <a:tailEnd/>
            </a:ln>
            <a:effectLst/>
          </p:spPr>
          <p:txBody>
            <a:bodyPr wrap="none" anchor="ctr"/>
            <a:lstStyle/>
            <a:p>
              <a:endParaRPr lang="en-US"/>
            </a:p>
          </p:txBody>
        </p:sp>
        <p:sp>
          <p:nvSpPr>
            <p:cNvPr id="14" name="Line 12"/>
            <p:cNvSpPr>
              <a:spLocks noChangeShapeType="1"/>
            </p:cNvSpPr>
            <p:nvPr/>
          </p:nvSpPr>
          <p:spPr bwMode="auto">
            <a:xfrm>
              <a:off x="1012" y="1200"/>
              <a:ext cx="376" cy="0"/>
            </a:xfrm>
            <a:prstGeom prst="line">
              <a:avLst/>
            </a:prstGeom>
            <a:grpFill/>
            <a:ln w="12700">
              <a:solidFill>
                <a:schemeClr val="tx1"/>
              </a:solidFill>
              <a:round/>
              <a:headEnd/>
              <a:tailEnd type="triangle" w="med" len="med"/>
            </a:ln>
            <a:effectLst/>
          </p:spPr>
          <p:txBody>
            <a:bodyPr wrap="none" anchor="ctr"/>
            <a:lstStyle/>
            <a:p>
              <a:endParaRPr lang="en-US"/>
            </a:p>
          </p:txBody>
        </p:sp>
        <p:sp>
          <p:nvSpPr>
            <p:cNvPr id="15" name="Line 13"/>
            <p:cNvSpPr>
              <a:spLocks noChangeShapeType="1"/>
            </p:cNvSpPr>
            <p:nvPr/>
          </p:nvSpPr>
          <p:spPr bwMode="auto">
            <a:xfrm>
              <a:off x="2068" y="1200"/>
              <a:ext cx="376" cy="0"/>
            </a:xfrm>
            <a:prstGeom prst="line">
              <a:avLst/>
            </a:prstGeom>
            <a:grpFill/>
            <a:ln w="12700">
              <a:solidFill>
                <a:schemeClr val="tx1"/>
              </a:solidFill>
              <a:round/>
              <a:headEnd/>
              <a:tailEnd type="triangle" w="med" len="med"/>
            </a:ln>
            <a:effectLst/>
          </p:spPr>
          <p:txBody>
            <a:bodyPr wrap="none" anchor="ctr"/>
            <a:lstStyle/>
            <a:p>
              <a:endParaRPr lang="en-US"/>
            </a:p>
          </p:txBody>
        </p:sp>
        <p:sp>
          <p:nvSpPr>
            <p:cNvPr id="16" name="Line 14"/>
            <p:cNvSpPr>
              <a:spLocks noChangeShapeType="1"/>
            </p:cNvSpPr>
            <p:nvPr/>
          </p:nvSpPr>
          <p:spPr bwMode="auto">
            <a:xfrm>
              <a:off x="3124" y="1200"/>
              <a:ext cx="376" cy="0"/>
            </a:xfrm>
            <a:prstGeom prst="line">
              <a:avLst/>
            </a:prstGeom>
            <a:grpFill/>
            <a:ln w="12700">
              <a:solidFill>
                <a:schemeClr val="tx1"/>
              </a:solidFill>
              <a:round/>
              <a:headEnd/>
              <a:tailEnd type="triangle" w="med" len="med"/>
            </a:ln>
            <a:effectLst/>
          </p:spPr>
          <p:txBody>
            <a:bodyPr wrap="none" anchor="ctr"/>
            <a:lstStyle/>
            <a:p>
              <a:endParaRPr lang="en-US"/>
            </a:p>
          </p:txBody>
        </p:sp>
        <p:sp>
          <p:nvSpPr>
            <p:cNvPr id="17" name="Line 15"/>
            <p:cNvSpPr>
              <a:spLocks noChangeShapeType="1"/>
            </p:cNvSpPr>
            <p:nvPr/>
          </p:nvSpPr>
          <p:spPr bwMode="auto">
            <a:xfrm>
              <a:off x="1012" y="1872"/>
              <a:ext cx="376" cy="0"/>
            </a:xfrm>
            <a:prstGeom prst="line">
              <a:avLst/>
            </a:prstGeom>
            <a:grpFill/>
            <a:ln w="12700">
              <a:solidFill>
                <a:schemeClr val="tx1"/>
              </a:solidFill>
              <a:round/>
              <a:headEnd/>
              <a:tailEnd type="triangle" w="med" len="med"/>
            </a:ln>
            <a:effectLst/>
          </p:spPr>
          <p:txBody>
            <a:bodyPr wrap="none" anchor="ctr"/>
            <a:lstStyle/>
            <a:p>
              <a:endParaRPr lang="en-US"/>
            </a:p>
          </p:txBody>
        </p:sp>
        <p:sp>
          <p:nvSpPr>
            <p:cNvPr id="18" name="Line 16"/>
            <p:cNvSpPr>
              <a:spLocks noChangeShapeType="1"/>
            </p:cNvSpPr>
            <p:nvPr/>
          </p:nvSpPr>
          <p:spPr bwMode="auto">
            <a:xfrm>
              <a:off x="2068" y="1872"/>
              <a:ext cx="376" cy="0"/>
            </a:xfrm>
            <a:prstGeom prst="line">
              <a:avLst/>
            </a:prstGeom>
            <a:grpFill/>
            <a:ln w="12700">
              <a:solidFill>
                <a:schemeClr val="tx1"/>
              </a:solidFill>
              <a:round/>
              <a:headEnd/>
              <a:tailEnd type="triangle" w="med" len="med"/>
            </a:ln>
            <a:effectLst/>
          </p:spPr>
          <p:txBody>
            <a:bodyPr wrap="none" anchor="ctr"/>
            <a:lstStyle/>
            <a:p>
              <a:endParaRPr lang="en-US"/>
            </a:p>
          </p:txBody>
        </p:sp>
        <p:sp>
          <p:nvSpPr>
            <p:cNvPr id="19" name="Line 17"/>
            <p:cNvSpPr>
              <a:spLocks noChangeShapeType="1"/>
            </p:cNvSpPr>
            <p:nvPr/>
          </p:nvSpPr>
          <p:spPr bwMode="auto">
            <a:xfrm>
              <a:off x="3124" y="1872"/>
              <a:ext cx="376" cy="0"/>
            </a:xfrm>
            <a:prstGeom prst="line">
              <a:avLst/>
            </a:prstGeom>
            <a:grpFill/>
            <a:ln w="12700">
              <a:solidFill>
                <a:schemeClr val="tx1"/>
              </a:solidFill>
              <a:round/>
              <a:headEnd/>
              <a:tailEnd type="triangle" w="med" len="med"/>
            </a:ln>
            <a:effectLst/>
          </p:spPr>
          <p:txBody>
            <a:bodyPr wrap="none" anchor="ctr"/>
            <a:lstStyle/>
            <a:p>
              <a:endParaRPr lang="en-US"/>
            </a:p>
          </p:txBody>
        </p:sp>
        <p:sp>
          <p:nvSpPr>
            <p:cNvPr id="20" name="Line 18"/>
            <p:cNvSpPr>
              <a:spLocks noChangeShapeType="1"/>
            </p:cNvSpPr>
            <p:nvPr/>
          </p:nvSpPr>
          <p:spPr bwMode="auto">
            <a:xfrm>
              <a:off x="4" y="1536"/>
              <a:ext cx="328" cy="0"/>
            </a:xfrm>
            <a:prstGeom prst="line">
              <a:avLst/>
            </a:prstGeom>
            <a:grpFill/>
            <a:ln w="12700">
              <a:solidFill>
                <a:schemeClr val="tx1"/>
              </a:solidFill>
              <a:round/>
              <a:headEnd/>
              <a:tailEnd type="triangle" w="med" len="med"/>
            </a:ln>
            <a:effectLst/>
          </p:spPr>
          <p:txBody>
            <a:bodyPr wrap="none" anchor="ctr"/>
            <a:lstStyle/>
            <a:p>
              <a:endParaRPr lang="en-US"/>
            </a:p>
          </p:txBody>
        </p:sp>
        <p:sp>
          <p:nvSpPr>
            <p:cNvPr id="21" name="Oval 19"/>
            <p:cNvSpPr>
              <a:spLocks noChangeArrowheads="1"/>
            </p:cNvSpPr>
            <p:nvPr/>
          </p:nvSpPr>
          <p:spPr bwMode="auto">
            <a:xfrm>
              <a:off x="52" y="1588"/>
              <a:ext cx="232" cy="232"/>
            </a:xfrm>
            <a:prstGeom prst="ellipse">
              <a:avLst/>
            </a:prstGeom>
            <a:grpFill/>
            <a:ln w="12700">
              <a:solidFill>
                <a:schemeClr val="tx1"/>
              </a:solidFill>
              <a:round/>
              <a:headEnd/>
              <a:tailEnd/>
            </a:ln>
            <a:effectLst/>
          </p:spPr>
          <p:txBody>
            <a:bodyPr wrap="none" lIns="90487" tIns="44450" rIns="90487" bIns="44450" anchor="ctr"/>
            <a:lstStyle/>
            <a:p>
              <a:pPr algn="ctr"/>
              <a:r>
                <a:rPr lang="en-US"/>
                <a:t>1</a:t>
              </a:r>
            </a:p>
          </p:txBody>
        </p:sp>
        <p:sp>
          <p:nvSpPr>
            <p:cNvPr id="22" name="Oval 20"/>
            <p:cNvSpPr>
              <a:spLocks noChangeArrowheads="1"/>
            </p:cNvSpPr>
            <p:nvPr/>
          </p:nvSpPr>
          <p:spPr bwMode="auto">
            <a:xfrm>
              <a:off x="1060" y="916"/>
              <a:ext cx="232" cy="232"/>
            </a:xfrm>
            <a:prstGeom prst="ellipse">
              <a:avLst/>
            </a:prstGeom>
            <a:grpFill/>
            <a:ln w="12700">
              <a:solidFill>
                <a:schemeClr val="tx1"/>
              </a:solidFill>
              <a:round/>
              <a:headEnd/>
              <a:tailEnd/>
            </a:ln>
            <a:effectLst/>
          </p:spPr>
          <p:txBody>
            <a:bodyPr wrap="none" lIns="90487" tIns="44450" rIns="90487" bIns="44450" anchor="ctr"/>
            <a:lstStyle/>
            <a:p>
              <a:pPr algn="ctr"/>
              <a:r>
                <a:rPr lang="en-US"/>
                <a:t>2b</a:t>
              </a:r>
            </a:p>
          </p:txBody>
        </p:sp>
        <p:sp>
          <p:nvSpPr>
            <p:cNvPr id="24" name="Oval 22"/>
            <p:cNvSpPr>
              <a:spLocks noChangeArrowheads="1"/>
            </p:cNvSpPr>
            <p:nvPr/>
          </p:nvSpPr>
          <p:spPr bwMode="auto">
            <a:xfrm>
              <a:off x="3172" y="916"/>
              <a:ext cx="232" cy="232"/>
            </a:xfrm>
            <a:prstGeom prst="ellipse">
              <a:avLst/>
            </a:prstGeom>
            <a:grpFill/>
            <a:ln w="12700">
              <a:solidFill>
                <a:schemeClr val="tx1"/>
              </a:solidFill>
              <a:round/>
              <a:headEnd/>
              <a:tailEnd/>
            </a:ln>
            <a:effectLst/>
          </p:spPr>
          <p:txBody>
            <a:bodyPr wrap="none" lIns="90487" tIns="44450" rIns="90487" bIns="44450" anchor="ctr"/>
            <a:lstStyle/>
            <a:p>
              <a:pPr algn="ctr"/>
              <a:r>
                <a:rPr lang="en-US"/>
                <a:t>4b</a:t>
              </a:r>
            </a:p>
          </p:txBody>
        </p:sp>
        <p:sp>
          <p:nvSpPr>
            <p:cNvPr id="25" name="Oval 23"/>
            <p:cNvSpPr>
              <a:spLocks noChangeArrowheads="1"/>
            </p:cNvSpPr>
            <p:nvPr/>
          </p:nvSpPr>
          <p:spPr bwMode="auto">
            <a:xfrm>
              <a:off x="1060" y="1588"/>
              <a:ext cx="232" cy="232"/>
            </a:xfrm>
            <a:prstGeom prst="ellipse">
              <a:avLst/>
            </a:prstGeom>
            <a:grpFill/>
            <a:ln w="12700">
              <a:solidFill>
                <a:schemeClr val="tx1"/>
              </a:solidFill>
              <a:round/>
              <a:headEnd/>
              <a:tailEnd/>
            </a:ln>
            <a:effectLst/>
          </p:spPr>
          <p:txBody>
            <a:bodyPr wrap="none" lIns="90487" tIns="44450" rIns="90487" bIns="44450" anchor="ctr"/>
            <a:lstStyle/>
            <a:p>
              <a:pPr algn="ctr"/>
              <a:r>
                <a:rPr lang="en-US"/>
                <a:t>2a</a:t>
              </a:r>
            </a:p>
          </p:txBody>
        </p:sp>
        <p:sp>
          <p:nvSpPr>
            <p:cNvPr id="26" name="Oval 24"/>
            <p:cNvSpPr>
              <a:spLocks noChangeArrowheads="1"/>
            </p:cNvSpPr>
            <p:nvPr/>
          </p:nvSpPr>
          <p:spPr bwMode="auto">
            <a:xfrm>
              <a:off x="2164" y="1588"/>
              <a:ext cx="232" cy="232"/>
            </a:xfrm>
            <a:prstGeom prst="ellipse">
              <a:avLst/>
            </a:prstGeom>
            <a:grpFill/>
            <a:ln w="12700">
              <a:solidFill>
                <a:schemeClr val="tx1"/>
              </a:solidFill>
              <a:round/>
              <a:headEnd/>
              <a:tailEnd/>
            </a:ln>
            <a:effectLst/>
          </p:spPr>
          <p:txBody>
            <a:bodyPr wrap="none" lIns="90487" tIns="44450" rIns="90487" bIns="44450" anchor="ctr"/>
            <a:lstStyle/>
            <a:p>
              <a:pPr algn="ctr"/>
              <a:r>
                <a:rPr lang="en-US"/>
                <a:t>3a</a:t>
              </a:r>
            </a:p>
          </p:txBody>
        </p:sp>
        <p:sp>
          <p:nvSpPr>
            <p:cNvPr id="27" name="Oval 25"/>
            <p:cNvSpPr>
              <a:spLocks noChangeArrowheads="1"/>
            </p:cNvSpPr>
            <p:nvPr/>
          </p:nvSpPr>
          <p:spPr bwMode="auto">
            <a:xfrm>
              <a:off x="3172" y="1588"/>
              <a:ext cx="232" cy="232"/>
            </a:xfrm>
            <a:prstGeom prst="ellipse">
              <a:avLst/>
            </a:prstGeom>
            <a:grpFill/>
            <a:ln w="12700">
              <a:solidFill>
                <a:schemeClr val="tx1"/>
              </a:solidFill>
              <a:round/>
              <a:headEnd/>
              <a:tailEnd/>
            </a:ln>
            <a:effectLst/>
          </p:spPr>
          <p:txBody>
            <a:bodyPr wrap="none" lIns="90487" tIns="44450" rIns="90487" bIns="44450" anchor="ctr"/>
            <a:lstStyle/>
            <a:p>
              <a:pPr algn="ctr"/>
              <a:r>
                <a:rPr lang="en-US"/>
                <a:t>4a</a:t>
              </a:r>
            </a:p>
          </p:txBody>
        </p:sp>
        <p:sp>
          <p:nvSpPr>
            <p:cNvPr id="28" name="Rectangle 26"/>
            <p:cNvSpPr>
              <a:spLocks noChangeArrowheads="1"/>
            </p:cNvSpPr>
            <p:nvPr/>
          </p:nvSpPr>
          <p:spPr bwMode="auto">
            <a:xfrm>
              <a:off x="1444" y="916"/>
              <a:ext cx="568" cy="616"/>
            </a:xfrm>
            <a:prstGeom prst="rect">
              <a:avLst/>
            </a:prstGeom>
            <a:grpFill/>
            <a:ln w="12700">
              <a:solidFill>
                <a:schemeClr val="tx1"/>
              </a:solidFill>
              <a:miter lim="800000"/>
              <a:headEnd/>
              <a:tailEnd/>
            </a:ln>
            <a:effectLst/>
          </p:spPr>
          <p:txBody>
            <a:bodyPr wrap="none" lIns="90487" tIns="44450" rIns="90487" bIns="44450" anchor="ctr"/>
            <a:lstStyle/>
            <a:p>
              <a:pPr algn="ctr"/>
              <a:r>
                <a:rPr lang="en-US"/>
                <a:t>Tasks</a:t>
              </a:r>
            </a:p>
          </p:txBody>
        </p:sp>
        <p:sp>
          <p:nvSpPr>
            <p:cNvPr id="29" name="Rectangle 27"/>
            <p:cNvSpPr>
              <a:spLocks noChangeArrowheads="1"/>
            </p:cNvSpPr>
            <p:nvPr/>
          </p:nvSpPr>
          <p:spPr bwMode="auto">
            <a:xfrm>
              <a:off x="1444" y="1636"/>
              <a:ext cx="568" cy="616"/>
            </a:xfrm>
            <a:prstGeom prst="rect">
              <a:avLst/>
            </a:prstGeom>
            <a:grpFill/>
            <a:ln w="12700">
              <a:solidFill>
                <a:schemeClr val="tx1"/>
              </a:solidFill>
              <a:miter lim="800000"/>
              <a:headEnd/>
              <a:tailEnd/>
            </a:ln>
            <a:effectLst/>
          </p:spPr>
          <p:txBody>
            <a:bodyPr wrap="none" lIns="90487" tIns="44450" rIns="90487" bIns="44450" anchor="ctr"/>
            <a:lstStyle/>
            <a:p>
              <a:pPr algn="ctr"/>
              <a:r>
                <a:rPr lang="en-US" dirty="0"/>
                <a:t>ER</a:t>
              </a:r>
            </a:p>
            <a:p>
              <a:pPr algn="ctr"/>
              <a:r>
                <a:rPr lang="en-US" dirty="0"/>
                <a:t>Diagram</a:t>
              </a:r>
            </a:p>
          </p:txBody>
        </p:sp>
        <p:sp>
          <p:nvSpPr>
            <p:cNvPr id="30" name="Rectangle 28"/>
            <p:cNvSpPr>
              <a:spLocks noChangeArrowheads="1"/>
            </p:cNvSpPr>
            <p:nvPr/>
          </p:nvSpPr>
          <p:spPr bwMode="auto">
            <a:xfrm>
              <a:off x="2500" y="1636"/>
              <a:ext cx="568" cy="616"/>
            </a:xfrm>
            <a:prstGeom prst="rect">
              <a:avLst/>
            </a:prstGeom>
            <a:grpFill/>
            <a:ln w="12700">
              <a:solidFill>
                <a:schemeClr val="tx1"/>
              </a:solidFill>
              <a:miter lim="800000"/>
              <a:headEnd/>
              <a:tailEnd/>
            </a:ln>
            <a:effectLst/>
          </p:spPr>
          <p:txBody>
            <a:bodyPr wrap="none" lIns="90487" tIns="44450" rIns="90487" bIns="44450" anchor="ctr"/>
            <a:lstStyle/>
            <a:p>
              <a:pPr algn="ctr"/>
              <a:r>
                <a:rPr lang="en-US"/>
                <a:t>Relational</a:t>
              </a:r>
            </a:p>
            <a:p>
              <a:pPr algn="ctr"/>
              <a:r>
                <a:rPr lang="en-US"/>
                <a:t>Schema</a:t>
              </a:r>
            </a:p>
          </p:txBody>
        </p:sp>
        <p:sp>
          <p:nvSpPr>
            <p:cNvPr id="31" name="Rectangle 29"/>
            <p:cNvSpPr>
              <a:spLocks noChangeArrowheads="1"/>
            </p:cNvSpPr>
            <p:nvPr/>
          </p:nvSpPr>
          <p:spPr bwMode="auto">
            <a:xfrm>
              <a:off x="2500" y="916"/>
              <a:ext cx="568" cy="616"/>
            </a:xfrm>
            <a:prstGeom prst="rect">
              <a:avLst/>
            </a:prstGeom>
            <a:grpFill/>
            <a:ln w="12700">
              <a:solidFill>
                <a:schemeClr val="tx1"/>
              </a:solidFill>
              <a:miter lim="800000"/>
              <a:headEnd/>
              <a:tailEnd/>
            </a:ln>
            <a:effectLst/>
          </p:spPr>
          <p:txBody>
            <a:bodyPr wrap="none" lIns="90487" tIns="44450" rIns="90487" bIns="44450" anchor="ctr"/>
            <a:lstStyle/>
            <a:p>
              <a:pPr algn="ctr"/>
              <a:r>
                <a:rPr lang="en-US" dirty="0"/>
                <a:t>Abstract</a:t>
              </a:r>
            </a:p>
            <a:p>
              <a:pPr algn="ctr"/>
              <a:r>
                <a:rPr lang="en-US" dirty="0"/>
                <a:t>Code</a:t>
              </a:r>
            </a:p>
            <a:p>
              <a:pPr algn="ctr"/>
              <a:r>
                <a:rPr lang="en-US" dirty="0"/>
                <a:t>w/SQL</a:t>
              </a:r>
            </a:p>
          </p:txBody>
        </p:sp>
        <p:sp>
          <p:nvSpPr>
            <p:cNvPr id="32" name="Rectangle 30"/>
            <p:cNvSpPr>
              <a:spLocks noChangeArrowheads="1"/>
            </p:cNvSpPr>
            <p:nvPr/>
          </p:nvSpPr>
          <p:spPr bwMode="auto">
            <a:xfrm>
              <a:off x="3556" y="1636"/>
              <a:ext cx="568" cy="616"/>
            </a:xfrm>
            <a:prstGeom prst="rect">
              <a:avLst/>
            </a:prstGeom>
            <a:grpFill/>
            <a:ln w="12700">
              <a:solidFill>
                <a:schemeClr val="tx1"/>
              </a:solidFill>
              <a:miter lim="800000"/>
              <a:headEnd/>
              <a:tailEnd/>
            </a:ln>
            <a:effectLst/>
          </p:spPr>
          <p:txBody>
            <a:bodyPr wrap="none" lIns="90487" tIns="44450" rIns="90487" bIns="44450" anchor="ctr"/>
            <a:lstStyle/>
            <a:p>
              <a:pPr algn="ctr"/>
              <a:r>
                <a:rPr lang="en-US" dirty="0" err="1" smtClean="0"/>
                <a:t>MySQL</a:t>
              </a:r>
              <a:endParaRPr lang="en-US" dirty="0" smtClean="0"/>
            </a:p>
            <a:p>
              <a:pPr algn="ctr"/>
              <a:r>
                <a:rPr lang="en-US" dirty="0" smtClean="0"/>
                <a:t>Relational</a:t>
              </a:r>
              <a:endParaRPr lang="en-US" dirty="0"/>
            </a:p>
            <a:p>
              <a:pPr algn="ctr"/>
              <a:r>
                <a:rPr lang="en-US" dirty="0"/>
                <a:t>Platform</a:t>
              </a:r>
            </a:p>
          </p:txBody>
        </p:sp>
        <p:sp>
          <p:nvSpPr>
            <p:cNvPr id="33" name="Rectangle 31"/>
            <p:cNvSpPr>
              <a:spLocks noChangeArrowheads="1"/>
            </p:cNvSpPr>
            <p:nvPr/>
          </p:nvSpPr>
          <p:spPr bwMode="auto">
            <a:xfrm>
              <a:off x="3556" y="916"/>
              <a:ext cx="568" cy="616"/>
            </a:xfrm>
            <a:prstGeom prst="rect">
              <a:avLst/>
            </a:prstGeom>
            <a:grpFill/>
            <a:ln w="12700">
              <a:solidFill>
                <a:schemeClr val="tx1"/>
              </a:solidFill>
              <a:miter lim="800000"/>
              <a:headEnd/>
              <a:tailEnd/>
            </a:ln>
            <a:effectLst/>
          </p:spPr>
          <p:txBody>
            <a:bodyPr wrap="none" lIns="90487" tIns="44450" rIns="90487" bIns="44450" anchor="ctr"/>
            <a:lstStyle/>
            <a:p>
              <a:pPr algn="ctr"/>
              <a:r>
                <a:rPr lang="en-US" dirty="0" smtClean="0"/>
                <a:t>PHP </a:t>
              </a:r>
              <a:r>
                <a:rPr lang="en-US" dirty="0"/>
                <a:t>Code</a:t>
              </a:r>
            </a:p>
            <a:p>
              <a:pPr algn="ctr"/>
              <a:r>
                <a:rPr lang="en-US" dirty="0"/>
                <a:t>w/SQL</a:t>
              </a:r>
            </a:p>
          </p:txBody>
        </p:sp>
      </p:grpSp>
      <p:sp>
        <p:nvSpPr>
          <p:cNvPr id="34" name="Slide Number Placeholder 33"/>
          <p:cNvSpPr>
            <a:spLocks noGrp="1"/>
          </p:cNvSpPr>
          <p:nvPr>
            <p:ph type="sldNum" sz="quarter" idx="12"/>
          </p:nvPr>
        </p:nvSpPr>
        <p:spPr/>
        <p:txBody>
          <a:bodyPr/>
          <a:lstStyle/>
          <a:p>
            <a:fld id="{C262E101-C335-42F1-B61C-2CF6796493FD}" type="slidenum">
              <a:rPr lang="en-US" smtClean="0"/>
              <a:pPr/>
              <a:t>4</a:t>
            </a:fld>
            <a:endParaRPr lang="en-US"/>
          </a:p>
        </p:txBody>
      </p:sp>
      <p:sp>
        <p:nvSpPr>
          <p:cNvPr id="3" name="Rectangle 2"/>
          <p:cNvSpPr/>
          <p:nvPr/>
        </p:nvSpPr>
        <p:spPr>
          <a:xfrm>
            <a:off x="5142696" y="1981200"/>
            <a:ext cx="996889" cy="977900"/>
          </a:xfrm>
          <a:prstGeom prst="rect">
            <a:avLst/>
          </a:prstGeom>
          <a:solidFill>
            <a:schemeClr val="bg1">
              <a:lumMod val="95000"/>
            </a:schemeClr>
          </a:solidFill>
          <a:ln w="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Project Description</a:t>
            </a:r>
            <a:endParaRPr lang="en-US" dirty="0"/>
          </a:p>
        </p:txBody>
      </p:sp>
      <p:sp>
        <p:nvSpPr>
          <p:cNvPr id="3" name="Content Placeholder 2"/>
          <p:cNvSpPr>
            <a:spLocks noGrp="1"/>
          </p:cNvSpPr>
          <p:nvPr>
            <p:ph idx="1"/>
          </p:nvPr>
        </p:nvSpPr>
        <p:spPr/>
        <p:txBody>
          <a:bodyPr/>
          <a:lstStyle/>
          <a:p>
            <a:r>
              <a:rPr lang="en-US" dirty="0" smtClean="0"/>
              <a:t>The project description represents the customer:</a:t>
            </a:r>
          </a:p>
          <a:p>
            <a:pPr lvl="1"/>
            <a:r>
              <a:rPr lang="en-US" dirty="0" smtClean="0"/>
              <a:t>Business process</a:t>
            </a:r>
          </a:p>
          <a:p>
            <a:pPr lvl="1"/>
            <a:r>
              <a:rPr lang="en-US" dirty="0" smtClean="0"/>
              <a:t>Documents</a:t>
            </a:r>
          </a:p>
          <a:p>
            <a:pPr lvl="1"/>
            <a:r>
              <a:rPr lang="en-US" dirty="0" smtClean="0"/>
              <a:t>Tasks</a:t>
            </a:r>
          </a:p>
          <a:p>
            <a:pPr lvl="1"/>
            <a:r>
              <a:rPr lang="en-US" dirty="0" smtClean="0"/>
              <a:t>System boundary</a:t>
            </a:r>
          </a:p>
          <a:p>
            <a:pPr lvl="1"/>
            <a:endParaRPr lang="en-US" dirty="0"/>
          </a:p>
        </p:txBody>
      </p:sp>
      <p:sp>
        <p:nvSpPr>
          <p:cNvPr id="4" name="Slide Number Placeholder 3"/>
          <p:cNvSpPr>
            <a:spLocks noGrp="1"/>
          </p:cNvSpPr>
          <p:nvPr>
            <p:ph type="sldNum" sz="quarter" idx="12"/>
          </p:nvPr>
        </p:nvSpPr>
        <p:spPr/>
        <p:txBody>
          <a:bodyPr/>
          <a:lstStyle/>
          <a:p>
            <a:fld id="{C262E101-C335-42F1-B61C-2CF6796493FD}"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1600200"/>
            <a:ext cx="8534400" cy="5632311"/>
          </a:xfrm>
          <a:prstGeom prst="rect">
            <a:avLst/>
          </a:prstGeom>
          <a:noFill/>
        </p:spPr>
        <p:txBody>
          <a:bodyPr wrap="square" rtlCol="0">
            <a:spAutoFit/>
          </a:bodyPr>
          <a:lstStyle/>
          <a:p>
            <a:r>
              <a:rPr lang="en-US" sz="2400" dirty="0" err="1" smtClean="0"/>
              <a:t>GTOnline</a:t>
            </a:r>
            <a:r>
              <a:rPr lang="en-US" sz="2400" dirty="0" smtClean="0"/>
              <a:t> is a simple social networking application with a set of basic features similar to those found on sites like </a:t>
            </a:r>
            <a:r>
              <a:rPr lang="en-US" sz="2400" dirty="0" err="1" smtClean="0"/>
              <a:t>Facebook</a:t>
            </a:r>
            <a:r>
              <a:rPr lang="en-US" sz="2400" dirty="0" smtClean="0"/>
              <a:t> and LinkedIn.  </a:t>
            </a:r>
            <a:r>
              <a:rPr lang="en-US" sz="2400" dirty="0" err="1" smtClean="0"/>
              <a:t>GTOnline</a:t>
            </a:r>
            <a:r>
              <a:rPr lang="en-US" sz="2400" dirty="0" smtClean="0"/>
              <a:t> users maintain a basic profile including their name, birth date, hometown, current city, schools they have attended, and places of employment.  Users can connect to other users by sending friend requests.  If a request is accepted, then a friendship link is established between the two users.  In addition to maintaining basic profile information, users can let their friends know what they are currently doing by writing status updates.  Users can also comment on their friends’ status updates as well as their own status updates. The </a:t>
            </a:r>
            <a:r>
              <a:rPr lang="en-US" sz="2400" dirty="0" err="1" smtClean="0"/>
              <a:t>GTOnline</a:t>
            </a:r>
            <a:r>
              <a:rPr lang="en-US" sz="2400" dirty="0" smtClean="0"/>
              <a:t> application also supports administrative users who maintain the list of schools and places of employment.  </a:t>
            </a:r>
          </a:p>
          <a:p>
            <a:endParaRPr lang="en-US" sz="2400" dirty="0" smtClean="0"/>
          </a:p>
          <a:p>
            <a:endParaRPr lang="en-US" sz="2400" dirty="0"/>
          </a:p>
        </p:txBody>
      </p:sp>
      <p:sp>
        <p:nvSpPr>
          <p:cNvPr id="450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45057" name="Object 1"/>
          <p:cNvGraphicFramePr>
            <a:graphicFrameLocks noChangeAspect="1"/>
          </p:cNvGraphicFramePr>
          <p:nvPr/>
        </p:nvGraphicFramePr>
        <p:xfrm>
          <a:off x="1295400" y="304800"/>
          <a:ext cx="6355080" cy="990600"/>
        </p:xfrm>
        <a:graphic>
          <a:graphicData uri="http://schemas.openxmlformats.org/presentationml/2006/ole">
            <mc:AlternateContent xmlns:mc="http://schemas.openxmlformats.org/markup-compatibility/2006">
              <mc:Choice xmlns:v="urn:schemas-microsoft-com:vml" Requires="v">
                <p:oleObj spid="_x0000_s45062" r:id="rId3" imgW="3974670" imgH="619215" progId="">
                  <p:embed/>
                </p:oleObj>
              </mc:Choice>
              <mc:Fallback>
                <p:oleObj r:id="rId3" imgW="3974670" imgH="619215"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04800"/>
                        <a:ext cx="635508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C262E101-C335-42F1-B61C-2CF6796493FD}"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1600200"/>
            <a:ext cx="8534400" cy="5632311"/>
          </a:xfrm>
          <a:prstGeom prst="rect">
            <a:avLst/>
          </a:prstGeom>
          <a:noFill/>
        </p:spPr>
        <p:txBody>
          <a:bodyPr wrap="square" rtlCol="0">
            <a:spAutoFit/>
          </a:bodyPr>
          <a:lstStyle/>
          <a:p>
            <a:r>
              <a:rPr lang="en-US" sz="2400" dirty="0" err="1" smtClean="0">
                <a:solidFill>
                  <a:schemeClr val="bg1">
                    <a:lumMod val="75000"/>
                  </a:schemeClr>
                </a:solidFill>
              </a:rPr>
              <a:t>GTOnline</a:t>
            </a:r>
            <a:r>
              <a:rPr lang="en-US" sz="2400" dirty="0" smtClean="0">
                <a:solidFill>
                  <a:schemeClr val="bg1">
                    <a:lumMod val="75000"/>
                  </a:schemeClr>
                </a:solidFill>
              </a:rPr>
              <a:t> is a simple social networking application with a set of basic features similar to those found on sites like </a:t>
            </a:r>
            <a:r>
              <a:rPr lang="en-US" sz="2400" dirty="0" err="1" smtClean="0">
                <a:solidFill>
                  <a:schemeClr val="bg1">
                    <a:lumMod val="75000"/>
                  </a:schemeClr>
                </a:solidFill>
              </a:rPr>
              <a:t>Facebook</a:t>
            </a:r>
            <a:r>
              <a:rPr lang="en-US" sz="2400" dirty="0" smtClean="0">
                <a:solidFill>
                  <a:schemeClr val="bg1">
                    <a:lumMod val="75000"/>
                  </a:schemeClr>
                </a:solidFill>
              </a:rPr>
              <a:t> and LinkedIn.  </a:t>
            </a:r>
            <a:r>
              <a:rPr lang="en-US" sz="2400" dirty="0" err="1" smtClean="0">
                <a:solidFill>
                  <a:schemeClr val="bg1">
                    <a:lumMod val="75000"/>
                  </a:schemeClr>
                </a:solidFill>
              </a:rPr>
              <a:t>GTOnline</a:t>
            </a:r>
            <a:r>
              <a:rPr lang="en-US" sz="2400" dirty="0" smtClean="0">
                <a:solidFill>
                  <a:schemeClr val="bg1">
                    <a:lumMod val="75000"/>
                  </a:schemeClr>
                </a:solidFill>
              </a:rPr>
              <a:t> users maintain a basic profile including their name, birth date, hometown, current city, schools they have attended, and places of employment.  Users can connect to other users by sending friend requests.  If a request is accepted, then a friendship link is established between the two users.  In addition to maintaining basic profile information, users can let their friends know what they are currently doing by writing status updates.  Users can also comment on their friends’ status updates as well as their own status updates. The </a:t>
            </a:r>
            <a:r>
              <a:rPr lang="en-US" sz="2400" dirty="0" err="1" smtClean="0">
                <a:solidFill>
                  <a:schemeClr val="bg1">
                    <a:lumMod val="75000"/>
                  </a:schemeClr>
                </a:solidFill>
              </a:rPr>
              <a:t>GTOnline</a:t>
            </a:r>
            <a:r>
              <a:rPr lang="en-US" sz="2400" dirty="0" smtClean="0">
                <a:solidFill>
                  <a:schemeClr val="bg1">
                    <a:lumMod val="75000"/>
                  </a:schemeClr>
                </a:solidFill>
              </a:rPr>
              <a:t> application also supports administrative users who maintain the list of schools and places of employment.  </a:t>
            </a:r>
          </a:p>
          <a:p>
            <a:endParaRPr lang="en-US" sz="2400" dirty="0" smtClean="0">
              <a:solidFill>
                <a:schemeClr val="bg1">
                  <a:lumMod val="75000"/>
                </a:schemeClr>
              </a:solidFill>
            </a:endParaRPr>
          </a:p>
          <a:p>
            <a:endParaRPr lang="en-US" sz="2400" dirty="0">
              <a:solidFill>
                <a:schemeClr val="bg1">
                  <a:lumMod val="75000"/>
                </a:schemeClr>
              </a:solidFill>
            </a:endParaRPr>
          </a:p>
        </p:txBody>
      </p:sp>
      <p:sp>
        <p:nvSpPr>
          <p:cNvPr id="450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45057" name="Object 1"/>
          <p:cNvGraphicFramePr>
            <a:graphicFrameLocks noChangeAspect="1"/>
          </p:cNvGraphicFramePr>
          <p:nvPr/>
        </p:nvGraphicFramePr>
        <p:xfrm>
          <a:off x="1295400" y="304800"/>
          <a:ext cx="6355080" cy="990600"/>
        </p:xfrm>
        <a:graphic>
          <a:graphicData uri="http://schemas.openxmlformats.org/presentationml/2006/ole">
            <mc:AlternateContent xmlns:mc="http://schemas.openxmlformats.org/markup-compatibility/2006">
              <mc:Choice xmlns:v="urn:schemas-microsoft-com:vml" Requires="v">
                <p:oleObj spid="_x0000_s81927" r:id="rId3" imgW="3974670" imgH="619215" progId="">
                  <p:embed/>
                </p:oleObj>
              </mc:Choice>
              <mc:Fallback>
                <p:oleObj r:id="rId3" imgW="3974670" imgH="619215"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04800"/>
                        <a:ext cx="635508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1923" name="Picture 3"/>
          <p:cNvPicPr>
            <a:picLocks noChangeAspect="1" noChangeArrowheads="1"/>
          </p:cNvPicPr>
          <p:nvPr/>
        </p:nvPicPr>
        <p:blipFill>
          <a:blip r:embed="rId5" cstate="print"/>
          <a:srcRect/>
          <a:stretch>
            <a:fillRect/>
          </a:stretch>
        </p:blipFill>
        <p:spPr bwMode="auto">
          <a:xfrm>
            <a:off x="6172200" y="1828800"/>
            <a:ext cx="2227385" cy="1676400"/>
          </a:xfrm>
          <a:prstGeom prst="rect">
            <a:avLst/>
          </a:prstGeom>
          <a:noFill/>
          <a:ln w="9525">
            <a:noFill/>
            <a:miter lim="800000"/>
            <a:headEnd/>
            <a:tailEnd/>
          </a:ln>
        </p:spPr>
      </p:pic>
      <p:pic>
        <p:nvPicPr>
          <p:cNvPr id="81924" name="Picture 4"/>
          <p:cNvPicPr>
            <a:picLocks noChangeAspect="1" noChangeArrowheads="1"/>
          </p:cNvPicPr>
          <p:nvPr/>
        </p:nvPicPr>
        <p:blipFill>
          <a:blip r:embed="rId6" cstate="print"/>
          <a:srcRect/>
          <a:stretch>
            <a:fillRect/>
          </a:stretch>
        </p:blipFill>
        <p:spPr bwMode="auto">
          <a:xfrm>
            <a:off x="0" y="1295400"/>
            <a:ext cx="3581400" cy="3096070"/>
          </a:xfrm>
          <a:prstGeom prst="rect">
            <a:avLst/>
          </a:prstGeom>
          <a:noFill/>
          <a:ln w="9525">
            <a:noFill/>
            <a:miter lim="800000"/>
            <a:headEnd/>
            <a:tailEnd/>
          </a:ln>
        </p:spPr>
      </p:pic>
      <p:sp>
        <p:nvSpPr>
          <p:cNvPr id="5" name="Rounded Rectangular Callout 4"/>
          <p:cNvSpPr/>
          <p:nvPr/>
        </p:nvSpPr>
        <p:spPr>
          <a:xfrm rot="899497">
            <a:off x="3007955" y="3946636"/>
            <a:ext cx="5715000" cy="2209800"/>
          </a:xfrm>
          <a:prstGeom prst="wedgeRoundRectCallout">
            <a:avLst>
              <a:gd name="adj1" fmla="val -879"/>
              <a:gd name="adj2" fmla="val -9229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Read the full example project description!</a:t>
            </a:r>
          </a:p>
          <a:p>
            <a:pPr algn="ctr"/>
            <a:endParaRPr lang="en-US" dirty="0" smtClean="0">
              <a:solidFill>
                <a:schemeClr val="tx1"/>
              </a:solidFill>
            </a:endParaRPr>
          </a:p>
          <a:p>
            <a:r>
              <a:rPr lang="en-US" sz="2400" dirty="0" smtClean="0">
                <a:solidFill>
                  <a:schemeClr val="tx1"/>
                </a:solidFill>
              </a:rPr>
              <a:t>Screen shots and small requirement snippets are shown on the following slides.  These are not sufficient to develop the application in this example.</a:t>
            </a:r>
            <a:endParaRPr lang="en-US" sz="2400" dirty="0">
              <a:solidFill>
                <a:schemeClr val="tx1"/>
              </a:solidFill>
            </a:endParaRPr>
          </a:p>
        </p:txBody>
      </p:sp>
      <p:sp>
        <p:nvSpPr>
          <p:cNvPr id="8" name="Slide Number Placeholder 7"/>
          <p:cNvSpPr>
            <a:spLocks noGrp="1"/>
          </p:cNvSpPr>
          <p:nvPr>
            <p:ph type="sldNum" sz="quarter" idx="12"/>
          </p:nvPr>
        </p:nvSpPr>
        <p:spPr/>
        <p:txBody>
          <a:bodyPr/>
          <a:lstStyle/>
          <a:p>
            <a:fld id="{C262E101-C335-42F1-B61C-2CF6796493FD}"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9697" name="Object 1"/>
          <p:cNvGraphicFramePr>
            <a:graphicFrameLocks noChangeAspect="1"/>
          </p:cNvGraphicFramePr>
          <p:nvPr/>
        </p:nvGraphicFramePr>
        <p:xfrm>
          <a:off x="152400" y="152400"/>
          <a:ext cx="3800475" cy="2857500"/>
        </p:xfrm>
        <a:graphic>
          <a:graphicData uri="http://schemas.openxmlformats.org/presentationml/2006/ole">
            <mc:AlternateContent xmlns:mc="http://schemas.openxmlformats.org/markup-compatibility/2006">
              <mc:Choice xmlns:v="urn:schemas-microsoft-com:vml" Requires="v">
                <p:oleObj spid="_x0000_s29715" r:id="rId3" imgW="4591620" imgH="3448409" progId="">
                  <p:embed/>
                </p:oleObj>
              </mc:Choice>
              <mc:Fallback>
                <p:oleObj r:id="rId3" imgW="4591620" imgH="3448409"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3800475" cy="285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7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Slide Number Placeholder 7"/>
          <p:cNvSpPr>
            <a:spLocks noGrp="1"/>
          </p:cNvSpPr>
          <p:nvPr>
            <p:ph type="sldNum" sz="quarter" idx="12"/>
          </p:nvPr>
        </p:nvSpPr>
        <p:spPr/>
        <p:txBody>
          <a:bodyPr/>
          <a:lstStyle/>
          <a:p>
            <a:fld id="{C262E101-C335-42F1-B61C-2CF6796493FD}" type="slidenum">
              <a:rPr lang="en-US" smtClean="0"/>
              <a:pPr/>
              <a:t>8</a:t>
            </a:fld>
            <a:endParaRPr lang="en-US"/>
          </a:p>
        </p:txBody>
      </p:sp>
      <p:graphicFrame>
        <p:nvGraphicFramePr>
          <p:cNvPr id="2" name="Object 6"/>
          <p:cNvGraphicFramePr>
            <a:graphicFrameLocks noChangeAspect="1"/>
          </p:cNvGraphicFramePr>
          <p:nvPr/>
        </p:nvGraphicFramePr>
        <p:xfrm>
          <a:off x="4267199" y="228600"/>
          <a:ext cx="4876801" cy="6172200"/>
        </p:xfrm>
        <a:graphic>
          <a:graphicData uri="http://schemas.openxmlformats.org/presentationml/2006/ole">
            <mc:AlternateContent xmlns:mc="http://schemas.openxmlformats.org/markup-compatibility/2006">
              <mc:Choice xmlns:v="urn:schemas-microsoft-com:vml" Requires="v">
                <p:oleObj spid="_x0000_s29716" r:id="rId5" imgW="7046730" imgH="8861215" progId="">
                  <p:embed/>
                </p:oleObj>
              </mc:Choice>
              <mc:Fallback>
                <p:oleObj r:id="rId5" imgW="7046730" imgH="8861215"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199" y="228600"/>
                        <a:ext cx="4876801" cy="617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3"/>
          <p:cNvGraphicFramePr>
            <a:graphicFrameLocks noChangeAspect="1"/>
          </p:cNvGraphicFramePr>
          <p:nvPr/>
        </p:nvGraphicFramePr>
        <p:xfrm>
          <a:off x="228600" y="3200400"/>
          <a:ext cx="4419600" cy="3181350"/>
        </p:xfrm>
        <a:graphic>
          <a:graphicData uri="http://schemas.openxmlformats.org/presentationml/2006/ole">
            <mc:AlternateContent xmlns:mc="http://schemas.openxmlformats.org/markup-compatibility/2006">
              <mc:Choice xmlns:v="urn:schemas-microsoft-com:vml" Requires="v">
                <p:oleObj spid="_x0000_s29717" r:id="rId7" imgW="6140340" imgH="4416725" progId="">
                  <p:embed/>
                </p:oleObj>
              </mc:Choice>
              <mc:Fallback>
                <p:oleObj r:id="rId7" imgW="6140340" imgH="4416725"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3200400"/>
                        <a:ext cx="4419600" cy="318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745" name="Object 1"/>
          <p:cNvGraphicFramePr>
            <a:graphicFrameLocks noChangeAspect="1"/>
          </p:cNvGraphicFramePr>
          <p:nvPr/>
        </p:nvGraphicFramePr>
        <p:xfrm>
          <a:off x="0" y="381000"/>
          <a:ext cx="4733925" cy="4314825"/>
        </p:xfrm>
        <a:graphic>
          <a:graphicData uri="http://schemas.openxmlformats.org/presentationml/2006/ole">
            <mc:AlternateContent xmlns:mc="http://schemas.openxmlformats.org/markup-compatibility/2006">
              <mc:Choice xmlns:v="urn:schemas-microsoft-com:vml" Requires="v">
                <p:oleObj spid="_x0000_s31762" r:id="rId3" imgW="6845040" imgH="6249029" progId="">
                  <p:embed/>
                </p:oleObj>
              </mc:Choice>
              <mc:Fallback>
                <p:oleObj r:id="rId3" imgW="6845040" imgH="6249029"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1000"/>
                        <a:ext cx="4733925" cy="431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747" name="Object 3"/>
          <p:cNvGraphicFramePr>
            <a:graphicFrameLocks noChangeAspect="1"/>
          </p:cNvGraphicFramePr>
          <p:nvPr/>
        </p:nvGraphicFramePr>
        <p:xfrm>
          <a:off x="4419600" y="3505200"/>
          <a:ext cx="4552950" cy="2933700"/>
        </p:xfrm>
        <a:graphic>
          <a:graphicData uri="http://schemas.openxmlformats.org/presentationml/2006/ole">
            <mc:AlternateContent xmlns:mc="http://schemas.openxmlformats.org/markup-compatibility/2006">
              <mc:Choice xmlns:v="urn:schemas-microsoft-com:vml" Requires="v">
                <p:oleObj spid="_x0000_s31763" r:id="rId5" imgW="6664140" imgH="4287598" progId="">
                  <p:embed/>
                </p:oleObj>
              </mc:Choice>
              <mc:Fallback>
                <p:oleObj r:id="rId5" imgW="6664140" imgH="4287598"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3505200"/>
                        <a:ext cx="4552950" cy="293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749" name="Object 5"/>
          <p:cNvGraphicFramePr>
            <a:graphicFrameLocks noChangeAspect="1"/>
          </p:cNvGraphicFramePr>
          <p:nvPr/>
        </p:nvGraphicFramePr>
        <p:xfrm>
          <a:off x="4772025" y="609600"/>
          <a:ext cx="4371975" cy="2447925"/>
        </p:xfrm>
        <a:graphic>
          <a:graphicData uri="http://schemas.openxmlformats.org/presentationml/2006/ole">
            <mc:AlternateContent xmlns:mc="http://schemas.openxmlformats.org/markup-compatibility/2006">
              <mc:Choice xmlns:v="urn:schemas-microsoft-com:vml" Requires="v">
                <p:oleObj spid="_x0000_s31764" r:id="rId7" imgW="5873580" imgH="3290977" progId="">
                  <p:embed/>
                </p:oleObj>
              </mc:Choice>
              <mc:Fallback>
                <p:oleObj r:id="rId7" imgW="5873580" imgH="3290977" progId="">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72025" y="609600"/>
                        <a:ext cx="4371975" cy="244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Slide Number Placeholder 9"/>
          <p:cNvSpPr>
            <a:spLocks noGrp="1"/>
          </p:cNvSpPr>
          <p:nvPr>
            <p:ph type="sldNum" sz="quarter" idx="12"/>
          </p:nvPr>
        </p:nvSpPr>
        <p:spPr/>
        <p:txBody>
          <a:bodyPr/>
          <a:lstStyle/>
          <a:p>
            <a:fld id="{C262E101-C335-42F1-B61C-2CF6796493FD}"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10759</TotalTime>
  <Words>1742</Words>
  <Application>Microsoft Office PowerPoint</Application>
  <PresentationFormat>On-screen Show (4:3)</PresentationFormat>
  <Paragraphs>311</Paragraphs>
  <Slides>26</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26</vt:i4>
      </vt:variant>
    </vt:vector>
  </HeadingPairs>
  <TitlesOfParts>
    <vt:vector size="27" baseType="lpstr">
      <vt:lpstr>Office Theme</vt:lpstr>
      <vt:lpstr>Database Application Development Methodology©  - an Example </vt:lpstr>
      <vt:lpstr>Assumptions</vt:lpstr>
      <vt:lpstr>The Software Process</vt:lpstr>
      <vt:lpstr>Overview of the Methodology - data first!!</vt:lpstr>
      <vt:lpstr>Example Project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 Information Flow Diagram</vt:lpstr>
      <vt:lpstr>IFD</vt:lpstr>
      <vt:lpstr>PowerPoint Presentation</vt:lpstr>
      <vt:lpstr>Specification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Constraints</vt:lpstr>
    </vt:vector>
  </TitlesOfParts>
  <Company>Georgia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Classical Database Application Development Methodology</dc:title>
  <dc:creator>localadmin</dc:creator>
  <cp:lastModifiedBy>Omiecinski, Edward</cp:lastModifiedBy>
  <cp:revision>410</cp:revision>
  <dcterms:created xsi:type="dcterms:W3CDTF">2011-02-19T16:35:12Z</dcterms:created>
  <dcterms:modified xsi:type="dcterms:W3CDTF">2015-05-26T13:56:03Z</dcterms:modified>
</cp:coreProperties>
</file>