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5" r:id="rId11"/>
    <p:sldId id="271" r:id="rId12"/>
    <p:sldId id="266" r:id="rId13"/>
    <p:sldId id="267" r:id="rId14"/>
    <p:sldId id="268" r:id="rId15"/>
    <p:sldId id="27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>
        <p:scale>
          <a:sx n="100" d="100"/>
          <a:sy n="100" d="100"/>
        </p:scale>
        <p:origin x="182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4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8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6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8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0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3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0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3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5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D03A2-AEC8-4931-9055-15E1018574E6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1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11.jpe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2AF649-6A74-430A-8D31-E52A4E83FC6E}"/>
              </a:ext>
            </a:extLst>
          </p:cNvPr>
          <p:cNvSpPr/>
          <p:nvPr/>
        </p:nvSpPr>
        <p:spPr>
          <a:xfrm>
            <a:off x="0" y="2941477"/>
            <a:ext cx="9144000" cy="9750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F9EF6-D1D7-4733-A5A1-93CF9ED44A38}"/>
              </a:ext>
            </a:extLst>
          </p:cNvPr>
          <p:cNvSpPr txBox="1"/>
          <p:nvPr/>
        </p:nvSpPr>
        <p:spPr>
          <a:xfrm>
            <a:off x="1459685" y="3156223"/>
            <a:ext cx="622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360040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Exact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Piecewise Linear Method (Piecewise Exact Method)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5C6E-3B0D-4C88-8C95-A3356E8A921F}"/>
              </a:ext>
            </a:extLst>
          </p:cNvPr>
          <p:cNvSpPr txBox="1"/>
          <p:nvPr/>
        </p:nvSpPr>
        <p:spPr>
          <a:xfrm>
            <a:off x="177567" y="1738514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하중을 구간별 </a:t>
            </a:r>
            <a:r>
              <a:rPr lang="en-US" altLang="ko-KR" dirty="0"/>
              <a:t>linear</a:t>
            </a:r>
            <a:r>
              <a:rPr lang="ko-KR" altLang="en-US" dirty="0"/>
              <a:t>의 조합으로 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361255F-4CF7-40F7-B7A5-F05BBD147C2A}"/>
                  </a:ext>
                </a:extLst>
              </p:cNvPr>
              <p:cNvSpPr/>
              <p:nvPr/>
            </p:nvSpPr>
            <p:spPr>
              <a:xfrm>
                <a:off x="268447" y="2132593"/>
                <a:ext cx="5360565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  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  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361255F-4CF7-40F7-B7A5-F05BBD147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7" y="2132593"/>
                <a:ext cx="5360565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2D0AE77-09C2-4B61-B062-B8FD85961EF5}"/>
              </a:ext>
            </a:extLst>
          </p:cNvPr>
          <p:cNvSpPr txBox="1"/>
          <p:nvPr/>
        </p:nvSpPr>
        <p:spPr>
          <a:xfrm>
            <a:off x="170576" y="2805315"/>
            <a:ext cx="528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운동방정식 </a:t>
            </a:r>
            <a:r>
              <a:rPr lang="en-US" altLang="ko-KR" dirty="0"/>
              <a:t>(2</a:t>
            </a:r>
            <a:r>
              <a:rPr lang="ko-KR" altLang="en-US" dirty="0"/>
              <a:t>차 미분방정식</a:t>
            </a:r>
            <a:r>
              <a:rPr lang="en-US" altLang="ko-KR" dirty="0"/>
              <a:t>) Exact Solution </a:t>
            </a:r>
            <a:r>
              <a:rPr lang="ko-KR" altLang="en-US" dirty="0"/>
              <a:t>구함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9F03D1-2BFE-422A-8F5D-C27F3463C623}"/>
                  </a:ext>
                </a:extLst>
              </p:cNvPr>
              <p:cNvSpPr txBox="1"/>
              <p:nvPr/>
            </p:nvSpPr>
            <p:spPr>
              <a:xfrm>
                <a:off x="302004" y="3305261"/>
                <a:ext cx="4077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9F03D1-2BFE-422A-8F5D-C27F3463C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4" y="3305261"/>
                <a:ext cx="4077591" cy="276999"/>
              </a:xfrm>
              <a:prstGeom prst="rect">
                <a:avLst/>
              </a:prstGeom>
              <a:blipFill>
                <a:blip r:embed="rId3"/>
                <a:stretch>
                  <a:fillRect l="-449" t="-2174" r="-749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86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Exact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Piecewise Linear Method (Piecewise Exact Method)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9C3B83E-DD0B-40A1-80A6-E66A78E0C452}"/>
                  </a:ext>
                </a:extLst>
              </p:cNvPr>
              <p:cNvSpPr/>
              <p:nvPr/>
            </p:nvSpPr>
            <p:spPr>
              <a:xfrm>
                <a:off x="413157" y="1994132"/>
                <a:ext cx="5415093" cy="3624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acc>
                        <m:accPr>
                          <m:chr m:val="̇"/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βh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ko-KR" sz="105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ko-KR" altLang="ko-KR" sz="105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d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05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05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β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altLang="ko-KR" sz="105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βh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ko-KR" sz="105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05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05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d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05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β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altLang="ko-KR" sz="105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ko-KR" altLang="ko-KR" sz="105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05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05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5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sSub>
                          <m:sSub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ko-KR" sz="105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βh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5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ko-KR" altLang="ko-KR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05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ko-KR" altLang="ko-KR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β</m:t>
                                    </m:r>
                                  </m:e>
                                  <m:sup>
                                    <m: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ko-KR" altLang="ko-KR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sub>
                                  <m:sup>
                                    <m: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sSub>
                              <m:sSub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ko-KR" altLang="ko-KR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β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ko-KR" altLang="ko-KR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sub>
                                  <m:sup>
                                    <m: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  <m:sSub>
                              <m:sSub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ko-KR" sz="105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  <m:sSub>
                              <m:sSub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sub>
                              <m:sup>
                                <m: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05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βh</m:t>
                        </m:r>
                      </m:sup>
                    </m:sSup>
                    <m:d>
                      <m:d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sSub>
                          <m:sSub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</m:num>
                          <m:den>
                            <m:sSub>
                              <m:sSub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sSub>
                          <m:sSub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05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βh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sSub>
                      <m:sSub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 </a:t>
                </a:r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9C3B83E-DD0B-40A1-80A6-E66A78E0C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57" y="1994132"/>
                <a:ext cx="5415093" cy="3624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DAA03E4-4203-461F-92E5-12D839CF9500}"/>
                  </a:ext>
                </a:extLst>
              </p:cNvPr>
              <p:cNvSpPr/>
              <p:nvPr/>
            </p:nvSpPr>
            <p:spPr>
              <a:xfrm>
                <a:off x="5120779" y="2998362"/>
                <a:ext cx="5415093" cy="2411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05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m:rPr>
                          <m:lit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βh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βh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βsin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βh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βh</m:t>
                          </m:r>
                        </m:sup>
                      </m:sSup>
                      <m:d>
                        <m:d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DAA03E4-4203-461F-92E5-12D839CF9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779" y="2998362"/>
                <a:ext cx="5415093" cy="2411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DCBACB-7B97-4F65-B37C-8A2EC6FE8CBD}"/>
              </a:ext>
            </a:extLst>
          </p:cNvPr>
          <p:cNvSpPr/>
          <p:nvPr/>
        </p:nvSpPr>
        <p:spPr>
          <a:xfrm>
            <a:off x="413157" y="1904301"/>
            <a:ext cx="8420450" cy="37146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28544-81E0-437C-8922-BB989E3180F1}"/>
              </a:ext>
            </a:extLst>
          </p:cNvPr>
          <p:cNvSpPr txBox="1"/>
          <p:nvPr/>
        </p:nvSpPr>
        <p:spPr>
          <a:xfrm>
            <a:off x="402671" y="3068273"/>
            <a:ext cx="1729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18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0000FF"/>
                </a:solidFill>
              </a:rPr>
              <a:t>Central Difference Method - Explicit</a:t>
            </a:r>
          </a:p>
          <a:p>
            <a:pPr lvl="2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96B2-BD28-4CFB-A90E-0C6ED278DC37}"/>
              </a:ext>
            </a:extLst>
          </p:cNvPr>
          <p:cNvSpPr txBox="1"/>
          <p:nvPr/>
        </p:nvSpPr>
        <p:spPr>
          <a:xfrm flipH="1">
            <a:off x="523889" y="1375794"/>
            <a:ext cx="39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다음 가정을 운동방정식에 대입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57164FC-27E9-4A5D-8B4E-F5C9AEC280BC}"/>
                  </a:ext>
                </a:extLst>
              </p:cNvPr>
              <p:cNvSpPr/>
              <p:nvPr/>
            </p:nvSpPr>
            <p:spPr>
              <a:xfrm>
                <a:off x="2193720" y="5557911"/>
                <a:ext cx="4572000" cy="7004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Δt</m:t>
                          </m:r>
                        </m:den>
                      </m:f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57164FC-27E9-4A5D-8B4E-F5C9AEC28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720" y="5557911"/>
                <a:ext cx="4572000" cy="7004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74C4060-A4CF-45C2-BA72-2CA3DBBD85E9}"/>
                  </a:ext>
                </a:extLst>
              </p:cNvPr>
              <p:cNvSpPr/>
              <p:nvPr/>
            </p:nvSpPr>
            <p:spPr>
              <a:xfrm>
                <a:off x="616591" y="2526686"/>
                <a:ext cx="5431871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m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c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kx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74C4060-A4CF-45C2-BA72-2CA3DBBD8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1" y="2526686"/>
                <a:ext cx="5431871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B62477A-A9CB-43CF-A3EA-97834F6CD8FA}"/>
              </a:ext>
            </a:extLst>
          </p:cNvPr>
          <p:cNvSpPr txBox="1"/>
          <p:nvPr/>
        </p:nvSpPr>
        <p:spPr>
          <a:xfrm flipH="1">
            <a:off x="523889" y="3283955"/>
            <a:ext cx="479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운동방정식을 다음과 같은 형태로 정리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30E9B6E-7314-46D4-A77E-DEA124C419DE}"/>
                  </a:ext>
                </a:extLst>
              </p:cNvPr>
              <p:cNvSpPr/>
              <p:nvPr/>
            </p:nvSpPr>
            <p:spPr>
              <a:xfrm>
                <a:off x="4078933" y="5601769"/>
                <a:ext cx="244336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30E9B6E-7314-46D4-A77E-DEA124C41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933" y="5601769"/>
                <a:ext cx="2443361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C5CC9B-03FF-49D2-9638-BE6912372957}"/>
                  </a:ext>
                </a:extLst>
              </p:cNvPr>
              <p:cNvSpPr/>
              <p:nvPr/>
            </p:nvSpPr>
            <p:spPr>
              <a:xfrm>
                <a:off x="564086" y="3797824"/>
                <a:ext cx="7831268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Δt</m:t>
                                  </m:r>
                                </m:den>
                              </m:f>
                            </m:e>
                          </m:d>
                        </m:e>
                      </m:d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Δt</m:t>
                                  </m:r>
                                </m:den>
                              </m:f>
                            </m:e>
                          </m:d>
                        </m:e>
                      </m:d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C5CC9B-03FF-49D2-9638-BE6912372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86" y="3797824"/>
                <a:ext cx="7831268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33EAFA-330F-4C91-B047-14E880934282}"/>
              </a:ext>
            </a:extLst>
          </p:cNvPr>
          <p:cNvCxnSpPr/>
          <p:nvPr/>
        </p:nvCxnSpPr>
        <p:spPr>
          <a:xfrm>
            <a:off x="624980" y="4555222"/>
            <a:ext cx="1270932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1648F-5C0E-491A-A6E4-AABC6925892D}"/>
                  </a:ext>
                </a:extLst>
              </p:cNvPr>
              <p:cNvSpPr txBox="1"/>
              <p:nvPr/>
            </p:nvSpPr>
            <p:spPr>
              <a:xfrm>
                <a:off x="1051917" y="4614304"/>
                <a:ext cx="302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1648F-5C0E-491A-A6E4-AABC69258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17" y="4614304"/>
                <a:ext cx="302327" cy="276999"/>
              </a:xfrm>
              <a:prstGeom prst="rect">
                <a:avLst/>
              </a:prstGeom>
              <a:blipFill>
                <a:blip r:embed="rId6"/>
                <a:stretch>
                  <a:fillRect l="-20408" r="-204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12C46D-CEA2-4651-BAF7-D3B94C1D4D82}"/>
                  </a:ext>
                </a:extLst>
              </p:cNvPr>
              <p:cNvSpPr txBox="1"/>
              <p:nvPr/>
            </p:nvSpPr>
            <p:spPr>
              <a:xfrm>
                <a:off x="4358581" y="4607313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12C46D-CEA2-4651-BAF7-D3B94C1D4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81" y="4607313"/>
                <a:ext cx="256480" cy="276999"/>
              </a:xfrm>
              <a:prstGeom prst="rect">
                <a:avLst/>
              </a:prstGeom>
              <a:blipFill>
                <a:blip r:embed="rId7"/>
                <a:stretch>
                  <a:fillRect l="-23810" r="-238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C9A4A94-D993-4089-8F36-FA7FFB94DA87}"/>
              </a:ext>
            </a:extLst>
          </p:cNvPr>
          <p:cNvCxnSpPr>
            <a:cxnSpLocks/>
          </p:cNvCxnSpPr>
          <p:nvPr/>
        </p:nvCxnSpPr>
        <p:spPr>
          <a:xfrm>
            <a:off x="2686937" y="4548231"/>
            <a:ext cx="362611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B22232-0CC0-4F5B-BB13-F89EBC09EF52}"/>
              </a:ext>
            </a:extLst>
          </p:cNvPr>
          <p:cNvSpPr txBox="1"/>
          <p:nvPr/>
        </p:nvSpPr>
        <p:spPr>
          <a:xfrm flipH="1">
            <a:off x="1381837" y="4583956"/>
            <a:ext cx="294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Effective stiffness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8137E3-D5BD-443A-9166-CEB74AD34BA6}"/>
              </a:ext>
            </a:extLst>
          </p:cNvPr>
          <p:cNvSpPr txBox="1"/>
          <p:nvPr/>
        </p:nvSpPr>
        <p:spPr>
          <a:xfrm flipH="1">
            <a:off x="4615061" y="4576256"/>
            <a:ext cx="294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Effective force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2ECBDC-4824-42D7-957A-CD83B0A824F4}"/>
                  </a:ext>
                </a:extLst>
              </p:cNvPr>
              <p:cNvSpPr txBox="1"/>
              <p:nvPr/>
            </p:nvSpPr>
            <p:spPr>
              <a:xfrm>
                <a:off x="768584" y="5625461"/>
                <a:ext cx="1048940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2ECBDC-4824-42D7-957A-CD83B0A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84" y="5625461"/>
                <a:ext cx="1048940" cy="5653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1ADCF7-5AD1-4515-983F-E57D9E8EF765}"/>
              </a:ext>
            </a:extLst>
          </p:cNvPr>
          <p:cNvSpPr/>
          <p:nvPr/>
        </p:nvSpPr>
        <p:spPr>
          <a:xfrm>
            <a:off x="540667" y="5521535"/>
            <a:ext cx="6225053" cy="7871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8EBB1C0-915C-4092-A80A-651BC8C712D0}"/>
                  </a:ext>
                </a:extLst>
              </p:cNvPr>
              <p:cNvSpPr/>
              <p:nvPr/>
            </p:nvSpPr>
            <p:spPr>
              <a:xfrm>
                <a:off x="574223" y="1792324"/>
                <a:ext cx="4572000" cy="7004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Δt</m:t>
                          </m:r>
                        </m:den>
                      </m:f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8EBB1C0-915C-4092-A80A-651BC8C71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3" y="1792324"/>
                <a:ext cx="4572000" cy="7004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47B7833-B1E6-4E1F-9888-0374BFBF1BD1}"/>
                  </a:ext>
                </a:extLst>
              </p:cNvPr>
              <p:cNvSpPr/>
              <p:nvPr/>
            </p:nvSpPr>
            <p:spPr>
              <a:xfrm>
                <a:off x="2459436" y="1836182"/>
                <a:ext cx="244336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47B7833-B1E6-4E1F-9888-0374BFBF1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436" y="1836182"/>
                <a:ext cx="2443361" cy="6127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6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/>
              <p:nvPr/>
            </p:nvSpPr>
            <p:spPr>
              <a:xfrm>
                <a:off x="100668" y="771787"/>
                <a:ext cx="9043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응답스펙트럼</a:t>
                </a:r>
                <a:r>
                  <a:rPr lang="ko-KR" altLang="en-US" dirty="0"/>
                  <a:t> 산출 방법 분류</a:t>
                </a: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Direct Integration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Newmark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Method - Implicit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771787"/>
                <a:ext cx="9043332" cy="923330"/>
              </a:xfrm>
              <a:prstGeom prst="rect">
                <a:avLst/>
              </a:prstGeom>
              <a:blipFill>
                <a:blip r:embed="rId2"/>
                <a:stretch>
                  <a:fillRect l="-472" t="-5298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8AF408F-7D43-4658-8503-8489188B4A28}"/>
                  </a:ext>
                </a:extLst>
              </p:cNvPr>
              <p:cNvSpPr/>
              <p:nvPr/>
            </p:nvSpPr>
            <p:spPr>
              <a:xfrm>
                <a:off x="177567" y="2153101"/>
                <a:ext cx="6463717" cy="890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+1 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0.5−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βΔ</m:t>
                          </m:r>
                          <m:sSup>
                            <m:sSup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+1 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8AF408F-7D43-4658-8503-8489188B4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7" y="2153101"/>
                <a:ext cx="6463717" cy="890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FB4315-996F-4F8D-8ADE-38EB81B728A5}"/>
              </a:ext>
            </a:extLst>
          </p:cNvPr>
          <p:cNvSpPr txBox="1"/>
          <p:nvPr/>
        </p:nvSpPr>
        <p:spPr>
          <a:xfrm>
            <a:off x="177567" y="1738514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다음 가정을 기반으로 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E707-58A5-4365-BB5E-4A8CAFD4C43C}"/>
              </a:ext>
            </a:extLst>
          </p:cNvPr>
          <p:cNvSpPr txBox="1"/>
          <p:nvPr/>
        </p:nvSpPr>
        <p:spPr>
          <a:xfrm>
            <a:off x="178965" y="3048596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변화량 기준으로 위의 식을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9FC619A-770A-43A9-9581-72C19DCC61A2}"/>
                  </a:ext>
                </a:extLst>
              </p:cNvPr>
              <p:cNvSpPr/>
              <p:nvPr/>
            </p:nvSpPr>
            <p:spPr>
              <a:xfrm>
                <a:off x="3554835" y="3501329"/>
                <a:ext cx="2034329" cy="764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altLang="ko-KR" i="1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9FC619A-770A-43A9-9581-72C19DCC6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835" y="3501329"/>
                <a:ext cx="2034329" cy="764697"/>
              </a:xfrm>
              <a:prstGeom prst="rect">
                <a:avLst/>
              </a:prstGeom>
              <a:blipFill>
                <a:blip r:embed="rId4"/>
                <a:stretch>
                  <a:fillRect b="-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E19F361-F0E1-4785-8AC9-EBF5D73D4F94}"/>
                  </a:ext>
                </a:extLst>
              </p:cNvPr>
              <p:cNvSpPr/>
              <p:nvPr/>
            </p:nvSpPr>
            <p:spPr>
              <a:xfrm>
                <a:off x="177567" y="3554696"/>
                <a:ext cx="4572000" cy="10452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Δt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βΔ</m:t>
                      </m:r>
                      <m:sSup>
                        <m:sSup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E19F361-F0E1-4785-8AC9-EBF5D73D4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7" y="3554696"/>
                <a:ext cx="4572000" cy="10452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536D9ED-7131-4D23-925E-FAD5141152D0}"/>
                  </a:ext>
                </a:extLst>
              </p:cNvPr>
              <p:cNvSpPr/>
              <p:nvPr/>
            </p:nvSpPr>
            <p:spPr>
              <a:xfrm>
                <a:off x="5289259" y="3501329"/>
                <a:ext cx="4572000" cy="8902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= 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536D9ED-7131-4D23-925E-FAD514115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259" y="3501329"/>
                <a:ext cx="4572000" cy="890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8BFB7B1-0CFF-4CFC-A2A5-BFC983B644F1}"/>
              </a:ext>
            </a:extLst>
          </p:cNvPr>
          <p:cNvSpPr txBox="1"/>
          <p:nvPr/>
        </p:nvSpPr>
        <p:spPr>
          <a:xfrm>
            <a:off x="178965" y="4704996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운동방정식에 대입하여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90ACFE4-0411-429E-A945-8E55EF9558F5}"/>
                  </a:ext>
                </a:extLst>
              </p:cNvPr>
              <p:cNvSpPr/>
              <p:nvPr/>
            </p:nvSpPr>
            <p:spPr>
              <a:xfrm>
                <a:off x="205596" y="5179342"/>
                <a:ext cx="9760591" cy="80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ko-KR" alt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βΔt</m:t>
                                  </m:r>
                                </m:den>
                              </m:f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βΔ</m:t>
                                  </m:r>
                                  <m:sSup>
                                    <m:sSup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βΔt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num>
                                    <m:den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den>
                                  </m:f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90ACFE4-0411-429E-A945-8E55EF955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96" y="5179342"/>
                <a:ext cx="9760591" cy="80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8791B3B-52D2-48B8-A377-D3255445B874}"/>
              </a:ext>
            </a:extLst>
          </p:cNvPr>
          <p:cNvCxnSpPr>
            <a:cxnSpLocks/>
          </p:cNvCxnSpPr>
          <p:nvPr/>
        </p:nvCxnSpPr>
        <p:spPr>
          <a:xfrm>
            <a:off x="248979" y="6072761"/>
            <a:ext cx="225153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DBABDE-ED09-45D7-84FE-34082506BF84}"/>
                  </a:ext>
                </a:extLst>
              </p:cNvPr>
              <p:cNvSpPr txBox="1"/>
              <p:nvPr/>
            </p:nvSpPr>
            <p:spPr>
              <a:xfrm>
                <a:off x="315317" y="6131843"/>
                <a:ext cx="302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DBABDE-ED09-45D7-84FE-34082506B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7" y="6131843"/>
                <a:ext cx="302327" cy="276999"/>
              </a:xfrm>
              <a:prstGeom prst="rect">
                <a:avLst/>
              </a:prstGeom>
              <a:blipFill>
                <a:blip r:embed="rId8"/>
                <a:stretch>
                  <a:fillRect l="-20408" r="-204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43EE7D-4B8D-4DD1-BC7F-03C8230A68EE}"/>
                  </a:ext>
                </a:extLst>
              </p:cNvPr>
              <p:cNvSpPr txBox="1"/>
              <p:nvPr/>
            </p:nvSpPr>
            <p:spPr>
              <a:xfrm>
                <a:off x="5143214" y="6164850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43EE7D-4B8D-4DD1-BC7F-03C8230A6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14" y="6164850"/>
                <a:ext cx="256480" cy="276999"/>
              </a:xfrm>
              <a:prstGeom prst="rect">
                <a:avLst/>
              </a:prstGeom>
              <a:blipFill>
                <a:blip r:embed="rId9"/>
                <a:stretch>
                  <a:fillRect l="-23810" r="-238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48F8EF9-1A83-44CD-A20C-2BD4DD705E7F}"/>
              </a:ext>
            </a:extLst>
          </p:cNvPr>
          <p:cNvCxnSpPr>
            <a:cxnSpLocks/>
          </p:cNvCxnSpPr>
          <p:nvPr/>
        </p:nvCxnSpPr>
        <p:spPr>
          <a:xfrm>
            <a:off x="3140238" y="6076213"/>
            <a:ext cx="4949662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68C9D9-A757-4EA4-9087-34872E0928F1}"/>
              </a:ext>
            </a:extLst>
          </p:cNvPr>
          <p:cNvSpPr txBox="1"/>
          <p:nvPr/>
        </p:nvSpPr>
        <p:spPr>
          <a:xfrm flipH="1">
            <a:off x="657937" y="6101495"/>
            <a:ext cx="294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Effective stiffness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FB7EC-A566-4AA0-A03E-419A72DE532F}"/>
              </a:ext>
            </a:extLst>
          </p:cNvPr>
          <p:cNvSpPr txBox="1"/>
          <p:nvPr/>
        </p:nvSpPr>
        <p:spPr>
          <a:xfrm flipH="1">
            <a:off x="5271454" y="6118683"/>
            <a:ext cx="294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Effective force</a:t>
            </a:r>
            <a:endParaRPr lang="ko-KR" altLang="en-US" dirty="0"/>
          </a:p>
        </p:txBody>
      </p:sp>
      <p:pic>
        <p:nvPicPr>
          <p:cNvPr id="1026" name="Picture 2" descr="https://ars.els-cdn.com/content/image/3-s2.0-B9781856176613000076-f07-02-9781856176613.jpg">
            <a:extLst>
              <a:ext uri="{FF2B5EF4-FFF2-40B4-BE49-F238E27FC236}">
                <a16:creationId xmlns:a16="http://schemas.microsoft.com/office/drawing/2014/main" id="{5B6BC42C-5344-4D09-9019-A114514AC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357" y="780768"/>
            <a:ext cx="1940673" cy="163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9E4CAF-1C06-4BC2-BB3E-19338EE02CC3}"/>
                  </a:ext>
                </a:extLst>
              </p:cNvPr>
              <p:cNvSpPr txBox="1"/>
              <p:nvPr/>
            </p:nvSpPr>
            <p:spPr>
              <a:xfrm>
                <a:off x="6508051" y="779107"/>
                <a:ext cx="2497928" cy="1374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※</a:t>
                </a:r>
                <a:r>
                  <a:rPr lang="ko-KR" altLang="en-US" sz="1200" dirty="0"/>
                  <a:t>참고</a:t>
                </a:r>
                <a:r>
                  <a:rPr lang="en-US" altLang="ko-KR" sz="1200" dirty="0"/>
                  <a:t>: ANSYS Default</a:t>
                </a:r>
              </a:p>
              <a:p>
                <a:r>
                  <a:rPr lang="en-US" altLang="ko-KR" sz="1200" dirty="0"/>
                  <a:t>(Stability condition </a:t>
                </a:r>
                <a:r>
                  <a:rPr lang="ko-KR" altLang="en-US" sz="1200" dirty="0"/>
                  <a:t>고려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altLang="ko-KR" sz="1200" b="0" dirty="0"/>
              </a:p>
              <a:p>
                <a:pPr/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200" b="0" dirty="0"/>
                  <a:t> : amplitude decay factor </a:t>
                </a:r>
                <a:br>
                  <a:rPr lang="en-US" altLang="ko-KR" sz="1200" b="0" dirty="0"/>
                </a:br>
                <a:r>
                  <a:rPr lang="en-US" altLang="ko-KR" sz="1200" b="0" dirty="0">
                    <a:sym typeface="Wingdings" panose="05000000000000000000" pitchFamily="2" charset="2"/>
                  </a:rPr>
                  <a:t> unconditionally stable </a:t>
                </a:r>
                <a:r>
                  <a:rPr lang="ko-KR" altLang="en-US" sz="1200" b="0" dirty="0">
                    <a:sym typeface="Wingdings" panose="05000000000000000000" pitchFamily="2" charset="2"/>
                  </a:rPr>
                  <a:t>하게 하지만</a:t>
                </a:r>
                <a:r>
                  <a:rPr lang="en-US" altLang="ko-KR" sz="1200" b="0" dirty="0">
                    <a:sym typeface="Wingdings" panose="05000000000000000000" pitchFamily="2" charset="2"/>
                  </a:rPr>
                  <a:t>,</a:t>
                </a:r>
              </a:p>
              <a:p>
                <a:pPr/>
                <a:r>
                  <a:rPr lang="ko-KR" altLang="en-US" sz="1200" dirty="0">
                    <a:sym typeface="Wingdings" panose="05000000000000000000" pitchFamily="2" charset="2"/>
                  </a:rPr>
                  <a:t>해석결과에 인공 감쇠를 발생시킴</a:t>
                </a:r>
                <a:endParaRPr lang="en-US" altLang="ko-KR" sz="1200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9E4CAF-1C06-4BC2-BB3E-19338EE02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051" y="779107"/>
                <a:ext cx="2497928" cy="1374800"/>
              </a:xfrm>
              <a:prstGeom prst="rect">
                <a:avLst/>
              </a:prstGeom>
              <a:blipFill>
                <a:blip r:embed="rId11"/>
                <a:stretch>
                  <a:fillRect l="-3912" t="-4000" r="-489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ED9257-D30B-4F14-AFB3-486B69193324}"/>
                  </a:ext>
                </a:extLst>
              </p:cNvPr>
              <p:cNvSpPr txBox="1"/>
              <p:nvPr/>
            </p:nvSpPr>
            <p:spPr>
              <a:xfrm>
                <a:off x="5615069" y="2442766"/>
                <a:ext cx="3414140" cy="913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b="0" dirty="0"/>
                  <a:t>Central Difference Method 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400" b="0" dirty="0"/>
                  <a:t>)</a:t>
                </a:r>
              </a:p>
              <a:p>
                <a:r>
                  <a:rPr lang="en-US" altLang="ko-KR" sz="1400" dirty="0"/>
                  <a:t>Constant Acceleration Method (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Linear Acceleration Method (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ED9257-D30B-4F14-AFB3-486B6919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069" y="2442766"/>
                <a:ext cx="3414140" cy="913905"/>
              </a:xfrm>
              <a:prstGeom prst="rect">
                <a:avLst/>
              </a:prstGeom>
              <a:blipFill>
                <a:blip r:embed="rId12"/>
                <a:stretch>
                  <a:fillRect l="-3214" t="-133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86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/>
              <p:nvPr/>
            </p:nvSpPr>
            <p:spPr>
              <a:xfrm>
                <a:off x="100668" y="771787"/>
                <a:ext cx="90433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응답스펙트럼</a:t>
                </a:r>
                <a:r>
                  <a:rPr lang="ko-KR" altLang="en-US" dirty="0"/>
                  <a:t> 산출 방법 분류</a:t>
                </a: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Direct Integration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Wilson’s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 Method - Implicit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771787"/>
                <a:ext cx="9043332" cy="1200329"/>
              </a:xfrm>
              <a:prstGeom prst="rect">
                <a:avLst/>
              </a:prstGeom>
              <a:blipFill>
                <a:blip r:embed="rId2"/>
                <a:stretch>
                  <a:fillRect l="-472" t="-4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F6FC0-CCC9-46ED-96AE-71569F580744}"/>
                  </a:ext>
                </a:extLst>
              </p:cNvPr>
              <p:cNvSpPr txBox="1"/>
              <p:nvPr/>
            </p:nvSpPr>
            <p:spPr>
              <a:xfrm>
                <a:off x="177567" y="1738514"/>
                <a:ext cx="80101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(1) </a:t>
                </a:r>
                <a:r>
                  <a:rPr lang="ko-KR" altLang="en-US" dirty="0"/>
                  <a:t>확장된 시간간격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ko-KR" altLang="en-US" dirty="0"/>
                  <a:t>에서 가속도 응답이 선형인 것으로 가정</a:t>
                </a:r>
                <a:br>
                  <a:rPr lang="en-US" altLang="ko-KR" dirty="0"/>
                </a:br>
                <a:r>
                  <a:rPr lang="en-US" altLang="ko-KR" dirty="0"/>
                  <a:t>      (</a:t>
                </a:r>
                <a:r>
                  <a:rPr lang="ko-KR" altLang="en-US" dirty="0"/>
                  <a:t>선형가속도법의 불안정성 보완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F6FC0-CCC9-46ED-96AE-71569F580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7" y="1738514"/>
                <a:ext cx="8010142" cy="646331"/>
              </a:xfrm>
              <a:prstGeom prst="rect">
                <a:avLst/>
              </a:prstGeom>
              <a:blipFill>
                <a:blip r:embed="rId3"/>
                <a:stretch>
                  <a:fillRect l="-609" t="-6604" r="-45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93CC70B-4FAD-49E2-81F8-A8B773979375}"/>
                  </a:ext>
                </a:extLst>
              </p:cNvPr>
              <p:cNvSpPr/>
              <p:nvPr/>
            </p:nvSpPr>
            <p:spPr>
              <a:xfrm>
                <a:off x="571499" y="2276020"/>
                <a:ext cx="6753225" cy="1209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</m:acc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</m:acc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93CC70B-4FAD-49E2-81F8-A8B773979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2276020"/>
                <a:ext cx="6753225" cy="1209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621F3C-1DC3-4092-9ADC-0570CBA22532}"/>
              </a:ext>
            </a:extLst>
          </p:cNvPr>
          <p:cNvSpPr txBox="1"/>
          <p:nvPr/>
        </p:nvSpPr>
        <p:spPr>
          <a:xfrm>
            <a:off x="177567" y="3429000"/>
            <a:ext cx="47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Taylor Series</a:t>
            </a:r>
            <a:r>
              <a:rPr lang="ko-KR" altLang="en-US" dirty="0"/>
              <a:t>로 속도</a:t>
            </a:r>
            <a:r>
              <a:rPr lang="en-US" altLang="ko-KR" dirty="0"/>
              <a:t>, </a:t>
            </a:r>
            <a:r>
              <a:rPr lang="ko-KR" altLang="en-US" dirty="0"/>
              <a:t>변위 아래와 같이 가정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BE572F-8D65-4D9C-8423-C37F4851515F}"/>
                  </a:ext>
                </a:extLst>
              </p:cNvPr>
              <p:cNvSpPr/>
              <p:nvPr/>
            </p:nvSpPr>
            <p:spPr>
              <a:xfrm>
                <a:off x="571499" y="3623533"/>
                <a:ext cx="7048500" cy="1508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</m:acc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</m:acc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BE572F-8D65-4D9C-8423-C37F48515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3623533"/>
                <a:ext cx="7048500" cy="1508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43042BC-6AC3-4B54-8B3E-9AF93BA6D773}"/>
              </a:ext>
            </a:extLst>
          </p:cNvPr>
          <p:cNvSpPr txBox="1"/>
          <p:nvPr/>
        </p:nvSpPr>
        <p:spPr>
          <a:xfrm>
            <a:off x="187092" y="5048250"/>
            <a:ext cx="47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운동방정식에 대입하여 정리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159DB89-0379-4D81-80ED-9C368EDB0581}"/>
                  </a:ext>
                </a:extLst>
              </p:cNvPr>
              <p:cNvSpPr/>
              <p:nvPr/>
            </p:nvSpPr>
            <p:spPr>
              <a:xfrm>
                <a:off x="8389" y="5449749"/>
                <a:ext cx="7991475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acc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acc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159DB89-0379-4D81-80ED-9C368EDB0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" y="5449749"/>
                <a:ext cx="7991475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1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/>
              <p:nvPr/>
            </p:nvSpPr>
            <p:spPr>
              <a:xfrm>
                <a:off x="100668" y="771787"/>
                <a:ext cx="90433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응답스펙트럼</a:t>
                </a:r>
                <a:r>
                  <a:rPr lang="ko-KR" altLang="en-US" dirty="0"/>
                  <a:t> 산출 방법 분류</a:t>
                </a: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Direct Integration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Wilson’s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 Method - Implicit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771787"/>
                <a:ext cx="9043332" cy="1200329"/>
              </a:xfrm>
              <a:prstGeom prst="rect">
                <a:avLst/>
              </a:prstGeom>
              <a:blipFill>
                <a:blip r:embed="rId2"/>
                <a:stretch>
                  <a:fillRect l="-472" t="-4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EDF6FC0-CCC9-46ED-96AE-71569F580744}"/>
              </a:ext>
            </a:extLst>
          </p:cNvPr>
          <p:cNvSpPr txBox="1"/>
          <p:nvPr/>
        </p:nvSpPr>
        <p:spPr>
          <a:xfrm>
            <a:off x="177567" y="1738514"/>
            <a:ext cx="870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(4) </a:t>
            </a:r>
            <a:r>
              <a:rPr lang="ko-KR" altLang="en-US" dirty="0"/>
              <a:t>확장된 시간간격에서 구한 가속도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변위 변화량을 </a:t>
            </a:r>
            <a:r>
              <a:rPr lang="ko-KR" altLang="en-US" dirty="0" err="1"/>
              <a:t>비확장</a:t>
            </a:r>
            <a:r>
              <a:rPr lang="ko-KR" altLang="en-US" dirty="0"/>
              <a:t> 시간간격으로 변환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E8DDC6C-4402-46A5-A57C-2DCDF8C9C621}"/>
                  </a:ext>
                </a:extLst>
              </p:cNvPr>
              <p:cNvSpPr/>
              <p:nvPr/>
            </p:nvSpPr>
            <p:spPr>
              <a:xfrm>
                <a:off x="607546" y="2207185"/>
                <a:ext cx="7362825" cy="2769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acc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Δt</m:t>
                      </m:r>
                    </m:oMath>
                  </m:oMathPara>
                </a14:m>
                <a:endParaRPr lang="en-US" altLang="ko-KR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E8DDC6C-4402-46A5-A57C-2DCDF8C9C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46" y="2207185"/>
                <a:ext cx="7362825" cy="2769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13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Direct Integration 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Order Runge-</a:t>
            </a:r>
            <a:r>
              <a:rPr lang="en-US" altLang="ko-KR" dirty="0" err="1"/>
              <a:t>Kutta</a:t>
            </a:r>
            <a:r>
              <a:rPr lang="en-US" altLang="ko-KR" dirty="0"/>
              <a:t> Method - Explicit</a:t>
            </a:r>
          </a:p>
          <a:p>
            <a:pPr lvl="2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83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1872000" y="1801013"/>
            <a:ext cx="5400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1459685" y="1300295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6D5D9-CAFA-4066-9DC2-7E8D8340CFF9}"/>
              </a:ext>
            </a:extLst>
          </p:cNvPr>
          <p:cNvSpPr txBox="1"/>
          <p:nvPr/>
        </p:nvSpPr>
        <p:spPr>
          <a:xfrm>
            <a:off x="1377193" y="2207705"/>
            <a:ext cx="7221523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배경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응답스펙트럼의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정의 및 산출 방법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해석 방법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응답스펙트럼에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부합하는 시간이력 생성 방법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 및 결론</a:t>
            </a:r>
          </a:p>
        </p:txBody>
      </p:sp>
    </p:spTree>
    <p:extLst>
      <p:ext uri="{BB962C8B-B14F-4D97-AF65-F5344CB8AC3E}">
        <p14:creationId xmlns:p14="http://schemas.microsoft.com/office/powerpoint/2010/main" val="227497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배경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배경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(1) </a:t>
            </a:r>
            <a:r>
              <a:rPr lang="ko-KR" altLang="en-US" b="1" dirty="0" err="1">
                <a:solidFill>
                  <a:srgbClr val="0000FF"/>
                </a:solidFill>
              </a:rPr>
              <a:t>응답스펙트럼</a:t>
            </a:r>
            <a:r>
              <a:rPr lang="ko-KR" altLang="en-US" b="1" dirty="0">
                <a:solidFill>
                  <a:srgbClr val="0000FF"/>
                </a:solidFill>
              </a:rPr>
              <a:t> 산출</a:t>
            </a:r>
            <a:r>
              <a:rPr lang="ko-KR" altLang="en-US" dirty="0"/>
              <a:t>을 통해 설계요건</a:t>
            </a:r>
            <a:r>
              <a:rPr lang="en-US" altLang="ko-KR" dirty="0"/>
              <a:t>(SSE, OBE, BLPB, IRWST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생산함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(2) </a:t>
            </a:r>
            <a:r>
              <a:rPr lang="ko-KR" altLang="en-US" b="1" dirty="0" err="1">
                <a:solidFill>
                  <a:srgbClr val="0000FF"/>
                </a:solidFill>
              </a:rPr>
              <a:t>응답스펙트럼</a:t>
            </a:r>
            <a:r>
              <a:rPr lang="ko-KR" altLang="en-US" b="1" dirty="0">
                <a:solidFill>
                  <a:srgbClr val="0000FF"/>
                </a:solidFill>
              </a:rPr>
              <a:t> 해석</a:t>
            </a:r>
            <a:r>
              <a:rPr lang="ko-KR" altLang="en-US" dirty="0"/>
              <a:t>을 통해 설계하중을 생산함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(3) </a:t>
            </a:r>
            <a:r>
              <a:rPr lang="ko-KR" altLang="en-US" dirty="0" err="1"/>
              <a:t>응답스펙트럼</a:t>
            </a:r>
            <a:r>
              <a:rPr lang="ko-KR" altLang="en-US" dirty="0"/>
              <a:t> 요건은 </a:t>
            </a:r>
            <a:r>
              <a:rPr lang="ko-KR" altLang="en-US" b="1" dirty="0">
                <a:solidFill>
                  <a:srgbClr val="0000FF"/>
                </a:solidFill>
              </a:rPr>
              <a:t>기기검증</a:t>
            </a:r>
            <a:r>
              <a:rPr lang="ko-KR" altLang="en-US" dirty="0"/>
              <a:t>에 사용되기도 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(4) </a:t>
            </a:r>
            <a:r>
              <a:rPr lang="ko-KR" altLang="en-US" dirty="0" err="1"/>
              <a:t>응답스펙트럼을</a:t>
            </a:r>
            <a:r>
              <a:rPr lang="ko-KR" altLang="en-US" dirty="0"/>
              <a:t> 사용해 </a:t>
            </a:r>
            <a:r>
              <a:rPr lang="ko-KR" altLang="en-US" b="1" dirty="0">
                <a:solidFill>
                  <a:srgbClr val="0000FF"/>
                </a:solidFill>
              </a:rPr>
              <a:t>시간이력해석</a:t>
            </a:r>
            <a:r>
              <a:rPr lang="ko-KR" altLang="en-US" dirty="0"/>
              <a:t>을 수행해야 하는 경우가 있음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내용</a:t>
            </a:r>
            <a:endParaRPr lang="en-US" altLang="ko-KR" dirty="0"/>
          </a:p>
          <a:p>
            <a:endParaRPr lang="en-US" altLang="ko-KR" dirty="0"/>
          </a:p>
          <a:p>
            <a:pPr marL="800100" lvl="1" indent="-342900">
              <a:buAutoNum type="arabicParenBoth"/>
            </a:pPr>
            <a:r>
              <a:rPr lang="ko-KR" altLang="en-US" dirty="0" err="1"/>
              <a:t>응답스펙트럼의</a:t>
            </a:r>
            <a:r>
              <a:rPr lang="ko-KR" altLang="en-US" dirty="0"/>
              <a:t> 정의 및 산출 방법</a:t>
            </a:r>
            <a:endParaRPr lang="en-US" altLang="ko-KR" dirty="0"/>
          </a:p>
          <a:p>
            <a:pPr marL="800100" lvl="1" indent="-342900">
              <a:buAutoNum type="arabicParenBoth"/>
            </a:pPr>
            <a:endParaRPr lang="en-US" altLang="ko-KR" dirty="0"/>
          </a:p>
          <a:p>
            <a:pPr marL="800100" lvl="1" indent="-342900">
              <a:buAutoNum type="arabicParenBoth"/>
            </a:pPr>
            <a:r>
              <a:rPr lang="ko-KR" altLang="en-US" dirty="0" err="1"/>
              <a:t>응답스펙트럼</a:t>
            </a:r>
            <a:r>
              <a:rPr lang="ko-KR" altLang="en-US" dirty="0"/>
              <a:t> 해석을 수행하는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(3) </a:t>
            </a:r>
            <a:r>
              <a:rPr lang="ko-KR" altLang="en-US" dirty="0" err="1"/>
              <a:t>응답스펙트럼에</a:t>
            </a:r>
            <a:r>
              <a:rPr lang="ko-KR" altLang="en-US" dirty="0"/>
              <a:t> 부합하는 시간이력을 생산하는 방법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49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응답스펙트럼은</a:t>
            </a:r>
            <a:r>
              <a:rPr lang="ko-KR" altLang="en-US" dirty="0"/>
              <a:t> 다양한 감쇠 및 고유진동수를 갖는 단자유도 시스템의 최대응답을 그래프로 표현한 것임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최대 응답을 표현한 것이므로</a:t>
            </a:r>
            <a:r>
              <a:rPr lang="en-US" altLang="ko-KR" dirty="0"/>
              <a:t>, ERS(Extreme Response Spectrum)</a:t>
            </a:r>
            <a:r>
              <a:rPr lang="ko-KR" altLang="en-US" dirty="0"/>
              <a:t>으로도 불림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입력 형태가 </a:t>
            </a:r>
            <a:r>
              <a:rPr lang="en-US" altLang="ko-KR" dirty="0"/>
              <a:t>Shock</a:t>
            </a:r>
            <a:r>
              <a:rPr lang="ko-KR" altLang="en-US" dirty="0"/>
              <a:t>인 경우</a:t>
            </a:r>
            <a:r>
              <a:rPr lang="en-US" altLang="ko-KR" dirty="0"/>
              <a:t>, SRS( Shock Response Spectrum)</a:t>
            </a:r>
            <a:r>
              <a:rPr lang="ko-KR" altLang="en-US" dirty="0"/>
              <a:t>으로 부름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X</a:t>
            </a:r>
            <a:r>
              <a:rPr lang="ko-KR" altLang="en-US" dirty="0"/>
              <a:t>축은 단자유도 시스템의 고유진동수 </a:t>
            </a:r>
            <a:r>
              <a:rPr lang="en-US" altLang="ko-KR" dirty="0"/>
              <a:t>(</a:t>
            </a:r>
            <a:r>
              <a:rPr lang="ko-KR" altLang="en-US" dirty="0"/>
              <a:t>또는 주기</a:t>
            </a:r>
            <a:r>
              <a:rPr lang="en-US" altLang="ko-KR" dirty="0"/>
              <a:t>)</a:t>
            </a:r>
            <a:r>
              <a:rPr lang="ko-KR" altLang="en-US" dirty="0"/>
              <a:t>를 의미함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Y</a:t>
            </a:r>
            <a:r>
              <a:rPr lang="ko-KR" altLang="en-US" dirty="0"/>
              <a:t>축은 단자유도 시스템의 최대응답</a:t>
            </a:r>
            <a:r>
              <a:rPr lang="en-US" altLang="ko-KR" dirty="0"/>
              <a:t>(</a:t>
            </a:r>
            <a:r>
              <a:rPr lang="ko-KR" altLang="en-US" dirty="0"/>
              <a:t>변위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가속도</a:t>
            </a:r>
            <a:r>
              <a:rPr lang="en-US" altLang="ko-KR" dirty="0"/>
              <a:t>)</a:t>
            </a:r>
            <a:r>
              <a:rPr lang="ko-KR" altLang="en-US" dirty="0"/>
              <a:t>을 의미함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8F90E-BBA0-416D-92E6-7DB7E6B8D102}"/>
              </a:ext>
            </a:extLst>
          </p:cNvPr>
          <p:cNvSpPr txBox="1"/>
          <p:nvPr/>
        </p:nvSpPr>
        <p:spPr>
          <a:xfrm>
            <a:off x="7195077" y="6550223"/>
            <a:ext cx="26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그림 출처 </a:t>
            </a:r>
            <a:r>
              <a:rPr lang="en-US" altLang="ko-KR" sz="1400" dirty="0"/>
              <a:t>: KINS/RR-608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30FF9B-2DC3-4C78-9C53-C70563EF8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56" y="3069005"/>
            <a:ext cx="4443489" cy="35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9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/>
              <p:nvPr/>
            </p:nvSpPr>
            <p:spPr>
              <a:xfrm>
                <a:off x="100668" y="771787"/>
                <a:ext cx="9043332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응답스펙트럼</a:t>
                </a:r>
                <a:r>
                  <a:rPr lang="ko-KR" altLang="en-US" dirty="0"/>
                  <a:t> 산출 방법 분류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단자유도 시스템 시간이력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수치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해석 방법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Recursive Filter (Z-transform)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Convolution Integral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Ramp Invariant Method (ISO 18431-4)</a:t>
                </a: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Exact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Solution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Duhamel’s Integral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Piecewise Linear Method (Piecewise Exact Method)</a:t>
                </a: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Central Difference Method - Explicit</a:t>
                </a: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Direct Integration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Newmark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dirty="0"/>
                  <a:t> Method - Implicit</a:t>
                </a:r>
              </a:p>
              <a:p>
                <a:pPr marL="1657350" lvl="3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Constant Acceleration Method</a:t>
                </a:r>
              </a:p>
              <a:p>
                <a:pPr marL="1657350" lvl="3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Linear Acceleration Method</a:t>
                </a:r>
              </a:p>
              <a:p>
                <a:pPr marL="1657350" lvl="3" indent="-285750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Wilson’s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 Method - Implicit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4</a:t>
                </a:r>
                <a:r>
                  <a:rPr lang="en-US" altLang="ko-KR" baseline="30000" dirty="0"/>
                  <a:t>th</a:t>
                </a:r>
                <a:r>
                  <a:rPr lang="en-US" altLang="ko-KR" dirty="0"/>
                  <a:t> Order Runge-</a:t>
                </a:r>
                <a:r>
                  <a:rPr lang="en-US" altLang="ko-KR" dirty="0" err="1"/>
                  <a:t>Kutta</a:t>
                </a:r>
                <a:r>
                  <a:rPr lang="en-US" altLang="ko-KR" dirty="0"/>
                  <a:t> Method - Explicit</a:t>
                </a:r>
              </a:p>
              <a:p>
                <a:pPr lvl="2"/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771787"/>
                <a:ext cx="9043332" cy="5909310"/>
              </a:xfrm>
              <a:prstGeom prst="rect">
                <a:avLst/>
              </a:prstGeom>
              <a:blipFill>
                <a:blip r:embed="rId2"/>
                <a:stretch>
                  <a:fillRect l="-472" t="-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86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4DBBE-13BE-405B-9A17-062200311730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Recursive Filter (Z-transform)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Convolution Integral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A6468-1C74-40E5-A71A-0E1012840D21}"/>
              </a:ext>
            </a:extLst>
          </p:cNvPr>
          <p:cNvSpPr txBox="1"/>
          <p:nvPr/>
        </p:nvSpPr>
        <p:spPr>
          <a:xfrm>
            <a:off x="234892" y="1787450"/>
            <a:ext cx="2399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Convolution Integral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CF5FD2-C113-43F8-883A-1E9B7EEE91E4}"/>
                  </a:ext>
                </a:extLst>
              </p:cNvPr>
              <p:cNvSpPr txBox="1"/>
              <p:nvPr/>
            </p:nvSpPr>
            <p:spPr>
              <a:xfrm>
                <a:off x="570451" y="2155970"/>
                <a:ext cx="2522165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CF5FD2-C113-43F8-883A-1E9B7EEE9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51" y="2155970"/>
                <a:ext cx="2522165" cy="619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000D30-B33F-41EB-9586-000D9E09D192}"/>
                  </a:ext>
                </a:extLst>
              </p:cNvPr>
              <p:cNvSpPr txBox="1"/>
              <p:nvPr/>
            </p:nvSpPr>
            <p:spPr>
              <a:xfrm>
                <a:off x="3919361" y="2032627"/>
                <a:ext cx="980076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변</m:t>
                    </m:r>
                  </m:oMath>
                </a14:m>
                <a:r>
                  <a:rPr lang="ko-KR" altLang="en-US" i="1" dirty="0"/>
                  <a:t>위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000D30-B33F-41EB-9586-000D9E09D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61" y="2032627"/>
                <a:ext cx="980076" cy="282193"/>
              </a:xfrm>
              <a:prstGeom prst="rect">
                <a:avLst/>
              </a:prstGeom>
              <a:blipFill>
                <a:blip r:embed="rId3"/>
                <a:stretch>
                  <a:fillRect l="-6211" t="-29787" r="-13665" b="-44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1ADD93-4C74-4589-97E3-5871598B3DD8}"/>
                  </a:ext>
                </a:extLst>
              </p:cNvPr>
              <p:cNvSpPr txBox="1"/>
              <p:nvPr/>
            </p:nvSpPr>
            <p:spPr>
              <a:xfrm>
                <a:off x="5009520" y="2032627"/>
                <a:ext cx="1029513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i="1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하</m:t>
                    </m:r>
                  </m:oMath>
                </a14:m>
                <a:r>
                  <a:rPr lang="ko-KR" altLang="en-US" i="1" dirty="0"/>
                  <a:t>중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1ADD93-4C74-4589-97E3-5871598B3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520" y="2032627"/>
                <a:ext cx="1029513" cy="282193"/>
              </a:xfrm>
              <a:prstGeom prst="rect">
                <a:avLst/>
              </a:prstGeom>
              <a:blipFill>
                <a:blip r:embed="rId4"/>
                <a:stretch>
                  <a:fillRect l="-14201" t="-29787" r="-13018" b="-48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112384-2D6C-416A-B794-B7FEA45A10F7}"/>
                  </a:ext>
                </a:extLst>
              </p:cNvPr>
              <p:cNvSpPr txBox="1"/>
              <p:nvPr/>
            </p:nvSpPr>
            <p:spPr>
              <a:xfrm>
                <a:off x="3919361" y="2452831"/>
                <a:ext cx="5248103" cy="72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unit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impulse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대한 응답</a:t>
                </a:r>
                <a:endParaRPr lang="en-US" altLang="ko-KR" dirty="0"/>
              </a:p>
              <a:p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112384-2D6C-416A-B794-B7FEA45A1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61" y="2452831"/>
                <a:ext cx="5248103" cy="725007"/>
              </a:xfrm>
              <a:prstGeom prst="rect">
                <a:avLst/>
              </a:prstGeom>
              <a:blipFill>
                <a:blip r:embed="rId5"/>
                <a:stretch>
                  <a:fillRect l="-2787" t="-11765" b="-67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3B53D43-EC9B-44A6-824A-ABEB2B37238E}"/>
              </a:ext>
            </a:extLst>
          </p:cNvPr>
          <p:cNvSpPr txBox="1"/>
          <p:nvPr/>
        </p:nvSpPr>
        <p:spPr>
          <a:xfrm>
            <a:off x="277617" y="2798898"/>
            <a:ext cx="3454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Z-Transform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Unit</a:t>
            </a:r>
            <a:r>
              <a:rPr lang="ko-KR" altLang="en-US" dirty="0"/>
              <a:t> </a:t>
            </a:r>
            <a:r>
              <a:rPr lang="en-US" altLang="ko-KR" dirty="0"/>
              <a:t>Impulse</a:t>
            </a:r>
            <a:r>
              <a:rPr lang="ko-KR" altLang="en-US" dirty="0"/>
              <a:t>에 대한 </a:t>
            </a:r>
            <a:r>
              <a:rPr lang="en-US" altLang="ko-KR" dirty="0"/>
              <a:t> H(z) </a:t>
            </a:r>
            <a:r>
              <a:rPr lang="ko-KR" altLang="en-US" dirty="0"/>
              <a:t>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(3) Recursive Filter</a:t>
            </a:r>
            <a:r>
              <a:rPr lang="ko-KR" altLang="en-US" dirty="0"/>
              <a:t>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064353-C08F-448D-9E6C-8A762EBEEEC1}"/>
                  </a:ext>
                </a:extLst>
              </p:cNvPr>
              <p:cNvSpPr txBox="1"/>
              <p:nvPr/>
            </p:nvSpPr>
            <p:spPr>
              <a:xfrm>
                <a:off x="378285" y="4106483"/>
                <a:ext cx="62490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064353-C08F-448D-9E6C-8A762EBEE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5" y="4106483"/>
                <a:ext cx="624901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B686CF-59E2-489D-96AA-0BF52F9178C3}"/>
                  </a:ext>
                </a:extLst>
              </p:cNvPr>
              <p:cNvSpPr txBox="1"/>
              <p:nvPr/>
            </p:nvSpPr>
            <p:spPr>
              <a:xfrm>
                <a:off x="386674" y="4584760"/>
                <a:ext cx="5988959" cy="2040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d>
                        <m:dPr>
                          <m:begChr m:val=""/>
                          <m:endChr m:val=""/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{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den>
                                  </m:f>
                                  <m:d>
                                    <m:dPr>
                                      <m:ctrlPr>
                                        <a:rPr lang="ko-KR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1−2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𝜁</m:t>
                          </m:r>
                          <m:func>
                            <m:funcPr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lit/>
                        </m:rP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0</m:t>
                      </m:r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−2</m:t>
                      </m:r>
                      <m:func>
                        <m:func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B686CF-59E2-489D-96AA-0BF52F91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4" y="4584760"/>
                <a:ext cx="5988959" cy="20403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C30ABB-F143-4F7B-B239-610F4D536109}"/>
              </a:ext>
            </a:extLst>
          </p:cNvPr>
          <p:cNvSpPr/>
          <p:nvPr/>
        </p:nvSpPr>
        <p:spPr>
          <a:xfrm>
            <a:off x="386674" y="4041010"/>
            <a:ext cx="6240629" cy="25840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BB43A2-CEA5-4F3D-8383-06DE064691DD}"/>
                  </a:ext>
                </a:extLst>
              </p:cNvPr>
              <p:cNvSpPr txBox="1"/>
              <p:nvPr/>
            </p:nvSpPr>
            <p:spPr>
              <a:xfrm>
                <a:off x="3919361" y="3322058"/>
                <a:ext cx="1557606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dirty="0"/>
                  <a:t>달함수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BB43A2-CEA5-4F3D-8383-06DE06469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61" y="3322058"/>
                <a:ext cx="1557606" cy="282193"/>
              </a:xfrm>
              <a:prstGeom prst="rect">
                <a:avLst/>
              </a:prstGeom>
              <a:blipFill>
                <a:blip r:embed="rId8"/>
                <a:stretch>
                  <a:fillRect l="-5490" t="-30435" r="-9020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82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Recursive Filter (Z-transform)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Ramp Invariant Method (ISO 18431-4)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lvl="2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44A294-16BE-4D96-AA19-A1067180F378}"/>
              </a:ext>
            </a:extLst>
          </p:cNvPr>
          <p:cNvSpPr/>
          <p:nvPr/>
        </p:nvSpPr>
        <p:spPr>
          <a:xfrm>
            <a:off x="1402012" y="2579687"/>
            <a:ext cx="6306691" cy="40643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BF8757-45FC-49F7-9BBF-60390EACA500}"/>
                  </a:ext>
                </a:extLst>
              </p:cNvPr>
              <p:cNvSpPr txBox="1"/>
              <p:nvPr/>
            </p:nvSpPr>
            <p:spPr>
              <a:xfrm>
                <a:off x="1494290" y="2908440"/>
                <a:ext cx="4896024" cy="3824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latinLnBrk="1">
                  <a:lnSpc>
                    <a:spcPct val="107000"/>
                  </a:lnSpc>
                  <a:spcAft>
                    <a:spcPts val="800"/>
                  </a:spcAft>
                  <a:defRPr sz="1400" i="1" kern="10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 1−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 −2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⋅</m:t>
                      </m:r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ko-KR" altLang="ko-K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BF8757-45FC-49F7-9BBF-60390EACA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90" y="2908440"/>
                <a:ext cx="4896024" cy="38244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21A24-CAAF-4B53-957E-6CBE5B852AA2}"/>
                  </a:ext>
                </a:extLst>
              </p:cNvPr>
              <p:cNvSpPr txBox="1"/>
              <p:nvPr/>
            </p:nvSpPr>
            <p:spPr>
              <a:xfrm>
                <a:off x="1459685" y="2579687"/>
                <a:ext cx="62490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21A24-CAAF-4B53-957E-6CBE5B852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85" y="2579687"/>
                <a:ext cx="624901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3274C35-5A13-42F9-BF9F-D45137B6DE6D}"/>
              </a:ext>
            </a:extLst>
          </p:cNvPr>
          <p:cNvSpPr txBox="1"/>
          <p:nvPr/>
        </p:nvSpPr>
        <p:spPr>
          <a:xfrm>
            <a:off x="1017165" y="1701362"/>
            <a:ext cx="5373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(1) Z-Transform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Ramp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에 대한 </a:t>
            </a:r>
            <a:r>
              <a:rPr lang="en-US" altLang="ko-KR" dirty="0"/>
              <a:t> H(z) 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en-US" altLang="ko-KR" dirty="0"/>
              <a:t>(2) Recursive Filter</a:t>
            </a:r>
            <a:r>
              <a:rPr lang="ko-KR" altLang="en-US" dirty="0"/>
              <a:t> 적용</a:t>
            </a:r>
          </a:p>
        </p:txBody>
      </p:sp>
    </p:spTree>
    <p:extLst>
      <p:ext uri="{BB962C8B-B14F-4D97-AF65-F5344CB8AC3E}">
        <p14:creationId xmlns:p14="http://schemas.microsoft.com/office/powerpoint/2010/main" val="50226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Exact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Duhamel’s Integral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6B8C6E-D3E5-4AB6-BD4D-FFE8DBB39F3D}"/>
                  </a:ext>
                </a:extLst>
              </p:cNvPr>
              <p:cNvSpPr txBox="1"/>
              <p:nvPr/>
            </p:nvSpPr>
            <p:spPr>
              <a:xfrm>
                <a:off x="302003" y="2164359"/>
                <a:ext cx="244374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dτ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6B8C6E-D3E5-4AB6-BD4D-FFE8DBB39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3" y="2164359"/>
                <a:ext cx="2443746" cy="619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EB3DEB-2B41-4B7B-89C3-5566E3A0D6E2}"/>
                  </a:ext>
                </a:extLst>
              </p:cNvPr>
              <p:cNvSpPr txBox="1"/>
              <p:nvPr/>
            </p:nvSpPr>
            <p:spPr>
              <a:xfrm>
                <a:off x="3592190" y="2015849"/>
                <a:ext cx="943400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변</m:t>
                    </m:r>
                  </m:oMath>
                </a14:m>
                <a:r>
                  <a:rPr lang="ko-KR" altLang="en-US" dirty="0"/>
                  <a:t>위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EB3DEB-2B41-4B7B-89C3-5566E3A0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190" y="2015849"/>
                <a:ext cx="943400" cy="282193"/>
              </a:xfrm>
              <a:prstGeom prst="rect">
                <a:avLst/>
              </a:prstGeom>
              <a:blipFill>
                <a:blip r:embed="rId3"/>
                <a:stretch>
                  <a:fillRect l="-6452" t="-30435" r="-14839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99776-C462-490D-AC1E-71D84FB659E7}"/>
                  </a:ext>
                </a:extLst>
              </p:cNvPr>
              <p:cNvSpPr txBox="1"/>
              <p:nvPr/>
            </p:nvSpPr>
            <p:spPr>
              <a:xfrm>
                <a:off x="4682349" y="2015849"/>
                <a:ext cx="1029513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하</m:t>
                    </m:r>
                  </m:oMath>
                </a14:m>
                <a:r>
                  <a:rPr lang="ko-KR" altLang="en-US" dirty="0"/>
                  <a:t>중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99776-C462-490D-AC1E-71D84FB65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349" y="2015849"/>
                <a:ext cx="1029513" cy="282193"/>
              </a:xfrm>
              <a:prstGeom prst="rect">
                <a:avLst/>
              </a:prstGeom>
              <a:blipFill>
                <a:blip r:embed="rId4"/>
                <a:stretch>
                  <a:fillRect l="-13609" t="-30435" r="-1360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BC20B7-73C3-49DE-9A0B-B37BFEDEFBFE}"/>
                  </a:ext>
                </a:extLst>
              </p:cNvPr>
              <p:cNvSpPr txBox="1"/>
              <p:nvPr/>
            </p:nvSpPr>
            <p:spPr>
              <a:xfrm>
                <a:off x="3592190" y="2436053"/>
                <a:ext cx="5248103" cy="72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unit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impulse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대한 응답</a:t>
                </a:r>
                <a:endParaRPr lang="en-US" altLang="ko-KR" dirty="0"/>
              </a:p>
              <a:p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BC20B7-73C3-49DE-9A0B-B37BFEDEF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190" y="2436053"/>
                <a:ext cx="5248103" cy="725007"/>
              </a:xfrm>
              <a:prstGeom prst="rect">
                <a:avLst/>
              </a:prstGeom>
              <a:blipFill>
                <a:blip r:embed="rId5"/>
                <a:stretch>
                  <a:fillRect l="-2671" t="-11765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334DE10-5BE8-4597-9A0B-29115421AD3B}"/>
              </a:ext>
            </a:extLst>
          </p:cNvPr>
          <p:cNvSpPr txBox="1"/>
          <p:nvPr/>
        </p:nvSpPr>
        <p:spPr>
          <a:xfrm>
            <a:off x="176169" y="1787450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Duhamel’s Integral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CFAEA-DDB6-44AE-82F9-6CC8798FF9AA}"/>
              </a:ext>
            </a:extLst>
          </p:cNvPr>
          <p:cNvSpPr txBox="1"/>
          <p:nvPr/>
        </p:nvSpPr>
        <p:spPr>
          <a:xfrm>
            <a:off x="177567" y="3198200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하중을 구간별 </a:t>
            </a:r>
            <a:r>
              <a:rPr lang="en-US" altLang="ko-KR" dirty="0"/>
              <a:t>linear</a:t>
            </a:r>
            <a:r>
              <a:rPr lang="ko-KR" altLang="en-US" dirty="0"/>
              <a:t>의 조합으로 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3538954-F0EE-4D88-AEAC-C69FF31A1D2D}"/>
                  </a:ext>
                </a:extLst>
              </p:cNvPr>
              <p:cNvSpPr/>
              <p:nvPr/>
            </p:nvSpPr>
            <p:spPr>
              <a:xfrm>
                <a:off x="285225" y="3592279"/>
                <a:ext cx="5360565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  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  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3538954-F0EE-4D88-AEAC-C69FF31A1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25" y="3592279"/>
                <a:ext cx="5360565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71F1B65-BD84-472E-ACC6-94D51A9C4B49}"/>
              </a:ext>
            </a:extLst>
          </p:cNvPr>
          <p:cNvSpPr txBox="1"/>
          <p:nvPr/>
        </p:nvSpPr>
        <p:spPr>
          <a:xfrm>
            <a:off x="178965" y="4315335"/>
            <a:ext cx="442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(3) Ramped </a:t>
            </a:r>
            <a:r>
              <a:rPr lang="ko-KR" altLang="en-US" dirty="0"/>
              <a:t>하중에 대한 </a:t>
            </a:r>
            <a:r>
              <a:rPr lang="en-US" altLang="ko-KR" dirty="0"/>
              <a:t>Exact Solution </a:t>
            </a:r>
            <a:r>
              <a:rPr lang="ko-KR" altLang="en-US" dirty="0"/>
              <a:t>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44DDD63-1C96-443F-B571-2B37C8BE9CC6}"/>
                  </a:ext>
                </a:extLst>
              </p:cNvPr>
              <p:cNvSpPr/>
              <p:nvPr/>
            </p:nvSpPr>
            <p:spPr>
              <a:xfrm>
                <a:off x="302003" y="4793616"/>
                <a:ext cx="4515916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ζω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44DDD63-1C96-443F-B571-2B37C8BE9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3" y="4793616"/>
                <a:ext cx="4515916" cy="7117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14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Exact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Duhamel’s Integral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F536E73-59D2-4742-8BE3-29AF266DB185}"/>
                  </a:ext>
                </a:extLst>
              </p:cNvPr>
              <p:cNvSpPr/>
              <p:nvPr/>
            </p:nvSpPr>
            <p:spPr>
              <a:xfrm>
                <a:off x="494950" y="1790357"/>
                <a:ext cx="6702804" cy="1852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𝜁𝜔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400" i="1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sz="1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𝜁𝜔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𝜁𝜔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𝜁𝜔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400" i="1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sz="1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acc>
                            <m:accPr>
                              <m:chr m:val="̇"/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400" i="1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F536E73-59D2-4742-8BE3-29AF266DB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1790357"/>
                <a:ext cx="6702804" cy="1852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DE0EE7-BF15-4CAC-8B43-6DD575E1E684}"/>
              </a:ext>
            </a:extLst>
          </p:cNvPr>
          <p:cNvSpPr/>
          <p:nvPr/>
        </p:nvSpPr>
        <p:spPr>
          <a:xfrm>
            <a:off x="469784" y="1771612"/>
            <a:ext cx="8363823" cy="44697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5A7B9C4-4262-47D0-A5BE-FA39234A917F}"/>
                  </a:ext>
                </a:extLst>
              </p:cNvPr>
              <p:cNvSpPr/>
              <p:nvPr/>
            </p:nvSpPr>
            <p:spPr>
              <a:xfrm>
                <a:off x="511729" y="3917236"/>
                <a:ext cx="3724713" cy="1050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  <m:r>
                                    <a:rPr lang="en-US" altLang="ko-KR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ko-KR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den>
                      </m:f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  <m:r>
                                    <a:rPr lang="en-US" altLang="ko-KR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ko-KR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den>
                      </m:f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5A7B9C4-4262-47D0-A5BE-FA39234A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9" y="3917236"/>
                <a:ext cx="3724713" cy="1050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4B811C6-232F-4745-8815-10B265F4BFB2}"/>
                  </a:ext>
                </a:extLst>
              </p:cNvPr>
              <p:cNvSpPr/>
              <p:nvPr/>
            </p:nvSpPr>
            <p:spPr>
              <a:xfrm>
                <a:off x="4145559" y="3807619"/>
                <a:ext cx="5090720" cy="2251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τdτ</m:t>
                      </m:r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ζω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ζωcos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</m:e>
                      </m:d>
                      <m:sSubSup>
                        <m:sSubSup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τdτ</m:t>
                      </m:r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ζω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ζωsin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</m:e>
                      </m:d>
                      <m:sSubSup>
                        <m:sSubSup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τdτ</m:t>
                      </m:r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ζω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  <m:sup>
                                  <m: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ζ</m:t>
                                  </m:r>
                                  <m:sSub>
                                    <m:sSubPr>
                                      <m:ctrlPr>
                                        <a:rPr lang="ko-KR" altLang="ko-KR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sSup>
                            <m:sSup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τdτ</m:t>
                      </m:r>
                      <m:r>
                        <a:rPr lang="en-US" altLang="ko-KR" sz="1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ko-KR" altLang="ko-KR" sz="1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sz="12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ζω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ko-KR" sz="1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  <m:sup>
                                  <m:r>
                                    <a:rPr lang="en-US" altLang="ko-KR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ζ</m:t>
                                  </m:r>
                                  <m:sSub>
                                    <m:sSubPr>
                                      <m:ctrlPr>
                                        <a:rPr lang="ko-KR" altLang="ko-KR" sz="12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  <m:sup>
                              <m: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4B811C6-232F-4745-8815-10B265F4B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559" y="3807619"/>
                <a:ext cx="5090720" cy="2251129"/>
              </a:xfrm>
              <a:prstGeom prst="rect">
                <a:avLst/>
              </a:prstGeom>
              <a:blipFill>
                <a:blip r:embed="rId4"/>
                <a:stretch>
                  <a:fillRect l="-4910" b="-46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F65E954-1E0B-4050-8AEA-2D3CFC7EB0E4}"/>
              </a:ext>
            </a:extLst>
          </p:cNvPr>
          <p:cNvSpPr txBox="1"/>
          <p:nvPr/>
        </p:nvSpPr>
        <p:spPr>
          <a:xfrm>
            <a:off x="486561" y="3638725"/>
            <a:ext cx="1729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9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</TotalTime>
  <Words>1385</Words>
  <Application>Microsoft Office PowerPoint</Application>
  <PresentationFormat>화면 슬라이드 쇼(4:3)</PresentationFormat>
  <Paragraphs>207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kepco-enc</dc:creator>
  <cp:lastModifiedBy>kepco-enc</cp:lastModifiedBy>
  <cp:revision>61</cp:revision>
  <dcterms:created xsi:type="dcterms:W3CDTF">2022-01-03T08:56:48Z</dcterms:created>
  <dcterms:modified xsi:type="dcterms:W3CDTF">2022-01-22T04:15:53Z</dcterms:modified>
</cp:coreProperties>
</file>