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4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1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1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7A5B-A0F2-45E8-9EF9-F4E58ECAD6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C77F-4230-4BAC-B038-7510756D2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4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DC005-E9E2-EF8D-E683-E21B82519D81}"/>
              </a:ext>
            </a:extLst>
          </p:cNvPr>
          <p:cNvSpPr txBox="1"/>
          <p:nvPr/>
        </p:nvSpPr>
        <p:spPr>
          <a:xfrm>
            <a:off x="41946" y="109057"/>
            <a:ext cx="665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Design of Members - shear</a:t>
            </a:r>
            <a:endParaRPr lang="ko-KR" altLang="en-US" sz="3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715D-2C60-61CA-4D15-116454C0D36C}"/>
              </a:ext>
            </a:extLst>
          </p:cNvPr>
          <p:cNvSpPr txBox="1"/>
          <p:nvPr/>
        </p:nvSpPr>
        <p:spPr>
          <a:xfrm>
            <a:off x="110456" y="840297"/>
            <a:ext cx="665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 </a:t>
            </a:r>
            <a:r>
              <a:rPr lang="ko-KR" altLang="en-US" sz="2400" dirty="0">
                <a:latin typeface="+mn-ea"/>
              </a:rPr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10344-59E9-FE29-811E-08D2B8668C02}"/>
              </a:ext>
            </a:extLst>
          </p:cNvPr>
          <p:cNvSpPr txBox="1"/>
          <p:nvPr/>
        </p:nvSpPr>
        <p:spPr>
          <a:xfrm>
            <a:off x="539081" y="1448427"/>
            <a:ext cx="8223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G1.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General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Provisions</a:t>
            </a: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G2. I-Shaped Members and Channels</a:t>
            </a: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G3. Single Angles and Tees</a:t>
            </a: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G4. Rectangular HSS, Box Sections, and other Singly and Doubly Symmetric Members</a:t>
            </a: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G5. Round HSS</a:t>
            </a: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G6. Weak-Axis Shear in Doubly Symmetric and Singly Symmetric Shapes</a:t>
            </a:r>
          </a:p>
          <a:p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G7. Beams and Girders with Web Openings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2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DC005-E9E2-EF8D-E683-E21B82519D81}"/>
              </a:ext>
            </a:extLst>
          </p:cNvPr>
          <p:cNvSpPr txBox="1"/>
          <p:nvPr/>
        </p:nvSpPr>
        <p:spPr>
          <a:xfrm>
            <a:off x="41946" y="109057"/>
            <a:ext cx="665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Design of Members - shear</a:t>
            </a:r>
            <a:endParaRPr lang="ko-KR" altLang="en-US" sz="3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715D-2C60-61CA-4D15-116454C0D36C}"/>
              </a:ext>
            </a:extLst>
          </p:cNvPr>
          <p:cNvSpPr txBox="1"/>
          <p:nvPr/>
        </p:nvSpPr>
        <p:spPr>
          <a:xfrm>
            <a:off x="110456" y="840297"/>
            <a:ext cx="665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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General</a:t>
            </a:r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Provisions</a:t>
            </a:r>
            <a:endParaRPr lang="ko-KR" altLang="en-US" sz="24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10344-59E9-FE29-811E-08D2B8668C02}"/>
                  </a:ext>
                </a:extLst>
              </p:cNvPr>
              <p:cNvSpPr txBox="1"/>
              <p:nvPr/>
            </p:nvSpPr>
            <p:spPr>
              <a:xfrm>
                <a:off x="539081" y="1448427"/>
                <a:ext cx="8223919" cy="20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 Design shear strength: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>
                  <a:latin typeface="+mn-ea"/>
                </a:endParaRPr>
              </a:p>
              <a:p>
                <a:endParaRPr lang="en-US" altLang="ko-KR" dirty="0"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 Allowable shear strength: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𝜈</m:t>
                        </m:r>
                      </m:sub>
                    </m:sSub>
                  </m:oMath>
                </a14:m>
                <a:endParaRPr lang="ko-KR" altLang="en-US" dirty="0">
                  <a:latin typeface="+mn-ea"/>
                </a:endParaRPr>
              </a:p>
              <a:p>
                <a:endParaRPr lang="en-US" altLang="ko-KR" dirty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 Resistance factor &amp; safety factor</a:t>
                </a: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=0.90</m:t>
                    </m:r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(LRFD)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=1.67</m:t>
                    </m:r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(ASD)</a:t>
                </a:r>
                <a:endParaRPr lang="ko-KR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10344-59E9-FE29-811E-08D2B866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1" y="1448427"/>
                <a:ext cx="8223919" cy="2056204"/>
              </a:xfrm>
              <a:prstGeom prst="rect">
                <a:avLst/>
              </a:prstGeom>
              <a:blipFill>
                <a:blip r:embed="rId2"/>
                <a:stretch>
                  <a:fillRect l="-593" t="-1780" b="-2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0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DC005-E9E2-EF8D-E683-E21B82519D81}"/>
              </a:ext>
            </a:extLst>
          </p:cNvPr>
          <p:cNvSpPr txBox="1"/>
          <p:nvPr/>
        </p:nvSpPr>
        <p:spPr>
          <a:xfrm>
            <a:off x="41946" y="109057"/>
            <a:ext cx="665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Design of Members - shear</a:t>
            </a:r>
            <a:endParaRPr lang="ko-KR" altLang="en-US" sz="3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715D-2C60-61CA-4D15-116454C0D36C}"/>
              </a:ext>
            </a:extLst>
          </p:cNvPr>
          <p:cNvSpPr txBox="1"/>
          <p:nvPr/>
        </p:nvSpPr>
        <p:spPr>
          <a:xfrm>
            <a:off x="110456" y="840297"/>
            <a:ext cx="665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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I-Shaped Members and Channels</a:t>
            </a:r>
            <a:endParaRPr lang="ko-KR" altLang="en-US" sz="24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10344-59E9-FE29-811E-08D2B8668C02}"/>
                  </a:ext>
                </a:extLst>
              </p:cNvPr>
              <p:cNvSpPr txBox="1"/>
              <p:nvPr/>
            </p:nvSpPr>
            <p:spPr>
              <a:xfrm>
                <a:off x="539081" y="1448427"/>
                <a:ext cx="8223919" cy="5304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 Shear Strength of Webs without Tension Field Action</a:t>
                </a: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Nominal shear strength, </a:t>
                </a:r>
                <a:r>
                  <a:rPr lang="en-US" altLang="ko-KR" dirty="0" err="1">
                    <a:latin typeface="+mn-ea"/>
                    <a:sym typeface="Wingdings" panose="05000000000000000000" pitchFamily="2" charset="2"/>
                  </a:rPr>
                  <a:t>V</a:t>
                </a:r>
                <a:r>
                  <a:rPr lang="en-US" altLang="ko-KR" baseline="-25000" dirty="0" err="1">
                    <a:latin typeface="+mn-ea"/>
                    <a:sym typeface="Wingdings" panose="05000000000000000000" pitchFamily="2" charset="2"/>
                  </a:rPr>
                  <a:t>n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=0.6F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y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A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w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C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ν1</a:t>
                </a:r>
              </a:p>
              <a:p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(1) Rolled I-shaped members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≤2.24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sub>
                        </m:sSub>
                      </m:e>
                    </m:rad>
                  </m:oMath>
                </a14:m>
                <a:endParaRPr lang="en-US" altLang="ko-KR" baseline="-25000" dirty="0">
                  <a:latin typeface="+mn-ea"/>
                </a:endParaRPr>
              </a:p>
              <a:p>
                <a:endParaRPr lang="en-US" altLang="ko-KR" dirty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(LRFD)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(ASD)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       Web shear strength coefficient, 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C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ν1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=1.0</a:t>
                </a: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(2) All other I-shaped members and channels</a:t>
                </a: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     </a:t>
                </a:r>
                <a:r>
                  <a:rPr lang="en-US" altLang="ko-KR" dirty="0">
                    <a:latin typeface="+mn-ea"/>
                  </a:rPr>
                  <a:t>Web shear strength coefficient, 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C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ν1</a:t>
                </a:r>
                <a:b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1.10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𝜈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 C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ν1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=1.0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1.10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𝜈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 C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ν1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1.10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sub>
                            </m:sSub>
                          </m:e>
                        </m:ra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+mn-ea"/>
                  <a:sym typeface="Wingdings" panose="05000000000000000000" pitchFamily="2" charset="2"/>
                </a:endParaRPr>
              </a:p>
              <a:p>
                <a:endParaRPr lang="ko-KR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10344-59E9-FE29-811E-08D2B866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1" y="1448427"/>
                <a:ext cx="8223919" cy="5304081"/>
              </a:xfrm>
              <a:prstGeom prst="rect">
                <a:avLst/>
              </a:prstGeom>
              <a:blipFill>
                <a:blip r:embed="rId2"/>
                <a:stretch>
                  <a:fillRect l="-593" t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131D6B4-2B24-044B-E795-2CBCA6279CF2}"/>
              </a:ext>
            </a:extLst>
          </p:cNvPr>
          <p:cNvSpPr txBox="1"/>
          <p:nvPr/>
        </p:nvSpPr>
        <p:spPr>
          <a:xfrm>
            <a:off x="6362700" y="2552700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Shear Yielding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81DBB-BE98-B2DE-49FB-E4F7D9C140DC}"/>
              </a:ext>
            </a:extLst>
          </p:cNvPr>
          <p:cNvSpPr txBox="1"/>
          <p:nvPr/>
        </p:nvSpPr>
        <p:spPr>
          <a:xfrm>
            <a:off x="5610400" y="5305425"/>
            <a:ext cx="28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Inelastic shear buckling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353E3-CA3A-1ED7-794D-6DECCBD48964}"/>
              </a:ext>
            </a:extLst>
          </p:cNvPr>
          <p:cNvSpPr txBox="1"/>
          <p:nvPr/>
        </p:nvSpPr>
        <p:spPr>
          <a:xfrm>
            <a:off x="5610400" y="5844300"/>
            <a:ext cx="28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Elastic shear buckling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DC005-E9E2-EF8D-E683-E21B82519D81}"/>
              </a:ext>
            </a:extLst>
          </p:cNvPr>
          <p:cNvSpPr txBox="1"/>
          <p:nvPr/>
        </p:nvSpPr>
        <p:spPr>
          <a:xfrm>
            <a:off x="41946" y="109057"/>
            <a:ext cx="665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Design of Members - shear</a:t>
            </a:r>
            <a:endParaRPr lang="ko-KR" altLang="en-US" sz="3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715D-2C60-61CA-4D15-116454C0D36C}"/>
              </a:ext>
            </a:extLst>
          </p:cNvPr>
          <p:cNvSpPr txBox="1"/>
          <p:nvPr/>
        </p:nvSpPr>
        <p:spPr>
          <a:xfrm>
            <a:off x="110456" y="840297"/>
            <a:ext cx="665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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I-Shaped Members and Channels</a:t>
            </a:r>
            <a:endParaRPr lang="ko-KR" altLang="en-US" sz="24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10344-59E9-FE29-811E-08D2B8668C02}"/>
                  </a:ext>
                </a:extLst>
              </p:cNvPr>
              <p:cNvSpPr txBox="1"/>
              <p:nvPr/>
            </p:nvSpPr>
            <p:spPr>
              <a:xfrm>
                <a:off x="539081" y="1448427"/>
                <a:ext cx="8223919" cy="292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 Shear Strength of Webs without Tension Field Action</a:t>
                </a: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(2) All other I-shaped members and channels</a:t>
                </a: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     shear buckling</a:t>
                </a:r>
                <a:r>
                  <a:rPr lang="en-US" altLang="ko-KR" dirty="0">
                    <a:latin typeface="+mn-ea"/>
                  </a:rPr>
                  <a:t> coefficient, </a:t>
                </a:r>
                <a:r>
                  <a:rPr lang="en-US" altLang="ko-KR" dirty="0" err="1">
                    <a:latin typeface="+mn-ea"/>
                  </a:rPr>
                  <a:t>K</a:t>
                </a:r>
                <a:r>
                  <a:rPr lang="en-US" altLang="ko-KR" baseline="-25000" dirty="0" err="1">
                    <a:latin typeface="+mn-ea"/>
                    <a:sym typeface="Wingdings" panose="05000000000000000000" pitchFamily="2" charset="2"/>
                  </a:rPr>
                  <a:t>ν</a:t>
                </a:r>
                <a:b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</a:br>
                <a:b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     webs w/o transverse stiffener  </a:t>
                </a:r>
                <a:r>
                  <a:rPr lang="en-US" altLang="ko-KR" dirty="0" err="1">
                    <a:latin typeface="+mn-ea"/>
                    <a:sym typeface="Wingdings" panose="05000000000000000000" pitchFamily="2" charset="2"/>
                  </a:rPr>
                  <a:t>K</a:t>
                </a:r>
                <a:r>
                  <a:rPr lang="en-US" altLang="ko-KR" baseline="-25000" dirty="0" err="1">
                    <a:latin typeface="+mn-ea"/>
                    <a:sym typeface="Wingdings" panose="05000000000000000000" pitchFamily="2" charset="2"/>
                  </a:rPr>
                  <a:t>ν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= 5.34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       webs w/ transverse stiffener  </a:t>
                </a:r>
                <a:r>
                  <a:rPr lang="en-US" altLang="ko-KR" dirty="0" err="1">
                    <a:latin typeface="+mn-ea"/>
                    <a:sym typeface="Wingdings" panose="05000000000000000000" pitchFamily="2" charset="2"/>
                  </a:rPr>
                  <a:t>K</a:t>
                </a:r>
                <a:r>
                  <a:rPr lang="en-US" altLang="ko-KR" baseline="-25000" dirty="0" err="1">
                    <a:latin typeface="+mn-ea"/>
                    <a:sym typeface="Wingdings" panose="05000000000000000000" pitchFamily="2" charset="2"/>
                  </a:rPr>
                  <a:t>ν</a:t>
                </a:r>
                <a:r>
                  <a:rPr lang="en-US" altLang="ko-KR" baseline="-250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+mn-ea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                                                                              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5.34</m:t>
                    </m:r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when a/h &gt; 3.0</a:t>
                </a:r>
                <a:endParaRPr lang="ko-KR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510344-59E9-FE29-811E-08D2B866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1" y="1448427"/>
                <a:ext cx="8223919" cy="2924006"/>
              </a:xfrm>
              <a:prstGeom prst="rect">
                <a:avLst/>
              </a:prstGeom>
              <a:blipFill>
                <a:blip r:embed="rId2"/>
                <a:stretch>
                  <a:fillRect l="-593" t="-1253" b="-2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B8563F-6708-FC3C-92BA-1AFE5B8FF123}"/>
              </a:ext>
            </a:extLst>
          </p:cNvPr>
          <p:cNvSpPr txBox="1"/>
          <p:nvPr/>
        </p:nvSpPr>
        <p:spPr>
          <a:xfrm>
            <a:off x="5857874" y="2295525"/>
            <a:ext cx="317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a=distance between transverse stiffeners</a:t>
            </a:r>
          </a:p>
          <a:p>
            <a:r>
              <a:rPr lang="en-US" altLang="ko-KR" sz="1200" dirty="0">
                <a:latin typeface="+mn-ea"/>
              </a:rPr>
              <a:t>h=distance between flanges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045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307</Words>
  <Application>Microsoft Office PowerPoint</Application>
  <PresentationFormat>화면 슬라이드 쇼(4:3)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wonhoyura</dc:creator>
  <cp:lastModifiedBy>wonhoyura</cp:lastModifiedBy>
  <cp:revision>5</cp:revision>
  <dcterms:created xsi:type="dcterms:W3CDTF">2022-06-01T03:07:21Z</dcterms:created>
  <dcterms:modified xsi:type="dcterms:W3CDTF">2022-06-01T04:01:37Z</dcterms:modified>
</cp:coreProperties>
</file>